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8" r:id="rId2"/>
    <p:sldId id="257" r:id="rId3"/>
    <p:sldId id="259" r:id="rId4"/>
    <p:sldId id="265" r:id="rId5"/>
    <p:sldId id="260" r:id="rId6"/>
    <p:sldId id="264" r:id="rId7"/>
    <p:sldId id="261" r:id="rId8"/>
    <p:sldId id="262" r:id="rId9"/>
    <p:sldId id="267" r:id="rId10"/>
    <p:sldId id="269" r:id="rId11"/>
    <p:sldId id="268" r:id="rId12"/>
    <p:sldId id="270" r:id="rId13"/>
    <p:sldId id="271" r:id="rId14"/>
    <p:sldId id="272" r:id="rId15"/>
    <p:sldId id="273" r:id="rId16"/>
    <p:sldId id="274" r:id="rId17"/>
    <p:sldId id="283" r:id="rId18"/>
    <p:sldId id="284" r:id="rId19"/>
    <p:sldId id="285" r:id="rId20"/>
    <p:sldId id="276" r:id="rId21"/>
    <p:sldId id="280" r:id="rId22"/>
    <p:sldId id="275" r:id="rId23"/>
    <p:sldId id="277" r:id="rId24"/>
    <p:sldId id="278" r:id="rId25"/>
    <p:sldId id="279" r:id="rId26"/>
    <p:sldId id="281" r:id="rId27"/>
    <p:sldId id="282" r:id="rId28"/>
    <p:sldId id="289" r:id="rId29"/>
    <p:sldId id="286" r:id="rId30"/>
    <p:sldId id="287" r:id="rId31"/>
    <p:sldId id="291" r:id="rId32"/>
    <p:sldId id="292" r:id="rId33"/>
    <p:sldId id="288" r:id="rId34"/>
    <p:sldId id="290" r:id="rId35"/>
    <p:sldId id="26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57371" autoAdjust="0"/>
  </p:normalViewPr>
  <p:slideViewPr>
    <p:cSldViewPr>
      <p:cViewPr varScale="1">
        <p:scale>
          <a:sx n="40" d="100"/>
          <a:sy n="40" d="100"/>
        </p:scale>
        <p:origin x="-220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3E735D-A11C-429B-9E79-E50B1B8AD5D3}" type="datetimeFigureOut">
              <a:rPr lang="en-CA" smtClean="0"/>
              <a:t>02/05/2013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0F073-4EF7-4CCF-B77C-0EC3486E664F}" type="slidenum">
              <a:rPr lang="en-CA" smtClean="0"/>
              <a:t>‹#›</a:t>
            </a:fld>
            <a:endParaRPr lang="en-CA"/>
          </a:p>
        </p:txBody>
      </p:sp>
    </p:spTree>
    <p:extLst>
      <p:ext uri="{BB962C8B-B14F-4D97-AF65-F5344CB8AC3E}">
        <p14:creationId xmlns:p14="http://schemas.microsoft.com/office/powerpoint/2010/main" val="2690671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Hello Everyone, </a:t>
            </a:r>
          </a:p>
          <a:p>
            <a:endParaRPr lang="en-CA" dirty="0" smtClean="0"/>
          </a:p>
          <a:p>
            <a:r>
              <a:rPr lang="en-CA" dirty="0" smtClean="0"/>
              <a:t>My name is Juan David </a:t>
            </a:r>
            <a:r>
              <a:rPr lang="en-CA" dirty="0" err="1" smtClean="0"/>
              <a:t>Hincapie</a:t>
            </a:r>
            <a:r>
              <a:rPr lang="en-CA" dirty="0" smtClean="0"/>
              <a:t>-Ramos, and this is</a:t>
            </a:r>
            <a:r>
              <a:rPr lang="en-CA" baseline="0" dirty="0" smtClean="0"/>
              <a:t> work I did together with </a:t>
            </a:r>
            <a:r>
              <a:rPr lang="en-CA" baseline="0" dirty="0" err="1" smtClean="0"/>
              <a:t>Pourang</a:t>
            </a:r>
            <a:r>
              <a:rPr lang="en-CA" baseline="0" dirty="0" smtClean="0"/>
              <a:t> </a:t>
            </a:r>
            <a:r>
              <a:rPr lang="en-CA" baseline="0" dirty="0" err="1" smtClean="0"/>
              <a:t>Irani</a:t>
            </a:r>
            <a:r>
              <a:rPr lang="en-CA" baseline="0" dirty="0" smtClean="0"/>
              <a:t> at the University of Manitoba.</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DDC2EAA7-A5F8-4D0E-9E78-D27F42654693}" type="slidenum">
              <a:rPr lang="en-CA" smtClean="0"/>
              <a:pPr/>
              <a:t>1</a:t>
            </a:fld>
            <a:endParaRPr lang="en-CA"/>
          </a:p>
        </p:txBody>
      </p:sp>
    </p:spTree>
    <p:extLst>
      <p:ext uri="{BB962C8B-B14F-4D97-AF65-F5344CB8AC3E}">
        <p14:creationId xmlns:p14="http://schemas.microsoft.com/office/powerpoint/2010/main" val="1227929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Or the Transparent</a:t>
            </a:r>
            <a:r>
              <a:rPr lang="en-CA" baseline="0" dirty="0" smtClean="0"/>
              <a:t> Screen and others like “Walk and Text”, </a:t>
            </a:r>
            <a:r>
              <a:rPr lang="en-CA" baseline="0" dirty="0" err="1" smtClean="0"/>
              <a:t>Walkie</a:t>
            </a:r>
            <a:r>
              <a:rPr lang="en-CA" baseline="0" dirty="0" smtClean="0"/>
              <a:t>, “</a:t>
            </a:r>
            <a:r>
              <a:rPr lang="en-CA" baseline="0" dirty="0" err="1" smtClean="0"/>
              <a:t>Type’n</a:t>
            </a:r>
            <a:r>
              <a:rPr lang="en-CA" baseline="0" dirty="0" smtClean="0"/>
              <a:t> Walk”</a:t>
            </a:r>
            <a:endParaRPr lang="en-CA" baseline="0" dirty="0"/>
          </a:p>
          <a:p>
            <a:endParaRPr lang="en-CA" baseline="0" dirty="0"/>
          </a:p>
        </p:txBody>
      </p:sp>
      <p:sp>
        <p:nvSpPr>
          <p:cNvPr id="4" name="Slide Number Placeholder 3"/>
          <p:cNvSpPr>
            <a:spLocks noGrp="1"/>
          </p:cNvSpPr>
          <p:nvPr>
            <p:ph type="sldNum" sz="quarter" idx="10"/>
          </p:nvPr>
        </p:nvSpPr>
        <p:spPr/>
        <p:txBody>
          <a:bodyPr/>
          <a:lstStyle/>
          <a:p>
            <a:fld id="{A010F073-4EF7-4CCF-B77C-0EC3486E664F}" type="slidenum">
              <a:rPr lang="en-CA" smtClean="0"/>
              <a:t>10</a:t>
            </a:fld>
            <a:endParaRPr lang="en-CA"/>
          </a:p>
        </p:txBody>
      </p:sp>
    </p:spTree>
    <p:extLst>
      <p:ext uri="{BB962C8B-B14F-4D97-AF65-F5344CB8AC3E}">
        <p14:creationId xmlns:p14="http://schemas.microsoft.com/office/powerpoint/2010/main" val="732613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However, this solutions are not really appropriate because people hold their</a:t>
            </a:r>
            <a:r>
              <a:rPr lang="en-CA" baseline="0" dirty="0" smtClean="0"/>
              <a:t> devices horizontally,</a:t>
            </a:r>
          </a:p>
          <a:p>
            <a:r>
              <a:rPr lang="en-CA" baseline="0" dirty="0" smtClean="0"/>
              <a:t> and, as I said before, what they are really focused on is their device display.</a:t>
            </a:r>
          </a:p>
          <a:p>
            <a:endParaRPr lang="en-CA" baseline="0" dirty="0" smtClean="0"/>
          </a:p>
        </p:txBody>
      </p:sp>
      <p:sp>
        <p:nvSpPr>
          <p:cNvPr id="4" name="Slide Number Placeholder 3"/>
          <p:cNvSpPr>
            <a:spLocks noGrp="1"/>
          </p:cNvSpPr>
          <p:nvPr>
            <p:ph type="sldNum" sz="quarter" idx="10"/>
          </p:nvPr>
        </p:nvSpPr>
        <p:spPr/>
        <p:txBody>
          <a:bodyPr/>
          <a:lstStyle/>
          <a:p>
            <a:fld id="{A010F073-4EF7-4CCF-B77C-0EC3486E664F}" type="slidenum">
              <a:rPr lang="en-CA" smtClean="0"/>
              <a:t>11</a:t>
            </a:fld>
            <a:endParaRPr lang="en-CA"/>
          </a:p>
        </p:txBody>
      </p:sp>
    </p:spTree>
    <p:extLst>
      <p:ext uri="{BB962C8B-B14F-4D97-AF65-F5344CB8AC3E}">
        <p14:creationId xmlns:p14="http://schemas.microsoft.com/office/powerpoint/2010/main" val="487372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OK, not surprisingly people</a:t>
            </a:r>
            <a:r>
              <a:rPr lang="en-CA" baseline="0" dirty="0" smtClean="0"/>
              <a:t> crash into such objects because they lay out of their field of view. </a:t>
            </a:r>
          </a:p>
          <a:p>
            <a:endParaRPr lang="en-CA" baseline="0" dirty="0" smtClean="0"/>
          </a:p>
        </p:txBody>
      </p:sp>
      <p:sp>
        <p:nvSpPr>
          <p:cNvPr id="4" name="Slide Number Placeholder 3"/>
          <p:cNvSpPr>
            <a:spLocks noGrp="1"/>
          </p:cNvSpPr>
          <p:nvPr>
            <p:ph type="sldNum" sz="quarter" idx="10"/>
          </p:nvPr>
        </p:nvSpPr>
        <p:spPr/>
        <p:txBody>
          <a:bodyPr/>
          <a:lstStyle/>
          <a:p>
            <a:fld id="{A010F073-4EF7-4CCF-B77C-0EC3486E664F}" type="slidenum">
              <a:rPr lang="en-CA" smtClean="0"/>
              <a:t>12</a:t>
            </a:fld>
            <a:endParaRPr lang="en-CA"/>
          </a:p>
        </p:txBody>
      </p:sp>
    </p:spTree>
    <p:extLst>
      <p:ext uri="{BB962C8B-B14F-4D97-AF65-F5344CB8AC3E}">
        <p14:creationId xmlns:p14="http://schemas.microsoft.com/office/powerpoint/2010/main" val="487372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order</a:t>
            </a:r>
            <a:r>
              <a:rPr lang="en-CA" baseline="0" dirty="0" smtClean="0"/>
              <a:t> to better inform how a potential solution would work, we did an initial user study at the campus cafeteria: an area that’s pretty congested and where people often use their mobile devices while walking.</a:t>
            </a:r>
            <a:endParaRPr lang="en-CA" dirty="0"/>
          </a:p>
        </p:txBody>
      </p:sp>
      <p:sp>
        <p:nvSpPr>
          <p:cNvPr id="4" name="Slide Number Placeholder 3"/>
          <p:cNvSpPr>
            <a:spLocks noGrp="1"/>
          </p:cNvSpPr>
          <p:nvPr>
            <p:ph type="sldNum" sz="quarter" idx="10"/>
          </p:nvPr>
        </p:nvSpPr>
        <p:spPr/>
        <p:txBody>
          <a:bodyPr/>
          <a:lstStyle/>
          <a:p>
            <a:fld id="{A010F073-4EF7-4CCF-B77C-0EC3486E664F}" type="slidenum">
              <a:rPr lang="en-CA" smtClean="0"/>
              <a:t>13</a:t>
            </a:fld>
            <a:endParaRPr lang="en-CA"/>
          </a:p>
        </p:txBody>
      </p:sp>
    </p:spTree>
    <p:extLst>
      <p:ext uri="{BB962C8B-B14F-4D97-AF65-F5344CB8AC3E}">
        <p14:creationId xmlns:p14="http://schemas.microsoft.com/office/powerpoint/2010/main" val="3386447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What we observed is that people handle</a:t>
            </a:r>
            <a:r>
              <a:rPr lang="en-CA" baseline="0" dirty="0" smtClean="0"/>
              <a:t> potential solutions at varying degrees of cost. </a:t>
            </a:r>
          </a:p>
          <a:p>
            <a:endParaRPr lang="en-CA" baseline="0" dirty="0" smtClean="0"/>
          </a:p>
          <a:p>
            <a:r>
              <a:rPr lang="en-CA" baseline="0" dirty="0" smtClean="0"/>
              <a:t>Simpler solutions or the least severe corrections include simple dodging of the obstacle from afar. </a:t>
            </a:r>
          </a:p>
          <a:p>
            <a:r>
              <a:rPr lang="en-CA" baseline="0" dirty="0" smtClean="0"/>
              <a:t>All the way to a “bump” or a “near crash”</a:t>
            </a:r>
          </a:p>
          <a:p>
            <a:endParaRPr lang="en-CA" baseline="0" dirty="0" smtClean="0"/>
          </a:p>
          <a:p>
            <a:r>
              <a:rPr lang="en-CA" baseline="0" dirty="0" smtClean="0"/>
              <a:t>The important thing here is that such correction strategies can be done consecutively: first dodge, </a:t>
            </a:r>
            <a:r>
              <a:rPr lang="en-CA" baseline="0" dirty="0" err="1" smtClean="0"/>
              <a:t>reevaluate</a:t>
            </a:r>
            <a:r>
              <a:rPr lang="en-CA" baseline="0" dirty="0" smtClean="0"/>
              <a:t>, then lift your head, </a:t>
            </a:r>
            <a:r>
              <a:rPr lang="en-CA" baseline="0" dirty="0" err="1" smtClean="0"/>
              <a:t>reevaluate</a:t>
            </a:r>
            <a:r>
              <a:rPr lang="en-CA" baseline="0" dirty="0" smtClean="0"/>
              <a:t>, then make a full stop… and so on.</a:t>
            </a:r>
          </a:p>
          <a:p>
            <a:endParaRPr lang="en-CA" baseline="0" dirty="0" smtClean="0"/>
          </a:p>
          <a:p>
            <a:r>
              <a:rPr lang="en-CA" baseline="0" dirty="0" smtClean="0"/>
              <a:t>And so we derive two basic design requirements for any solution: </a:t>
            </a:r>
          </a:p>
          <a:p>
            <a:r>
              <a:rPr lang="en-CA" baseline="0" dirty="0" smtClean="0"/>
              <a:t> first, that it should encourage more of the simpler solutions early on</a:t>
            </a:r>
          </a:p>
          <a:p>
            <a:r>
              <a:rPr lang="en-CA" baseline="0" dirty="0" smtClean="0"/>
              <a:t> second, that it should alert on imminent collisions.</a:t>
            </a:r>
          </a:p>
        </p:txBody>
      </p:sp>
      <p:sp>
        <p:nvSpPr>
          <p:cNvPr id="4" name="Slide Number Placeholder 3"/>
          <p:cNvSpPr>
            <a:spLocks noGrp="1"/>
          </p:cNvSpPr>
          <p:nvPr>
            <p:ph type="sldNum" sz="quarter" idx="10"/>
          </p:nvPr>
        </p:nvSpPr>
        <p:spPr/>
        <p:txBody>
          <a:bodyPr/>
          <a:lstStyle/>
          <a:p>
            <a:fld id="{A010F073-4EF7-4CCF-B77C-0EC3486E664F}" type="slidenum">
              <a:rPr lang="en-CA" smtClean="0"/>
              <a:t>14</a:t>
            </a:fld>
            <a:endParaRPr lang="en-CA"/>
          </a:p>
        </p:txBody>
      </p:sp>
    </p:spTree>
    <p:extLst>
      <p:ext uri="{BB962C8B-B14F-4D97-AF65-F5344CB8AC3E}">
        <p14:creationId xmlns:p14="http://schemas.microsoft.com/office/powerpoint/2010/main" val="3386447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a:t>
            </a:r>
            <a:r>
              <a:rPr lang="en-CA" baseline="0" dirty="0" smtClean="0"/>
              <a:t> order to implement the requirements we propose a simple enhancement to a mobile device, which is a depth camera pointing in the direction the user is walking. </a:t>
            </a:r>
            <a:endParaRPr lang="en-CA" dirty="0"/>
          </a:p>
        </p:txBody>
      </p:sp>
      <p:sp>
        <p:nvSpPr>
          <p:cNvPr id="4" name="Slide Number Placeholder 3"/>
          <p:cNvSpPr>
            <a:spLocks noGrp="1"/>
          </p:cNvSpPr>
          <p:nvPr>
            <p:ph type="sldNum" sz="quarter" idx="10"/>
          </p:nvPr>
        </p:nvSpPr>
        <p:spPr/>
        <p:txBody>
          <a:bodyPr/>
          <a:lstStyle/>
          <a:p>
            <a:fld id="{A010F073-4EF7-4CCF-B77C-0EC3486E664F}" type="slidenum">
              <a:rPr lang="en-CA" smtClean="0"/>
              <a:t>15</a:t>
            </a:fld>
            <a:endParaRPr lang="en-CA"/>
          </a:p>
        </p:txBody>
      </p:sp>
    </p:spTree>
    <p:extLst>
      <p:ext uri="{BB962C8B-B14F-4D97-AF65-F5344CB8AC3E}">
        <p14:creationId xmlns:p14="http://schemas.microsoft.com/office/powerpoint/2010/main" val="2793585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010F073-4EF7-4CCF-B77C-0EC3486E664F}" type="slidenum">
              <a:rPr lang="en-CA" smtClean="0"/>
              <a:t>16</a:t>
            </a:fld>
            <a:endParaRPr lang="en-CA"/>
          </a:p>
        </p:txBody>
      </p:sp>
    </p:spTree>
    <p:extLst>
      <p:ext uri="{BB962C8B-B14F-4D97-AF65-F5344CB8AC3E}">
        <p14:creationId xmlns:p14="http://schemas.microsoft.com/office/powerpoint/2010/main" val="3052802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Demo</a:t>
            </a:r>
            <a:endParaRPr lang="en-CA" dirty="0"/>
          </a:p>
        </p:txBody>
      </p:sp>
      <p:sp>
        <p:nvSpPr>
          <p:cNvPr id="4" name="Slide Number Placeholder 3"/>
          <p:cNvSpPr>
            <a:spLocks noGrp="1"/>
          </p:cNvSpPr>
          <p:nvPr>
            <p:ph type="sldNum" sz="quarter" idx="10"/>
          </p:nvPr>
        </p:nvSpPr>
        <p:spPr/>
        <p:txBody>
          <a:bodyPr/>
          <a:lstStyle/>
          <a:p>
            <a:fld id="{A010F073-4EF7-4CCF-B77C-0EC3486E664F}" type="slidenum">
              <a:rPr lang="en-CA" smtClean="0"/>
              <a:t>20</a:t>
            </a:fld>
            <a:endParaRPr lang="en-CA"/>
          </a:p>
        </p:txBody>
      </p:sp>
    </p:spTree>
    <p:extLst>
      <p:ext uri="{BB962C8B-B14F-4D97-AF65-F5344CB8AC3E}">
        <p14:creationId xmlns:p14="http://schemas.microsoft.com/office/powerpoint/2010/main" val="3589667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010F073-4EF7-4CCF-B77C-0EC3486E664F}" type="slidenum">
              <a:rPr lang="en-CA" smtClean="0"/>
              <a:t>21</a:t>
            </a:fld>
            <a:endParaRPr lang="en-CA"/>
          </a:p>
        </p:txBody>
      </p:sp>
    </p:spTree>
    <p:extLst>
      <p:ext uri="{BB962C8B-B14F-4D97-AF65-F5344CB8AC3E}">
        <p14:creationId xmlns:p14="http://schemas.microsoft.com/office/powerpoint/2010/main" val="3101320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A010F073-4EF7-4CCF-B77C-0EC3486E664F}" type="slidenum">
              <a:rPr lang="en-CA" smtClean="0"/>
              <a:t>22</a:t>
            </a:fld>
            <a:endParaRPr lang="en-CA"/>
          </a:p>
        </p:txBody>
      </p:sp>
    </p:spTree>
    <p:extLst>
      <p:ext uri="{BB962C8B-B14F-4D97-AF65-F5344CB8AC3E}">
        <p14:creationId xmlns:p14="http://schemas.microsoft.com/office/powerpoint/2010/main" val="110586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This is a common image: people use their cellphones while walking</a:t>
            </a:r>
            <a:r>
              <a:rPr lang="en-CA" baseline="0" dirty="0" smtClean="0"/>
              <a:t>.</a:t>
            </a:r>
          </a:p>
          <a:p>
            <a:r>
              <a:rPr lang="en-CA" baseline="0" dirty="0" smtClean="0"/>
              <a:t>And what we know about this is that when they do it together, people are not very good at either walking or interacting.</a:t>
            </a:r>
            <a:endParaRPr lang="en-CA" baseline="0" dirty="0" smtClean="0"/>
          </a:p>
        </p:txBody>
      </p:sp>
      <p:sp>
        <p:nvSpPr>
          <p:cNvPr id="4" name="Slide Number Placeholder 3"/>
          <p:cNvSpPr>
            <a:spLocks noGrp="1"/>
          </p:cNvSpPr>
          <p:nvPr>
            <p:ph type="sldNum" sz="quarter" idx="10"/>
          </p:nvPr>
        </p:nvSpPr>
        <p:spPr/>
        <p:txBody>
          <a:bodyPr/>
          <a:lstStyle/>
          <a:p>
            <a:fld id="{A010F073-4EF7-4CCF-B77C-0EC3486E664F}" type="slidenum">
              <a:rPr lang="en-CA" smtClean="0"/>
              <a:t>2</a:t>
            </a:fld>
            <a:endParaRPr lang="en-CA"/>
          </a:p>
        </p:txBody>
      </p:sp>
    </p:spTree>
    <p:extLst>
      <p:ext uri="{BB962C8B-B14F-4D97-AF65-F5344CB8AC3E}">
        <p14:creationId xmlns:p14="http://schemas.microsoft.com/office/powerpoint/2010/main" val="3679855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A010F073-4EF7-4CCF-B77C-0EC3486E664F}" type="slidenum">
              <a:rPr lang="en-CA" smtClean="0"/>
              <a:t>23</a:t>
            </a:fld>
            <a:endParaRPr lang="en-CA"/>
          </a:p>
        </p:txBody>
      </p:sp>
    </p:spTree>
    <p:extLst>
      <p:ext uri="{BB962C8B-B14F-4D97-AF65-F5344CB8AC3E}">
        <p14:creationId xmlns:p14="http://schemas.microsoft.com/office/powerpoint/2010/main" val="110586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A010F073-4EF7-4CCF-B77C-0EC3486E664F}" type="slidenum">
              <a:rPr lang="en-CA" smtClean="0"/>
              <a:t>24</a:t>
            </a:fld>
            <a:endParaRPr lang="en-CA"/>
          </a:p>
        </p:txBody>
      </p:sp>
    </p:spTree>
    <p:extLst>
      <p:ext uri="{BB962C8B-B14F-4D97-AF65-F5344CB8AC3E}">
        <p14:creationId xmlns:p14="http://schemas.microsoft.com/office/powerpoint/2010/main" val="110586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A010F073-4EF7-4CCF-B77C-0EC3486E664F}" type="slidenum">
              <a:rPr lang="en-CA" smtClean="0"/>
              <a:t>25</a:t>
            </a:fld>
            <a:endParaRPr lang="en-CA"/>
          </a:p>
        </p:txBody>
      </p:sp>
    </p:spTree>
    <p:extLst>
      <p:ext uri="{BB962C8B-B14F-4D97-AF65-F5344CB8AC3E}">
        <p14:creationId xmlns:p14="http://schemas.microsoft.com/office/powerpoint/2010/main" val="110586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Walked in a cafeteria environment</a:t>
            </a:r>
            <a:r>
              <a:rPr lang="en-CA" baseline="0" dirty="0" smtClean="0"/>
              <a:t> during the lunch hours.</a:t>
            </a:r>
          </a:p>
          <a:p>
            <a:r>
              <a:rPr lang="en-CA" baseline="0" dirty="0" smtClean="0"/>
              <a:t>Walking distance was 180 meters.</a:t>
            </a:r>
          </a:p>
          <a:p>
            <a:r>
              <a:rPr lang="en-CA" baseline="0" dirty="0" smtClean="0"/>
              <a:t>They played a </a:t>
            </a:r>
            <a:r>
              <a:rPr lang="en-CA" baseline="0" dirty="0" err="1" smtClean="0"/>
              <a:t>wak</a:t>
            </a:r>
            <a:r>
              <a:rPr lang="en-CA" baseline="0" dirty="0" smtClean="0"/>
              <a:t>-a-mole game.</a:t>
            </a:r>
          </a:p>
          <a:p>
            <a:r>
              <a:rPr lang="en-CA" baseline="0" dirty="0" smtClean="0"/>
              <a:t>We used actors to guarantee at least four collisions, although they faced many more as we’ll see.</a:t>
            </a:r>
          </a:p>
          <a:p>
            <a:r>
              <a:rPr lang="en-CA" baseline="0" dirty="0" smtClean="0"/>
              <a:t>The research team observed the participant and annotated how they handled each potential collision. </a:t>
            </a:r>
            <a:endParaRPr lang="en-CA" dirty="0"/>
          </a:p>
        </p:txBody>
      </p:sp>
      <p:sp>
        <p:nvSpPr>
          <p:cNvPr id="4" name="Slide Number Placeholder 3"/>
          <p:cNvSpPr>
            <a:spLocks noGrp="1"/>
          </p:cNvSpPr>
          <p:nvPr>
            <p:ph type="sldNum" sz="quarter" idx="10"/>
          </p:nvPr>
        </p:nvSpPr>
        <p:spPr/>
        <p:txBody>
          <a:bodyPr/>
          <a:lstStyle/>
          <a:p>
            <a:fld id="{A010F073-4EF7-4CCF-B77C-0EC3486E664F}" type="slidenum">
              <a:rPr lang="en-CA" smtClean="0"/>
              <a:t>26</a:t>
            </a:fld>
            <a:endParaRPr lang="en-CA"/>
          </a:p>
        </p:txBody>
      </p:sp>
    </p:spTree>
    <p:extLst>
      <p:ext uri="{BB962C8B-B14F-4D97-AF65-F5344CB8AC3E}">
        <p14:creationId xmlns:p14="http://schemas.microsoft.com/office/powerpoint/2010/main" val="1037592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Our study revealed</a:t>
            </a:r>
            <a:r>
              <a:rPr lang="en-CA" baseline="0" dirty="0" smtClean="0"/>
              <a:t> that users indeed had a safer handling of potential collisions.</a:t>
            </a:r>
          </a:p>
          <a:p>
            <a:r>
              <a:rPr lang="en-CA" baseline="0" dirty="0" smtClean="0"/>
              <a:t>They had a double percentage of dodge/slow/downs when using crash alert.</a:t>
            </a:r>
          </a:p>
          <a:p>
            <a:r>
              <a:rPr lang="en-CA" baseline="0" dirty="0" smtClean="0"/>
              <a:t>This is an important result because as we noted this allows them more serious reactions as they re-evaluate the situation later on.</a:t>
            </a:r>
          </a:p>
          <a:p>
            <a:r>
              <a:rPr lang="en-CA" baseline="0" dirty="0" smtClean="0"/>
              <a:t>The little increase in “nearly crashes” at the bottom was not significant.</a:t>
            </a:r>
          </a:p>
          <a:p>
            <a:r>
              <a:rPr lang="en-CA" baseline="0" dirty="0" smtClean="0"/>
              <a:t>And this better handling came at no cost in error rate- no significant difference</a:t>
            </a:r>
          </a:p>
        </p:txBody>
      </p:sp>
      <p:sp>
        <p:nvSpPr>
          <p:cNvPr id="4" name="Slide Number Placeholder 3"/>
          <p:cNvSpPr>
            <a:spLocks noGrp="1"/>
          </p:cNvSpPr>
          <p:nvPr>
            <p:ph type="sldNum" sz="quarter" idx="10"/>
          </p:nvPr>
        </p:nvSpPr>
        <p:spPr/>
        <p:txBody>
          <a:bodyPr/>
          <a:lstStyle/>
          <a:p>
            <a:fld id="{A010F073-4EF7-4CCF-B77C-0EC3486E664F}" type="slidenum">
              <a:rPr lang="en-CA" smtClean="0"/>
              <a:t>28</a:t>
            </a:fld>
            <a:endParaRPr lang="en-CA"/>
          </a:p>
        </p:txBody>
      </p:sp>
    </p:spTree>
    <p:extLst>
      <p:ext uri="{BB962C8B-B14F-4D97-AF65-F5344CB8AC3E}">
        <p14:creationId xmlns:p14="http://schemas.microsoft.com/office/powerpoint/2010/main" val="510399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Users reported</a:t>
            </a:r>
            <a:r>
              <a:rPr lang="en-CA" baseline="0" dirty="0" smtClean="0"/>
              <a:t> that they felt safer while using any of the visualizations,</a:t>
            </a:r>
          </a:p>
          <a:p>
            <a:r>
              <a:rPr lang="en-CA" baseline="0" dirty="0" smtClean="0"/>
              <a:t> and that they felt as if they were walking faster – even if the time shows that they didn’t – when using the depth columns visualization.</a:t>
            </a:r>
          </a:p>
        </p:txBody>
      </p:sp>
      <p:sp>
        <p:nvSpPr>
          <p:cNvPr id="4" name="Slide Number Placeholder 3"/>
          <p:cNvSpPr>
            <a:spLocks noGrp="1"/>
          </p:cNvSpPr>
          <p:nvPr>
            <p:ph type="sldNum" sz="quarter" idx="10"/>
          </p:nvPr>
        </p:nvSpPr>
        <p:spPr/>
        <p:txBody>
          <a:bodyPr/>
          <a:lstStyle/>
          <a:p>
            <a:fld id="{A010F073-4EF7-4CCF-B77C-0EC3486E664F}" type="slidenum">
              <a:rPr lang="en-CA" smtClean="0"/>
              <a:t>29</a:t>
            </a:fld>
            <a:endParaRPr lang="en-CA"/>
          </a:p>
        </p:txBody>
      </p:sp>
    </p:spTree>
    <p:extLst>
      <p:ext uri="{BB962C8B-B14F-4D97-AF65-F5344CB8AC3E}">
        <p14:creationId xmlns:p14="http://schemas.microsoft.com/office/powerpoint/2010/main" val="3509835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also obtained very valuable feedback from the post-experimental interviews.</a:t>
            </a:r>
          </a:p>
          <a:p>
            <a:endParaRPr lang="en-CA" dirty="0" smtClean="0"/>
          </a:p>
          <a:p>
            <a:r>
              <a:rPr lang="en-CA" dirty="0" smtClean="0"/>
              <a:t>One</a:t>
            </a:r>
            <a:r>
              <a:rPr lang="en-CA" baseline="0" dirty="0" smtClean="0"/>
              <a:t> of the categories is the level of abstraction of the images.</a:t>
            </a:r>
          </a:p>
          <a:p>
            <a:endParaRPr lang="en-CA" baseline="0" dirty="0" smtClean="0"/>
          </a:p>
          <a:p>
            <a:r>
              <a:rPr lang="en-CA" baseline="0" dirty="0" smtClean="0"/>
              <a:t>In general, participants didn’t like the color images because they felt they required much more attention than they were willing to give.</a:t>
            </a:r>
          </a:p>
          <a:p>
            <a:r>
              <a:rPr lang="en-CA" baseline="0" dirty="0" smtClean="0"/>
              <a:t>For example, P8 says…</a:t>
            </a:r>
          </a:p>
          <a:p>
            <a:endParaRPr lang="en-CA" baseline="0" dirty="0" smtClean="0"/>
          </a:p>
          <a:p>
            <a:r>
              <a:rPr lang="en-CA" baseline="0" dirty="0" smtClean="0"/>
              <a:t>On the contrary the depth image highlighted things that were relevant and difficult to see in the color image</a:t>
            </a:r>
          </a:p>
          <a:p>
            <a:r>
              <a:rPr lang="en-CA" baseline="0" dirty="0" smtClean="0"/>
              <a:t>For example, P7 says…</a:t>
            </a:r>
          </a:p>
        </p:txBody>
      </p:sp>
      <p:sp>
        <p:nvSpPr>
          <p:cNvPr id="4" name="Slide Number Placeholder 3"/>
          <p:cNvSpPr>
            <a:spLocks noGrp="1"/>
          </p:cNvSpPr>
          <p:nvPr>
            <p:ph type="sldNum" sz="quarter" idx="10"/>
          </p:nvPr>
        </p:nvSpPr>
        <p:spPr/>
        <p:txBody>
          <a:bodyPr/>
          <a:lstStyle/>
          <a:p>
            <a:fld id="{A010F073-4EF7-4CCF-B77C-0EC3486E664F}" type="slidenum">
              <a:rPr lang="en-CA" smtClean="0"/>
              <a:t>30</a:t>
            </a:fld>
            <a:endParaRPr lang="en-CA"/>
          </a:p>
        </p:txBody>
      </p:sp>
    </p:spTree>
    <p:extLst>
      <p:ext uri="{BB962C8B-B14F-4D97-AF65-F5344CB8AC3E}">
        <p14:creationId xmlns:p14="http://schemas.microsoft.com/office/powerpoint/2010/main" val="3341260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Another</a:t>
            </a:r>
            <a:r>
              <a:rPr lang="en-CA" baseline="0" dirty="0" smtClean="0"/>
              <a:t> category is how they used </a:t>
            </a:r>
            <a:r>
              <a:rPr lang="en-CA" baseline="0" dirty="0" err="1" smtClean="0"/>
              <a:t>CrashAlert</a:t>
            </a:r>
            <a:r>
              <a:rPr lang="en-CA" baseline="0" dirty="0" smtClean="0"/>
              <a:t> as navigational support, and this happened in two unexpected ways:</a:t>
            </a:r>
          </a:p>
          <a:p>
            <a:endParaRPr lang="en-CA" baseline="0" dirty="0" smtClean="0"/>
          </a:p>
          <a:p>
            <a:r>
              <a:rPr lang="en-CA" baseline="0" dirty="0" smtClean="0"/>
              <a:t>First, some users reported that they would just follow the dark [using the depth columns image]… because the dark was the area they could trust it was clear of obstacles. </a:t>
            </a:r>
          </a:p>
          <a:p>
            <a:endParaRPr lang="en-CA" baseline="0" dirty="0" smtClean="0"/>
          </a:p>
          <a:p>
            <a:r>
              <a:rPr lang="en-CA" baseline="0" dirty="0" smtClean="0"/>
              <a:t>Second, some users reported that they would follow the alert. They happened when they were walking behind a person they thought could be going on the same direction. So they would follow that particular alert into the crowd as they knew that person would have figured out the obstacles or already pushed people away.</a:t>
            </a:r>
          </a:p>
          <a:p>
            <a:endParaRPr lang="en-CA" baseline="0" dirty="0" smtClean="0"/>
          </a:p>
          <a:p>
            <a:endParaRPr lang="en-CA" baseline="0" dirty="0" smtClean="0"/>
          </a:p>
        </p:txBody>
      </p:sp>
      <p:sp>
        <p:nvSpPr>
          <p:cNvPr id="4" name="Slide Number Placeholder 3"/>
          <p:cNvSpPr>
            <a:spLocks noGrp="1"/>
          </p:cNvSpPr>
          <p:nvPr>
            <p:ph type="sldNum" sz="quarter" idx="10"/>
          </p:nvPr>
        </p:nvSpPr>
        <p:spPr/>
        <p:txBody>
          <a:bodyPr/>
          <a:lstStyle/>
          <a:p>
            <a:fld id="{A010F073-4EF7-4CCF-B77C-0EC3486E664F}" type="slidenum">
              <a:rPr lang="en-CA" smtClean="0"/>
              <a:t>31</a:t>
            </a:fld>
            <a:endParaRPr lang="en-CA"/>
          </a:p>
        </p:txBody>
      </p:sp>
    </p:spTree>
    <p:extLst>
      <p:ext uri="{BB962C8B-B14F-4D97-AF65-F5344CB8AC3E}">
        <p14:creationId xmlns:p14="http://schemas.microsoft.com/office/powerpoint/2010/main" val="3341260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Finally, users thought it would be nice to have richer alerts, or alerts that could</a:t>
            </a:r>
            <a:r>
              <a:rPr lang="en-CA" baseline="0" dirty="0" smtClean="0"/>
              <a:t> provide them with more </a:t>
            </a:r>
            <a:r>
              <a:rPr lang="en-CA" baseline="0" dirty="0" err="1" smtClean="0"/>
              <a:t>glanceable</a:t>
            </a:r>
            <a:r>
              <a:rPr lang="en-CA" baseline="0" dirty="0" smtClean="0"/>
              <a:t> information. </a:t>
            </a:r>
          </a:p>
          <a:p>
            <a:endParaRPr lang="en-CA" baseline="0" dirty="0" smtClean="0"/>
          </a:p>
          <a:p>
            <a:r>
              <a:rPr lang="en-CA" baseline="0" dirty="0" smtClean="0"/>
              <a:t>Direction</a:t>
            </a:r>
          </a:p>
          <a:p>
            <a:r>
              <a:rPr lang="en-CA" baseline="0" dirty="0" smtClean="0"/>
              <a:t>For example, P1 said…</a:t>
            </a:r>
          </a:p>
          <a:p>
            <a:endParaRPr lang="en-CA" baseline="0" dirty="0" smtClean="0"/>
          </a:p>
          <a:p>
            <a:r>
              <a:rPr lang="en-CA" dirty="0" smtClean="0"/>
              <a:t>Level</a:t>
            </a:r>
            <a:r>
              <a:rPr lang="en-CA" baseline="0" dirty="0" smtClean="0"/>
              <a:t> of danger - </a:t>
            </a:r>
          </a:p>
          <a:p>
            <a:endParaRPr lang="en-CA" dirty="0"/>
          </a:p>
        </p:txBody>
      </p:sp>
      <p:sp>
        <p:nvSpPr>
          <p:cNvPr id="4" name="Slide Number Placeholder 3"/>
          <p:cNvSpPr>
            <a:spLocks noGrp="1"/>
          </p:cNvSpPr>
          <p:nvPr>
            <p:ph type="sldNum" sz="quarter" idx="10"/>
          </p:nvPr>
        </p:nvSpPr>
        <p:spPr/>
        <p:txBody>
          <a:bodyPr/>
          <a:lstStyle/>
          <a:p>
            <a:fld id="{A010F073-4EF7-4CCF-B77C-0EC3486E664F}" type="slidenum">
              <a:rPr lang="en-CA" smtClean="0"/>
              <a:t>32</a:t>
            </a:fld>
            <a:endParaRPr lang="en-CA"/>
          </a:p>
        </p:txBody>
      </p:sp>
    </p:spTree>
    <p:extLst>
      <p:ext uri="{BB962C8B-B14F-4D97-AF65-F5344CB8AC3E}">
        <p14:creationId xmlns:p14="http://schemas.microsoft.com/office/powerpoint/2010/main" val="3341260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CA" dirty="0" smtClean="0"/>
              <a:t>To conclude, </a:t>
            </a:r>
            <a:endParaRPr lang="en-CA" dirty="0"/>
          </a:p>
        </p:txBody>
      </p:sp>
      <p:sp>
        <p:nvSpPr>
          <p:cNvPr id="4" name="Slide Number Placeholder 3"/>
          <p:cNvSpPr>
            <a:spLocks noGrp="1"/>
          </p:cNvSpPr>
          <p:nvPr>
            <p:ph type="sldNum" sz="quarter" idx="10"/>
          </p:nvPr>
        </p:nvSpPr>
        <p:spPr/>
        <p:txBody>
          <a:bodyPr/>
          <a:lstStyle/>
          <a:p>
            <a:fld id="{A010F073-4EF7-4CCF-B77C-0EC3486E664F}" type="slidenum">
              <a:rPr lang="en-CA" smtClean="0"/>
              <a:t>33</a:t>
            </a:fld>
            <a:endParaRPr lang="en-CA"/>
          </a:p>
        </p:txBody>
      </p:sp>
    </p:spTree>
    <p:extLst>
      <p:ext uri="{BB962C8B-B14F-4D97-AF65-F5344CB8AC3E}">
        <p14:creationId xmlns:p14="http://schemas.microsoft.com/office/powerpoint/2010/main" val="922814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One traditional approach has been to optimize interfaces into what</a:t>
            </a:r>
            <a:r>
              <a:rPr lang="en-CA" baseline="0" dirty="0" smtClean="0"/>
              <a:t> is called walking user interfaces. </a:t>
            </a:r>
          </a:p>
          <a:p>
            <a:endParaRPr lang="en-CA" baseline="0" dirty="0" smtClean="0"/>
          </a:p>
          <a:p>
            <a:r>
              <a:rPr lang="en-CA" baseline="0" dirty="0" smtClean="0"/>
              <a:t>Walking user interfaces aim at making it easier for the user to interact with their mobile devices while on the go.  For example by providing audio feedback, or better buttons. </a:t>
            </a:r>
          </a:p>
          <a:p>
            <a:endParaRPr lang="en-CA" dirty="0" smtClean="0"/>
          </a:p>
          <a:p>
            <a:r>
              <a:rPr lang="en-CA" dirty="0" smtClean="0"/>
              <a:t>For example, Kant</a:t>
            </a:r>
            <a:r>
              <a:rPr lang="en-CA" baseline="0" dirty="0" smtClean="0"/>
              <a:t> et al proposed this music player which buttons would grow bigger once the user starts moving.</a:t>
            </a:r>
          </a:p>
        </p:txBody>
      </p:sp>
      <p:sp>
        <p:nvSpPr>
          <p:cNvPr id="4" name="Slide Number Placeholder 3"/>
          <p:cNvSpPr>
            <a:spLocks noGrp="1"/>
          </p:cNvSpPr>
          <p:nvPr>
            <p:ph type="sldNum" sz="quarter" idx="10"/>
          </p:nvPr>
        </p:nvSpPr>
        <p:spPr/>
        <p:txBody>
          <a:bodyPr/>
          <a:lstStyle/>
          <a:p>
            <a:fld id="{A010F073-4EF7-4CCF-B77C-0EC3486E664F}" type="slidenum">
              <a:rPr lang="en-CA" smtClean="0"/>
              <a:t>3</a:t>
            </a:fld>
            <a:endParaRPr lang="en-CA"/>
          </a:p>
        </p:txBody>
      </p:sp>
    </p:spTree>
    <p:extLst>
      <p:ext uri="{BB962C8B-B14F-4D97-AF65-F5344CB8AC3E}">
        <p14:creationId xmlns:p14="http://schemas.microsoft.com/office/powerpoint/2010/main" val="487372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010F073-4EF7-4CCF-B77C-0EC3486E664F}" type="slidenum">
              <a:rPr lang="en-CA" smtClean="0"/>
              <a:t>34</a:t>
            </a:fld>
            <a:endParaRPr lang="en-CA"/>
          </a:p>
        </p:txBody>
      </p:sp>
    </p:spTree>
    <p:extLst>
      <p:ext uri="{BB962C8B-B14F-4D97-AF65-F5344CB8AC3E}">
        <p14:creationId xmlns:p14="http://schemas.microsoft.com/office/powerpoint/2010/main" val="782550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A010F073-4EF7-4CCF-B77C-0EC3486E664F}" type="slidenum">
              <a:rPr lang="en-CA" smtClean="0"/>
              <a:t>35</a:t>
            </a:fld>
            <a:endParaRPr lang="en-CA"/>
          </a:p>
        </p:txBody>
      </p:sp>
    </p:spTree>
    <p:extLst>
      <p:ext uri="{BB962C8B-B14F-4D97-AF65-F5344CB8AC3E}">
        <p14:creationId xmlns:p14="http://schemas.microsoft.com/office/powerpoint/2010/main" val="487372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CA" baseline="0" dirty="0" smtClean="0"/>
              <a:t>Another example is </a:t>
            </a:r>
            <a:r>
              <a:rPr lang="en-CA" baseline="0" dirty="0" err="1" smtClean="0"/>
              <a:t>Goel</a:t>
            </a:r>
            <a:r>
              <a:rPr lang="en-CA" baseline="0" dirty="0" smtClean="0"/>
              <a:t> et </a:t>
            </a:r>
            <a:r>
              <a:rPr lang="en-CA" baseline="0" dirty="0" err="1" smtClean="0"/>
              <a:t>al.s</a:t>
            </a:r>
            <a:r>
              <a:rPr lang="en-CA" baseline="0" dirty="0" smtClean="0"/>
              <a:t> adaptive correction of text input.</a:t>
            </a:r>
          </a:p>
        </p:txBody>
      </p:sp>
      <p:sp>
        <p:nvSpPr>
          <p:cNvPr id="4" name="Slide Number Placeholder 3"/>
          <p:cNvSpPr>
            <a:spLocks noGrp="1"/>
          </p:cNvSpPr>
          <p:nvPr>
            <p:ph type="sldNum" sz="quarter" idx="10"/>
          </p:nvPr>
        </p:nvSpPr>
        <p:spPr/>
        <p:txBody>
          <a:bodyPr/>
          <a:lstStyle/>
          <a:p>
            <a:fld id="{A010F073-4EF7-4CCF-B77C-0EC3486E664F}" type="slidenum">
              <a:rPr lang="en-CA" smtClean="0"/>
              <a:t>4</a:t>
            </a:fld>
            <a:endParaRPr lang="en-CA"/>
          </a:p>
        </p:txBody>
      </p:sp>
    </p:spTree>
    <p:extLst>
      <p:ext uri="{BB962C8B-B14F-4D97-AF65-F5344CB8AC3E}">
        <p14:creationId xmlns:p14="http://schemas.microsoft.com/office/powerpoint/2010/main" val="487372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While better</a:t>
            </a:r>
            <a:r>
              <a:rPr lang="en-CA" baseline="0" dirty="0" smtClean="0"/>
              <a:t> interfaces for walking is a good exploration are</a:t>
            </a:r>
            <a:r>
              <a:rPr lang="en-CA" dirty="0" smtClean="0"/>
              <a:t>,</a:t>
            </a:r>
          </a:p>
          <a:p>
            <a:r>
              <a:rPr lang="en-CA" baseline="0" dirty="0" smtClean="0"/>
              <a:t> there is another important problem and it is related to the safety of interacting with the cellphone while walking:</a:t>
            </a:r>
          </a:p>
          <a:p>
            <a:r>
              <a:rPr lang="en-CA" baseline="0" dirty="0" smtClean="0"/>
              <a:t>people are </a:t>
            </a:r>
            <a:r>
              <a:rPr lang="en-CA" dirty="0" smtClean="0"/>
              <a:t>crashing into elements</a:t>
            </a:r>
            <a:r>
              <a:rPr lang="en-CA" baseline="0" dirty="0" smtClean="0"/>
              <a:t> of their environment.</a:t>
            </a:r>
          </a:p>
          <a:p>
            <a:endParaRPr lang="en-CA" baseline="0" dirty="0" smtClean="0"/>
          </a:p>
          <a:p>
            <a:r>
              <a:rPr lang="en-CA" baseline="0" dirty="0" smtClean="0"/>
              <a:t>This includes other people, but also objects which can cause more serious damage like lamp posts, trees, manholes, and hydrants.</a:t>
            </a:r>
          </a:p>
          <a:p>
            <a:endParaRPr lang="en-CA" baseline="0" dirty="0" smtClean="0"/>
          </a:p>
          <a:p>
            <a:r>
              <a:rPr lang="en-CA" baseline="0" dirty="0" smtClean="0"/>
              <a:t>Let’s do a quick survey: how many of you have crashed into something while walking and using your cellphones?</a:t>
            </a:r>
          </a:p>
          <a:p>
            <a:endParaRPr lang="en-CA" baseline="0" dirty="0" smtClean="0"/>
          </a:p>
          <a:p>
            <a:r>
              <a:rPr lang="en-CA" baseline="0" dirty="0" smtClean="0"/>
              <a:t>How many of you have been crashed by someone else?</a:t>
            </a:r>
          </a:p>
          <a:p>
            <a:endParaRPr lang="en-CA" baseline="0" dirty="0" smtClean="0"/>
          </a:p>
        </p:txBody>
      </p:sp>
      <p:sp>
        <p:nvSpPr>
          <p:cNvPr id="4" name="Slide Number Placeholder 3"/>
          <p:cNvSpPr>
            <a:spLocks noGrp="1"/>
          </p:cNvSpPr>
          <p:nvPr>
            <p:ph type="sldNum" sz="quarter" idx="10"/>
          </p:nvPr>
        </p:nvSpPr>
        <p:spPr/>
        <p:txBody>
          <a:bodyPr/>
          <a:lstStyle/>
          <a:p>
            <a:fld id="{A010F073-4EF7-4CCF-B77C-0EC3486E664F}" type="slidenum">
              <a:rPr lang="en-CA" smtClean="0"/>
              <a:t>5</a:t>
            </a:fld>
            <a:endParaRPr lang="en-CA"/>
          </a:p>
        </p:txBody>
      </p:sp>
    </p:spTree>
    <p:extLst>
      <p:ext uri="{BB962C8B-B14F-4D97-AF65-F5344CB8AC3E}">
        <p14:creationId xmlns:p14="http://schemas.microsoft.com/office/powerpoint/2010/main" val="487372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OK, people</a:t>
            </a:r>
            <a:r>
              <a:rPr lang="en-CA" baseline="0" dirty="0" smtClean="0"/>
              <a:t> crash into such objects because they lay out of their field of view. Not only their field of view point downwards, but it’s also narrower as they are focused on their mobile phones.</a:t>
            </a:r>
          </a:p>
          <a:p>
            <a:endParaRPr lang="en-CA" baseline="0" dirty="0" smtClean="0"/>
          </a:p>
          <a:p>
            <a:r>
              <a:rPr lang="en-CA" baseline="0" dirty="0" smtClean="0"/>
              <a:t>Only in 2008 there was a twofold increase in texting related accidents, something which has prompted discussions in terms of policy making [like forbidding to do it in public] and mobile phone usage etiquette.</a:t>
            </a:r>
            <a:endParaRPr lang="en-CA" dirty="0" smtClean="0"/>
          </a:p>
          <a:p>
            <a:endParaRPr lang="en-CA" dirty="0" smtClean="0"/>
          </a:p>
        </p:txBody>
      </p:sp>
      <p:sp>
        <p:nvSpPr>
          <p:cNvPr id="4" name="Slide Number Placeholder 3"/>
          <p:cNvSpPr>
            <a:spLocks noGrp="1"/>
          </p:cNvSpPr>
          <p:nvPr>
            <p:ph type="sldNum" sz="quarter" idx="10"/>
          </p:nvPr>
        </p:nvSpPr>
        <p:spPr/>
        <p:txBody>
          <a:bodyPr/>
          <a:lstStyle/>
          <a:p>
            <a:fld id="{A010F073-4EF7-4CCF-B77C-0EC3486E664F}" type="slidenum">
              <a:rPr lang="en-CA" smtClean="0"/>
              <a:t>6</a:t>
            </a:fld>
            <a:endParaRPr lang="en-CA"/>
          </a:p>
        </p:txBody>
      </p:sp>
    </p:spTree>
    <p:extLst>
      <p:ext uri="{BB962C8B-B14F-4D97-AF65-F5344CB8AC3E}">
        <p14:creationId xmlns:p14="http://schemas.microsoft.com/office/powerpoint/2010/main" val="487372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For example, there have been some public awareness campaigns trying to convey the message that we have to do something about it, and it’s </a:t>
            </a:r>
            <a:r>
              <a:rPr lang="en-CA" baseline="0" dirty="0" err="1" smtClean="0"/>
              <a:t>mainy</a:t>
            </a:r>
            <a:r>
              <a:rPr lang="en-CA" baseline="0" dirty="0" smtClean="0"/>
              <a:t> that we have to stop doing it.</a:t>
            </a:r>
          </a:p>
          <a:p>
            <a:endParaRPr lang="en-CA" baseline="0" dirty="0" smtClean="0"/>
          </a:p>
          <a:p>
            <a:r>
              <a:rPr lang="en-CA" dirty="0" smtClean="0"/>
              <a:t>Jay Shells’ Metropolitan Etiquette Authority</a:t>
            </a:r>
          </a:p>
        </p:txBody>
      </p:sp>
      <p:sp>
        <p:nvSpPr>
          <p:cNvPr id="4" name="Slide Number Placeholder 3"/>
          <p:cNvSpPr>
            <a:spLocks noGrp="1"/>
          </p:cNvSpPr>
          <p:nvPr>
            <p:ph type="sldNum" sz="quarter" idx="10"/>
          </p:nvPr>
        </p:nvSpPr>
        <p:spPr/>
        <p:txBody>
          <a:bodyPr/>
          <a:lstStyle/>
          <a:p>
            <a:fld id="{A010F073-4EF7-4CCF-B77C-0EC3486E664F}" type="slidenum">
              <a:rPr lang="en-CA" smtClean="0"/>
              <a:t>7</a:t>
            </a:fld>
            <a:endParaRPr lang="en-CA"/>
          </a:p>
        </p:txBody>
      </p:sp>
    </p:spTree>
    <p:extLst>
      <p:ext uri="{BB962C8B-B14F-4D97-AF65-F5344CB8AC3E}">
        <p14:creationId xmlns:p14="http://schemas.microsoft.com/office/powerpoint/2010/main" val="487372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endParaRPr lang="en-CA" dirty="0" smtClean="0"/>
          </a:p>
        </p:txBody>
      </p:sp>
      <p:sp>
        <p:nvSpPr>
          <p:cNvPr id="4" name="Slide Number Placeholder 3"/>
          <p:cNvSpPr>
            <a:spLocks noGrp="1"/>
          </p:cNvSpPr>
          <p:nvPr>
            <p:ph type="sldNum" sz="quarter" idx="10"/>
          </p:nvPr>
        </p:nvSpPr>
        <p:spPr/>
        <p:txBody>
          <a:bodyPr/>
          <a:lstStyle/>
          <a:p>
            <a:fld id="{A010F073-4EF7-4CCF-B77C-0EC3486E664F}" type="slidenum">
              <a:rPr lang="en-CA" smtClean="0"/>
              <a:t>8</a:t>
            </a:fld>
            <a:endParaRPr lang="en-CA"/>
          </a:p>
        </p:txBody>
      </p:sp>
    </p:spTree>
    <p:extLst>
      <p:ext uri="{BB962C8B-B14F-4D97-AF65-F5344CB8AC3E}">
        <p14:creationId xmlns:p14="http://schemas.microsoft.com/office/powerpoint/2010/main" val="487372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 are also some apps like the sidewalk buddy</a:t>
            </a:r>
            <a:endParaRPr lang="en-CA" dirty="0"/>
          </a:p>
        </p:txBody>
      </p:sp>
      <p:sp>
        <p:nvSpPr>
          <p:cNvPr id="4" name="Slide Number Placeholder 3"/>
          <p:cNvSpPr>
            <a:spLocks noGrp="1"/>
          </p:cNvSpPr>
          <p:nvPr>
            <p:ph type="sldNum" sz="quarter" idx="10"/>
          </p:nvPr>
        </p:nvSpPr>
        <p:spPr/>
        <p:txBody>
          <a:bodyPr/>
          <a:lstStyle/>
          <a:p>
            <a:fld id="{A010F073-4EF7-4CCF-B77C-0EC3486E664F}" type="slidenum">
              <a:rPr lang="en-CA" smtClean="0"/>
              <a:t>9</a:t>
            </a:fld>
            <a:endParaRPr lang="en-CA"/>
          </a:p>
        </p:txBody>
      </p:sp>
    </p:spTree>
    <p:extLst>
      <p:ext uri="{BB962C8B-B14F-4D97-AF65-F5344CB8AC3E}">
        <p14:creationId xmlns:p14="http://schemas.microsoft.com/office/powerpoint/2010/main" val="827210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A4069C5-C544-47FF-9D3B-DEEEBB3C9D65}" type="datetimeFigureOut">
              <a:rPr lang="en-CA" smtClean="0"/>
              <a:t>02/05/2013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DFBEB03-9C18-4765-8079-90320335B093}" type="slidenum">
              <a:rPr lang="en-CA" smtClean="0"/>
              <a:t>‹#›</a:t>
            </a:fld>
            <a:endParaRPr lang="en-CA"/>
          </a:p>
        </p:txBody>
      </p:sp>
    </p:spTree>
    <p:extLst>
      <p:ext uri="{BB962C8B-B14F-4D97-AF65-F5344CB8AC3E}">
        <p14:creationId xmlns:p14="http://schemas.microsoft.com/office/powerpoint/2010/main" val="1453544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A4069C5-C544-47FF-9D3B-DEEEBB3C9D65}" type="datetimeFigureOut">
              <a:rPr lang="en-CA" smtClean="0"/>
              <a:t>02/05/2013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DFBEB03-9C18-4765-8079-90320335B093}" type="slidenum">
              <a:rPr lang="en-CA" smtClean="0"/>
              <a:t>‹#›</a:t>
            </a:fld>
            <a:endParaRPr lang="en-CA"/>
          </a:p>
        </p:txBody>
      </p:sp>
    </p:spTree>
    <p:extLst>
      <p:ext uri="{BB962C8B-B14F-4D97-AF65-F5344CB8AC3E}">
        <p14:creationId xmlns:p14="http://schemas.microsoft.com/office/powerpoint/2010/main" val="3744955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A4069C5-C544-47FF-9D3B-DEEEBB3C9D65}" type="datetimeFigureOut">
              <a:rPr lang="en-CA" smtClean="0"/>
              <a:t>02/05/2013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DFBEB03-9C18-4765-8079-90320335B093}" type="slidenum">
              <a:rPr lang="en-CA" smtClean="0"/>
              <a:t>‹#›</a:t>
            </a:fld>
            <a:endParaRPr lang="en-CA"/>
          </a:p>
        </p:txBody>
      </p:sp>
    </p:spTree>
    <p:extLst>
      <p:ext uri="{BB962C8B-B14F-4D97-AF65-F5344CB8AC3E}">
        <p14:creationId xmlns:p14="http://schemas.microsoft.com/office/powerpoint/2010/main" val="3273423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A4069C5-C544-47FF-9D3B-DEEEBB3C9D65}" type="datetimeFigureOut">
              <a:rPr lang="en-CA" smtClean="0"/>
              <a:t>02/05/2013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DFBEB03-9C18-4765-8079-90320335B093}" type="slidenum">
              <a:rPr lang="en-CA" smtClean="0"/>
              <a:t>‹#›</a:t>
            </a:fld>
            <a:endParaRPr lang="en-CA"/>
          </a:p>
        </p:txBody>
      </p:sp>
    </p:spTree>
    <p:extLst>
      <p:ext uri="{BB962C8B-B14F-4D97-AF65-F5344CB8AC3E}">
        <p14:creationId xmlns:p14="http://schemas.microsoft.com/office/powerpoint/2010/main" val="112553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4069C5-C544-47FF-9D3B-DEEEBB3C9D65}" type="datetimeFigureOut">
              <a:rPr lang="en-CA" smtClean="0"/>
              <a:t>02/05/2013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DFBEB03-9C18-4765-8079-90320335B093}" type="slidenum">
              <a:rPr lang="en-CA" smtClean="0"/>
              <a:t>‹#›</a:t>
            </a:fld>
            <a:endParaRPr lang="en-CA"/>
          </a:p>
        </p:txBody>
      </p:sp>
    </p:spTree>
    <p:extLst>
      <p:ext uri="{BB962C8B-B14F-4D97-AF65-F5344CB8AC3E}">
        <p14:creationId xmlns:p14="http://schemas.microsoft.com/office/powerpoint/2010/main" val="222855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A4069C5-C544-47FF-9D3B-DEEEBB3C9D65}" type="datetimeFigureOut">
              <a:rPr lang="en-CA" smtClean="0"/>
              <a:t>02/05/2013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DFBEB03-9C18-4765-8079-90320335B093}" type="slidenum">
              <a:rPr lang="en-CA" smtClean="0"/>
              <a:t>‹#›</a:t>
            </a:fld>
            <a:endParaRPr lang="en-CA"/>
          </a:p>
        </p:txBody>
      </p:sp>
    </p:spTree>
    <p:extLst>
      <p:ext uri="{BB962C8B-B14F-4D97-AF65-F5344CB8AC3E}">
        <p14:creationId xmlns:p14="http://schemas.microsoft.com/office/powerpoint/2010/main" val="3260057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A4069C5-C544-47FF-9D3B-DEEEBB3C9D65}" type="datetimeFigureOut">
              <a:rPr lang="en-CA" smtClean="0"/>
              <a:t>02/05/2013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DFBEB03-9C18-4765-8079-90320335B093}" type="slidenum">
              <a:rPr lang="en-CA" smtClean="0"/>
              <a:t>‹#›</a:t>
            </a:fld>
            <a:endParaRPr lang="en-CA"/>
          </a:p>
        </p:txBody>
      </p:sp>
    </p:spTree>
    <p:extLst>
      <p:ext uri="{BB962C8B-B14F-4D97-AF65-F5344CB8AC3E}">
        <p14:creationId xmlns:p14="http://schemas.microsoft.com/office/powerpoint/2010/main" val="3470696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A4069C5-C544-47FF-9D3B-DEEEBB3C9D65}" type="datetimeFigureOut">
              <a:rPr lang="en-CA" smtClean="0"/>
              <a:t>02/05/2013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DFBEB03-9C18-4765-8079-90320335B093}" type="slidenum">
              <a:rPr lang="en-CA" smtClean="0"/>
              <a:t>‹#›</a:t>
            </a:fld>
            <a:endParaRPr lang="en-CA"/>
          </a:p>
        </p:txBody>
      </p:sp>
    </p:spTree>
    <p:extLst>
      <p:ext uri="{BB962C8B-B14F-4D97-AF65-F5344CB8AC3E}">
        <p14:creationId xmlns:p14="http://schemas.microsoft.com/office/powerpoint/2010/main" val="1601185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4069C5-C544-47FF-9D3B-DEEEBB3C9D65}" type="datetimeFigureOut">
              <a:rPr lang="en-CA" smtClean="0"/>
              <a:t>02/05/2013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DFBEB03-9C18-4765-8079-90320335B093}" type="slidenum">
              <a:rPr lang="en-CA" smtClean="0"/>
              <a:t>‹#›</a:t>
            </a:fld>
            <a:endParaRPr lang="en-CA"/>
          </a:p>
        </p:txBody>
      </p:sp>
    </p:spTree>
    <p:extLst>
      <p:ext uri="{BB962C8B-B14F-4D97-AF65-F5344CB8AC3E}">
        <p14:creationId xmlns:p14="http://schemas.microsoft.com/office/powerpoint/2010/main" val="5637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4069C5-C544-47FF-9D3B-DEEEBB3C9D65}" type="datetimeFigureOut">
              <a:rPr lang="en-CA" smtClean="0"/>
              <a:t>02/05/2013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DFBEB03-9C18-4765-8079-90320335B093}" type="slidenum">
              <a:rPr lang="en-CA" smtClean="0"/>
              <a:t>‹#›</a:t>
            </a:fld>
            <a:endParaRPr lang="en-CA"/>
          </a:p>
        </p:txBody>
      </p:sp>
    </p:spTree>
    <p:extLst>
      <p:ext uri="{BB962C8B-B14F-4D97-AF65-F5344CB8AC3E}">
        <p14:creationId xmlns:p14="http://schemas.microsoft.com/office/powerpoint/2010/main" val="491787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4069C5-C544-47FF-9D3B-DEEEBB3C9D65}" type="datetimeFigureOut">
              <a:rPr lang="en-CA" smtClean="0"/>
              <a:t>02/05/2013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DFBEB03-9C18-4765-8079-90320335B093}" type="slidenum">
              <a:rPr lang="en-CA" smtClean="0"/>
              <a:t>‹#›</a:t>
            </a:fld>
            <a:endParaRPr lang="en-CA"/>
          </a:p>
        </p:txBody>
      </p:sp>
    </p:spTree>
    <p:extLst>
      <p:ext uri="{BB962C8B-B14F-4D97-AF65-F5344CB8AC3E}">
        <p14:creationId xmlns:p14="http://schemas.microsoft.com/office/powerpoint/2010/main" val="1663350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4069C5-C544-47FF-9D3B-DEEEBB3C9D65}" type="datetimeFigureOut">
              <a:rPr lang="en-CA" smtClean="0"/>
              <a:t>02/05/2013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BEB03-9C18-4765-8079-90320335B093}" type="slidenum">
              <a:rPr lang="en-CA" smtClean="0"/>
              <a:t>‹#›</a:t>
            </a:fld>
            <a:endParaRPr lang="en-CA"/>
          </a:p>
        </p:txBody>
      </p:sp>
    </p:spTree>
    <p:extLst>
      <p:ext uri="{BB962C8B-B14F-4D97-AF65-F5344CB8AC3E}">
        <p14:creationId xmlns:p14="http://schemas.microsoft.com/office/powerpoint/2010/main" val="2211513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mailto:irani@cs.umanitoba.ca" TargetMode="External"/><Relationship Id="rId4" Type="http://schemas.openxmlformats.org/officeDocument/2006/relationships/hyperlink" Target="mailto:jdhr@cs.umanitoba.c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Projects/CrashAlert/Docs/Videos/Collision.MOD"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Projects/CrashAlert/Docs/Videos/AvgColumns.MO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mailto:irani@cs.umanitoba.ca" TargetMode="External"/><Relationship Id="rId4" Type="http://schemas.openxmlformats.org/officeDocument/2006/relationships/hyperlink" Target="mailto:jdhr@cs.umanitoba.ca"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tatic.ddmcdn.com/gif/blogs/dnews-files-2013-04-CrashAlert_app_texting_660x433-jpg.jpg"/>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1282373" y="0"/>
            <a:ext cx="10426373" cy="684033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076056" y="0"/>
            <a:ext cx="4067944" cy="19168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5292080" y="4149080"/>
            <a:ext cx="3818788"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5004047" y="356463"/>
            <a:ext cx="4139951" cy="1632377"/>
          </a:xfrm>
        </p:spPr>
        <p:txBody>
          <a:bodyPr>
            <a:normAutofit fontScale="92500" lnSpcReduction="20000"/>
          </a:bodyPr>
          <a:lstStyle/>
          <a:p>
            <a:pPr algn="ctr">
              <a:buNone/>
            </a:pPr>
            <a:r>
              <a:rPr lang="en-US" b="1" dirty="0" smtClean="0">
                <a:solidFill>
                  <a:schemeClr val="bg1"/>
                </a:solidFill>
              </a:rPr>
              <a:t>	Enhancing Peripheral Alertness for Eyes-Busy Interaction while Walking</a:t>
            </a:r>
            <a:endParaRPr lang="en-CA" b="1" dirty="0" smtClean="0">
              <a:solidFill>
                <a:schemeClr val="bg1"/>
              </a:solidFill>
            </a:endParaRPr>
          </a:p>
          <a:p>
            <a:pPr>
              <a:buNone/>
            </a:pPr>
            <a:endParaRPr lang="en-CA" dirty="0">
              <a:solidFill>
                <a:schemeClr val="bg1"/>
              </a:solidFill>
            </a:endParaRPr>
          </a:p>
        </p:txBody>
      </p:sp>
      <p:sp>
        <p:nvSpPr>
          <p:cNvPr id="2" name="Rectangle 1"/>
          <p:cNvSpPr/>
          <p:nvPr/>
        </p:nvSpPr>
        <p:spPr>
          <a:xfrm>
            <a:off x="4716017" y="4612981"/>
            <a:ext cx="4427983" cy="1631216"/>
          </a:xfrm>
          <a:prstGeom prst="rect">
            <a:avLst/>
          </a:prstGeom>
        </p:spPr>
        <p:txBody>
          <a:bodyPr wrap="square">
            <a:spAutoFit/>
          </a:bodyPr>
          <a:lstStyle/>
          <a:p>
            <a:pPr algn="r"/>
            <a:r>
              <a:rPr lang="en-CA" sz="2000" b="1" i="1" dirty="0" smtClean="0"/>
              <a:t>Human-Computer Interaction Lab</a:t>
            </a:r>
            <a:endParaRPr lang="en-CA" sz="2000" dirty="0"/>
          </a:p>
          <a:p>
            <a:pPr algn="r"/>
            <a:r>
              <a:rPr lang="en-CA" sz="2000" dirty="0" smtClean="0"/>
              <a:t>Juan </a:t>
            </a:r>
            <a:r>
              <a:rPr lang="en-CA" sz="2000" dirty="0"/>
              <a:t>David </a:t>
            </a:r>
            <a:r>
              <a:rPr lang="en-CA" sz="2000" dirty="0" err="1" smtClean="0"/>
              <a:t>Hincapié</a:t>
            </a:r>
            <a:r>
              <a:rPr lang="en-CA" sz="2000" dirty="0" smtClean="0"/>
              <a:t>-Ramos</a:t>
            </a:r>
          </a:p>
          <a:p>
            <a:pPr algn="r"/>
            <a:r>
              <a:rPr lang="en-CA" sz="2000" dirty="0" smtClean="0">
                <a:hlinkClick r:id="rId4"/>
              </a:rPr>
              <a:t>jdhr@cs.umanitoba.ca</a:t>
            </a:r>
            <a:endParaRPr lang="en-CA" sz="2000" dirty="0"/>
          </a:p>
          <a:p>
            <a:pPr algn="r"/>
            <a:r>
              <a:rPr lang="en-CA" sz="2000" dirty="0" err="1"/>
              <a:t>Pourang</a:t>
            </a:r>
            <a:r>
              <a:rPr lang="en-CA" sz="2000" dirty="0"/>
              <a:t> </a:t>
            </a:r>
            <a:r>
              <a:rPr lang="en-CA" sz="2000" dirty="0" err="1" smtClean="0"/>
              <a:t>Irani</a:t>
            </a:r>
            <a:endParaRPr lang="en-CA" sz="2000" dirty="0" smtClean="0"/>
          </a:p>
          <a:p>
            <a:pPr algn="r"/>
            <a:r>
              <a:rPr lang="en-CA" sz="2000" dirty="0" smtClean="0">
                <a:hlinkClick r:id="rId5"/>
              </a:rPr>
              <a:t>irani@cs.umanitoba.ca</a:t>
            </a:r>
            <a:endParaRPr lang="en-CA" sz="2000" dirty="0"/>
          </a:p>
        </p:txBody>
      </p:sp>
      <p:pic>
        <p:nvPicPr>
          <p:cNvPr id="1026" name="Picture 2" descr="http://misericordiafoundation.com/wp-content/uploads/2011/09/LogoUof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1024" y="4604743"/>
            <a:ext cx="1875338" cy="158164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May 2, 2013 – CHI '13</a:t>
            </a:r>
            <a:endParaRPr lang="en-CA" b="1" dirty="0"/>
          </a:p>
        </p:txBody>
      </p:sp>
      <p:sp>
        <p:nvSpPr>
          <p:cNvPr id="4" name="Rectangle 3"/>
          <p:cNvSpPr/>
          <p:nvPr/>
        </p:nvSpPr>
        <p:spPr>
          <a:xfrm>
            <a:off x="7774779" y="6471002"/>
            <a:ext cx="1369221" cy="369332"/>
          </a:xfrm>
          <a:prstGeom prst="rect">
            <a:avLst/>
          </a:prstGeom>
        </p:spPr>
        <p:txBody>
          <a:bodyPr wrap="none">
            <a:spAutoFit/>
          </a:bodyPr>
          <a:lstStyle/>
          <a:p>
            <a:r>
              <a:rPr lang="en-CA" dirty="0" smtClean="0">
                <a:solidFill>
                  <a:schemeClr val="bg1"/>
                </a:solidFill>
              </a:rPr>
              <a:t>Paris, France</a:t>
            </a:r>
            <a:endParaRPr lang="en-CA" dirty="0">
              <a:solidFill>
                <a:schemeClr val="bg1"/>
              </a:solidFill>
            </a:endParaRPr>
          </a:p>
        </p:txBody>
      </p:sp>
      <p:grpSp>
        <p:nvGrpSpPr>
          <p:cNvPr id="9" name="Group 8"/>
          <p:cNvGrpSpPr/>
          <p:nvPr/>
        </p:nvGrpSpPr>
        <p:grpSpPr>
          <a:xfrm>
            <a:off x="0" y="356463"/>
            <a:ext cx="4593022" cy="1200329"/>
            <a:chOff x="2404867" y="1495325"/>
            <a:chExt cx="4593022" cy="1200329"/>
          </a:xfrm>
        </p:grpSpPr>
        <p:sp>
          <p:nvSpPr>
            <p:cNvPr id="5" name="Rectangle 4"/>
            <p:cNvSpPr/>
            <p:nvPr/>
          </p:nvSpPr>
          <p:spPr>
            <a:xfrm>
              <a:off x="2797123" y="1495325"/>
              <a:ext cx="4200766" cy="1200329"/>
            </a:xfrm>
            <a:prstGeom prst="rect">
              <a:avLst/>
            </a:prstGeom>
          </p:spPr>
          <p:txBody>
            <a:bodyPr wrap="none">
              <a:spAutoFit/>
            </a:bodyPr>
            <a:lstStyle/>
            <a:p>
              <a:pPr algn="ctr"/>
              <a:r>
                <a:rPr lang="en-CA" sz="7200" b="1" dirty="0" err="1">
                  <a:solidFill>
                    <a:srgbClr val="FF0000"/>
                  </a:solidFill>
                </a:rPr>
                <a:t>CrashAlert</a:t>
              </a:r>
              <a:endParaRPr lang="en-CA" sz="4800" b="1" dirty="0">
                <a:solidFill>
                  <a:srgbClr val="FF0000"/>
                </a:solidFill>
              </a:endParaRPr>
            </a:p>
          </p:txBody>
        </p:sp>
        <p:sp>
          <p:nvSpPr>
            <p:cNvPr id="6" name="Rectangle 5"/>
            <p:cNvSpPr/>
            <p:nvPr/>
          </p:nvSpPr>
          <p:spPr>
            <a:xfrm>
              <a:off x="2404867" y="1875467"/>
              <a:ext cx="392256" cy="44004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30827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lh5.ggpht.com/7TIi7jKDussQQ1zSSaWDCvFDYQdMMuQzR1454udNqoz5MOd8SGlef4FCo7r85CaLRz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1756" y="279698"/>
            <a:ext cx="3540490" cy="59046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Transparent Screen for Android </a:t>
            </a:r>
            <a:r>
              <a:rPr lang="en-CA" dirty="0"/>
              <a:t>– </a:t>
            </a:r>
            <a:r>
              <a:rPr lang="en-CA" dirty="0" err="1"/>
              <a:t>Sascha</a:t>
            </a:r>
            <a:r>
              <a:rPr lang="en-CA" dirty="0"/>
              <a:t> </a:t>
            </a:r>
            <a:r>
              <a:rPr lang="en-CA" dirty="0" err="1"/>
              <a:t>Affolter</a:t>
            </a:r>
            <a:endParaRPr lang="en-CA" b="1" dirty="0"/>
          </a:p>
        </p:txBody>
      </p:sp>
      <p:sp>
        <p:nvSpPr>
          <p:cNvPr id="4" name="Rectangle 3"/>
          <p:cNvSpPr/>
          <p:nvPr/>
        </p:nvSpPr>
        <p:spPr>
          <a:xfrm>
            <a:off x="8842314" y="6471002"/>
            <a:ext cx="301686" cy="369332"/>
          </a:xfrm>
          <a:prstGeom prst="rect">
            <a:avLst/>
          </a:prstGeom>
        </p:spPr>
        <p:txBody>
          <a:bodyPr wrap="none">
            <a:spAutoFit/>
          </a:bodyPr>
          <a:lstStyle/>
          <a:p>
            <a:pPr algn="r"/>
            <a:r>
              <a:rPr lang="en-CA" dirty="0" smtClean="0">
                <a:solidFill>
                  <a:schemeClr val="bg1"/>
                </a:solidFill>
              </a:rPr>
              <a:t>9</a:t>
            </a:r>
            <a:endParaRPr lang="en-CA" dirty="0">
              <a:solidFill>
                <a:schemeClr val="bg1"/>
              </a:solidFill>
            </a:endParaRPr>
          </a:p>
        </p:txBody>
      </p:sp>
    </p:spTree>
    <p:extLst>
      <p:ext uri="{BB962C8B-B14F-4D97-AF65-F5344CB8AC3E}">
        <p14:creationId xmlns:p14="http://schemas.microsoft.com/office/powerpoint/2010/main" val="108979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tatic.ddmcdn.com/gif/blogs/dnews-files-2013-04-CrashAlert_app_texting_660x433-jpg.jpg"/>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1282373" y="0"/>
            <a:ext cx="10426373" cy="6840334"/>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6"/>
          <p:cNvSpPr/>
          <p:nvPr/>
        </p:nvSpPr>
        <p:spPr>
          <a:xfrm rot="20956018">
            <a:off x="3535180" y="2422240"/>
            <a:ext cx="3377080" cy="4984537"/>
          </a:xfrm>
          <a:custGeom>
            <a:avLst/>
            <a:gdLst>
              <a:gd name="connsiteX0" fmla="*/ 0 w 2586401"/>
              <a:gd name="connsiteY0" fmla="*/ 4746420 h 4746420"/>
              <a:gd name="connsiteX1" fmla="*/ 1293201 w 2586401"/>
              <a:gd name="connsiteY1" fmla="*/ 0 h 4746420"/>
              <a:gd name="connsiteX2" fmla="*/ 2586401 w 2586401"/>
              <a:gd name="connsiteY2" fmla="*/ 4746420 h 4746420"/>
              <a:gd name="connsiteX3" fmla="*/ 0 w 2586401"/>
              <a:gd name="connsiteY3" fmla="*/ 4746420 h 4746420"/>
              <a:gd name="connsiteX0" fmla="*/ 0 w 3635423"/>
              <a:gd name="connsiteY0" fmla="*/ 4746420 h 4746420"/>
              <a:gd name="connsiteX1" fmla="*/ 1293201 w 3635423"/>
              <a:gd name="connsiteY1" fmla="*/ 0 h 4746420"/>
              <a:gd name="connsiteX2" fmla="*/ 3635423 w 3635423"/>
              <a:gd name="connsiteY2" fmla="*/ 4739071 h 4746420"/>
              <a:gd name="connsiteX3" fmla="*/ 0 w 3635423"/>
              <a:gd name="connsiteY3" fmla="*/ 4746420 h 4746420"/>
              <a:gd name="connsiteX0" fmla="*/ 0 w 4756895"/>
              <a:gd name="connsiteY0" fmla="*/ 4757390 h 4757390"/>
              <a:gd name="connsiteX1" fmla="*/ 2414673 w 4756895"/>
              <a:gd name="connsiteY1" fmla="*/ 0 h 4757390"/>
              <a:gd name="connsiteX2" fmla="*/ 4756895 w 4756895"/>
              <a:gd name="connsiteY2" fmla="*/ 4739071 h 4757390"/>
              <a:gd name="connsiteX3" fmla="*/ 0 w 4756895"/>
              <a:gd name="connsiteY3" fmla="*/ 4757390 h 4757390"/>
              <a:gd name="connsiteX0" fmla="*/ 0 w 4756895"/>
              <a:gd name="connsiteY0" fmla="*/ 4757390 h 4757390"/>
              <a:gd name="connsiteX1" fmla="*/ 2414673 w 4756895"/>
              <a:gd name="connsiteY1" fmla="*/ 0 h 4757390"/>
              <a:gd name="connsiteX2" fmla="*/ 3064406 w 4756895"/>
              <a:gd name="connsiteY2" fmla="*/ 508856 h 4757390"/>
              <a:gd name="connsiteX3" fmla="*/ 4756895 w 4756895"/>
              <a:gd name="connsiteY3" fmla="*/ 4739071 h 4757390"/>
              <a:gd name="connsiteX4" fmla="*/ 0 w 4756895"/>
              <a:gd name="connsiteY4" fmla="*/ 4757390 h 4757390"/>
              <a:gd name="connsiteX0" fmla="*/ 0 w 4756895"/>
              <a:gd name="connsiteY0" fmla="*/ 4507632 h 4507632"/>
              <a:gd name="connsiteX1" fmla="*/ 2029462 w 4756895"/>
              <a:gd name="connsiteY1" fmla="*/ 0 h 4507632"/>
              <a:gd name="connsiteX2" fmla="*/ 3064406 w 4756895"/>
              <a:gd name="connsiteY2" fmla="*/ 259098 h 4507632"/>
              <a:gd name="connsiteX3" fmla="*/ 4756895 w 4756895"/>
              <a:gd name="connsiteY3" fmla="*/ 4489313 h 4507632"/>
              <a:gd name="connsiteX4" fmla="*/ 0 w 4756895"/>
              <a:gd name="connsiteY4" fmla="*/ 4507632 h 4507632"/>
              <a:gd name="connsiteX0" fmla="*/ 0 w 4756895"/>
              <a:gd name="connsiteY0" fmla="*/ 4507632 h 4507632"/>
              <a:gd name="connsiteX1" fmla="*/ 2029462 w 4756895"/>
              <a:gd name="connsiteY1" fmla="*/ 0 h 4507632"/>
              <a:gd name="connsiteX2" fmla="*/ 2894033 w 4756895"/>
              <a:gd name="connsiteY2" fmla="*/ 197053 h 4507632"/>
              <a:gd name="connsiteX3" fmla="*/ 4756895 w 4756895"/>
              <a:gd name="connsiteY3" fmla="*/ 4489313 h 4507632"/>
              <a:gd name="connsiteX4" fmla="*/ 0 w 4756895"/>
              <a:gd name="connsiteY4" fmla="*/ 4507632 h 4507632"/>
              <a:gd name="connsiteX0" fmla="*/ 0 w 4756895"/>
              <a:gd name="connsiteY0" fmla="*/ 4507632 h 4507632"/>
              <a:gd name="connsiteX1" fmla="*/ 2029462 w 4756895"/>
              <a:gd name="connsiteY1" fmla="*/ 0 h 4507632"/>
              <a:gd name="connsiteX2" fmla="*/ 2894033 w 4756895"/>
              <a:gd name="connsiteY2" fmla="*/ 197053 h 4507632"/>
              <a:gd name="connsiteX3" fmla="*/ 4756895 w 4756895"/>
              <a:gd name="connsiteY3" fmla="*/ 4489313 h 4507632"/>
              <a:gd name="connsiteX4" fmla="*/ 0 w 4756895"/>
              <a:gd name="connsiteY4" fmla="*/ 4507632 h 4507632"/>
              <a:gd name="connsiteX0" fmla="*/ 0 w 4756895"/>
              <a:gd name="connsiteY0" fmla="*/ 4507632 h 4507632"/>
              <a:gd name="connsiteX1" fmla="*/ 2029462 w 4756895"/>
              <a:gd name="connsiteY1" fmla="*/ 0 h 4507632"/>
              <a:gd name="connsiteX2" fmla="*/ 2894033 w 4756895"/>
              <a:gd name="connsiteY2" fmla="*/ 197053 h 4507632"/>
              <a:gd name="connsiteX3" fmla="*/ 4756895 w 4756895"/>
              <a:gd name="connsiteY3" fmla="*/ 4489313 h 4507632"/>
              <a:gd name="connsiteX4" fmla="*/ 0 w 4756895"/>
              <a:gd name="connsiteY4" fmla="*/ 4507632 h 4507632"/>
              <a:gd name="connsiteX0" fmla="*/ 0 w 4756895"/>
              <a:gd name="connsiteY0" fmla="*/ 4650868 h 4650868"/>
              <a:gd name="connsiteX1" fmla="*/ 2029462 w 4756895"/>
              <a:gd name="connsiteY1" fmla="*/ 143236 h 4650868"/>
              <a:gd name="connsiteX2" fmla="*/ 2625720 w 4756895"/>
              <a:gd name="connsiteY2" fmla="*/ 7194 h 4650868"/>
              <a:gd name="connsiteX3" fmla="*/ 4756895 w 4756895"/>
              <a:gd name="connsiteY3" fmla="*/ 4632549 h 4650868"/>
              <a:gd name="connsiteX4" fmla="*/ 0 w 4756895"/>
              <a:gd name="connsiteY4" fmla="*/ 4650868 h 4650868"/>
              <a:gd name="connsiteX0" fmla="*/ 0 w 4756895"/>
              <a:gd name="connsiteY0" fmla="*/ 4654233 h 4654233"/>
              <a:gd name="connsiteX1" fmla="*/ 2029462 w 4756895"/>
              <a:gd name="connsiteY1" fmla="*/ 146601 h 4654233"/>
              <a:gd name="connsiteX2" fmla="*/ 2625720 w 4756895"/>
              <a:gd name="connsiteY2" fmla="*/ 10559 h 4654233"/>
              <a:gd name="connsiteX3" fmla="*/ 4756895 w 4756895"/>
              <a:gd name="connsiteY3" fmla="*/ 4635914 h 4654233"/>
              <a:gd name="connsiteX4" fmla="*/ 0 w 4756895"/>
              <a:gd name="connsiteY4" fmla="*/ 4654233 h 4654233"/>
              <a:gd name="connsiteX0" fmla="*/ 1 w 5314289"/>
              <a:gd name="connsiteY0" fmla="*/ 5836606 h 5836606"/>
              <a:gd name="connsiteX1" fmla="*/ 2586856 w 5314289"/>
              <a:gd name="connsiteY1" fmla="*/ 146601 h 5836606"/>
              <a:gd name="connsiteX2" fmla="*/ 3183114 w 5314289"/>
              <a:gd name="connsiteY2" fmla="*/ 10559 h 5836606"/>
              <a:gd name="connsiteX3" fmla="*/ 5314289 w 5314289"/>
              <a:gd name="connsiteY3" fmla="*/ 4635914 h 5836606"/>
              <a:gd name="connsiteX4" fmla="*/ 1 w 5314289"/>
              <a:gd name="connsiteY4" fmla="*/ 5836606 h 5836606"/>
              <a:gd name="connsiteX0" fmla="*/ -1 w 6190660"/>
              <a:gd name="connsiteY0" fmla="*/ 5836606 h 6622242"/>
              <a:gd name="connsiteX1" fmla="*/ 2586854 w 6190660"/>
              <a:gd name="connsiteY1" fmla="*/ 146601 h 6622242"/>
              <a:gd name="connsiteX2" fmla="*/ 3183112 w 6190660"/>
              <a:gd name="connsiteY2" fmla="*/ 10559 h 6622242"/>
              <a:gd name="connsiteX3" fmla="*/ 6190660 w 6190660"/>
              <a:gd name="connsiteY3" fmla="*/ 6622241 h 6622242"/>
              <a:gd name="connsiteX4" fmla="*/ -1 w 6190660"/>
              <a:gd name="connsiteY4" fmla="*/ 5836606 h 6622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0660" h="6622242">
                <a:moveTo>
                  <a:pt x="-1" y="5836606"/>
                </a:moveTo>
                <a:lnTo>
                  <a:pt x="2586854" y="146601"/>
                </a:lnTo>
                <a:cubicBezTo>
                  <a:pt x="2809863" y="121757"/>
                  <a:pt x="2953881" y="-42732"/>
                  <a:pt x="3183112" y="10559"/>
                </a:cubicBezTo>
                <a:lnTo>
                  <a:pt x="6190660" y="6622241"/>
                </a:lnTo>
                <a:lnTo>
                  <a:pt x="-1" y="5836606"/>
                </a:lnTo>
                <a:close/>
              </a:path>
            </a:pathLst>
          </a:custGeom>
          <a:solidFill>
            <a:srgbClr val="4F81B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a:p>
        </p:txBody>
      </p:sp>
      <p:sp>
        <p:nvSpPr>
          <p:cNvPr id="3" name="Rectangle 2"/>
          <p:cNvSpPr/>
          <p:nvPr/>
        </p:nvSpPr>
        <p:spPr>
          <a:xfrm>
            <a:off x="8842314" y="6471002"/>
            <a:ext cx="301686" cy="369332"/>
          </a:xfrm>
          <a:prstGeom prst="rect">
            <a:avLst/>
          </a:prstGeom>
        </p:spPr>
        <p:txBody>
          <a:bodyPr wrap="none">
            <a:spAutoFit/>
          </a:bodyPr>
          <a:lstStyle/>
          <a:p>
            <a:pPr algn="r"/>
            <a:r>
              <a:rPr lang="en-CA" dirty="0" smtClean="0">
                <a:solidFill>
                  <a:schemeClr val="bg1"/>
                </a:solidFill>
              </a:rPr>
              <a:t>6</a:t>
            </a:r>
            <a:endParaRPr lang="en-CA" dirty="0">
              <a:solidFill>
                <a:schemeClr val="bg1"/>
              </a:solidFill>
            </a:endParaRPr>
          </a:p>
        </p:txBody>
      </p:sp>
      <p:sp>
        <p:nvSpPr>
          <p:cNvPr id="2" name="Rectangle 1"/>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p>
        </p:txBody>
      </p:sp>
      <p:sp>
        <p:nvSpPr>
          <p:cNvPr id="16" name="Rectangle 15"/>
          <p:cNvSpPr/>
          <p:nvPr/>
        </p:nvSpPr>
        <p:spPr>
          <a:xfrm>
            <a:off x="8725296" y="6488668"/>
            <a:ext cx="418704" cy="369332"/>
          </a:xfrm>
          <a:prstGeom prst="rect">
            <a:avLst/>
          </a:prstGeom>
        </p:spPr>
        <p:txBody>
          <a:bodyPr wrap="none">
            <a:spAutoFit/>
          </a:bodyPr>
          <a:lstStyle/>
          <a:p>
            <a:pPr algn="r"/>
            <a:r>
              <a:rPr lang="en-CA" dirty="0" smtClean="0">
                <a:solidFill>
                  <a:schemeClr val="bg1"/>
                </a:solidFill>
              </a:rPr>
              <a:t>10</a:t>
            </a:r>
            <a:endParaRPr lang="en-CA" dirty="0">
              <a:solidFill>
                <a:schemeClr val="bg1"/>
              </a:solidFill>
            </a:endParaRPr>
          </a:p>
        </p:txBody>
      </p:sp>
      <p:pic>
        <p:nvPicPr>
          <p:cNvPr id="17" name="Picture 2" descr="http://www.water-waysirrig.com/wp-content/uploads/2012/01/fire-hydra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8229" y="2852936"/>
            <a:ext cx="1221114" cy="19977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85813" y="260648"/>
            <a:ext cx="4558185" cy="1077218"/>
          </a:xfrm>
          <a:prstGeom prst="rect">
            <a:avLst/>
          </a:prstGeom>
        </p:spPr>
        <p:txBody>
          <a:bodyPr wrap="square">
            <a:spAutoFit/>
          </a:bodyPr>
          <a:lstStyle/>
          <a:p>
            <a:pPr marL="342900" indent="-342900">
              <a:buFont typeface="Arial" pitchFamily="34" charset="0"/>
              <a:buChar char="•"/>
            </a:pPr>
            <a:r>
              <a:rPr lang="en-CA" sz="3200" dirty="0"/>
              <a:t>Horizontal Device</a:t>
            </a:r>
          </a:p>
          <a:p>
            <a:pPr marL="342900" indent="-342900">
              <a:buFont typeface="Arial" pitchFamily="34" charset="0"/>
              <a:buChar char="•"/>
            </a:pPr>
            <a:r>
              <a:rPr lang="en-CA" sz="3200" dirty="0"/>
              <a:t>Attention on the Display</a:t>
            </a:r>
          </a:p>
        </p:txBody>
      </p:sp>
      <p:cxnSp>
        <p:nvCxnSpPr>
          <p:cNvPr id="14" name="Straight Connector 13"/>
          <p:cNvCxnSpPr/>
          <p:nvPr/>
        </p:nvCxnSpPr>
        <p:spPr>
          <a:xfrm>
            <a:off x="4533900" y="2038350"/>
            <a:ext cx="82329" cy="31053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69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tatic.ddmcdn.com/gif/blogs/dnews-files-2013-04-CrashAlert_app_texting_660x433-jpg.jpg"/>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1282373" y="0"/>
            <a:ext cx="10426373" cy="68403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water-waysirrig.com/wp-content/uploads/2012/01/fire-hydra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8229" y="2852936"/>
            <a:ext cx="1221114" cy="19977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Direction of the Movement</a:t>
            </a:r>
            <a:endParaRPr lang="en-CA" dirty="0"/>
          </a:p>
        </p:txBody>
      </p:sp>
      <p:sp>
        <p:nvSpPr>
          <p:cNvPr id="18" name="Isosceles Triangle 6"/>
          <p:cNvSpPr/>
          <p:nvPr/>
        </p:nvSpPr>
        <p:spPr>
          <a:xfrm rot="17010472">
            <a:off x="7368477" y="-1884309"/>
            <a:ext cx="5002122" cy="11472224"/>
          </a:xfrm>
          <a:custGeom>
            <a:avLst/>
            <a:gdLst>
              <a:gd name="connsiteX0" fmla="*/ 0 w 2586401"/>
              <a:gd name="connsiteY0" fmla="*/ 4746420 h 4746420"/>
              <a:gd name="connsiteX1" fmla="*/ 1293201 w 2586401"/>
              <a:gd name="connsiteY1" fmla="*/ 0 h 4746420"/>
              <a:gd name="connsiteX2" fmla="*/ 2586401 w 2586401"/>
              <a:gd name="connsiteY2" fmla="*/ 4746420 h 4746420"/>
              <a:gd name="connsiteX3" fmla="*/ 0 w 2586401"/>
              <a:gd name="connsiteY3" fmla="*/ 4746420 h 4746420"/>
              <a:gd name="connsiteX0" fmla="*/ 0 w 3635423"/>
              <a:gd name="connsiteY0" fmla="*/ 4746420 h 4746420"/>
              <a:gd name="connsiteX1" fmla="*/ 1293201 w 3635423"/>
              <a:gd name="connsiteY1" fmla="*/ 0 h 4746420"/>
              <a:gd name="connsiteX2" fmla="*/ 3635423 w 3635423"/>
              <a:gd name="connsiteY2" fmla="*/ 4739071 h 4746420"/>
              <a:gd name="connsiteX3" fmla="*/ 0 w 3635423"/>
              <a:gd name="connsiteY3" fmla="*/ 4746420 h 4746420"/>
              <a:gd name="connsiteX0" fmla="*/ 0 w 4756895"/>
              <a:gd name="connsiteY0" fmla="*/ 4757390 h 4757390"/>
              <a:gd name="connsiteX1" fmla="*/ 2414673 w 4756895"/>
              <a:gd name="connsiteY1" fmla="*/ 0 h 4757390"/>
              <a:gd name="connsiteX2" fmla="*/ 4756895 w 4756895"/>
              <a:gd name="connsiteY2" fmla="*/ 4739071 h 4757390"/>
              <a:gd name="connsiteX3" fmla="*/ 0 w 4756895"/>
              <a:gd name="connsiteY3" fmla="*/ 4757390 h 4757390"/>
            </a:gdLst>
            <a:ahLst/>
            <a:cxnLst>
              <a:cxn ang="0">
                <a:pos x="connsiteX0" y="connsiteY0"/>
              </a:cxn>
              <a:cxn ang="0">
                <a:pos x="connsiteX1" y="connsiteY1"/>
              </a:cxn>
              <a:cxn ang="0">
                <a:pos x="connsiteX2" y="connsiteY2"/>
              </a:cxn>
              <a:cxn ang="0">
                <a:pos x="connsiteX3" y="connsiteY3"/>
              </a:cxn>
            </a:cxnLst>
            <a:rect l="l" t="t" r="r" b="b"/>
            <a:pathLst>
              <a:path w="4756895" h="4757390">
                <a:moveTo>
                  <a:pt x="0" y="4757390"/>
                </a:moveTo>
                <a:lnTo>
                  <a:pt x="2414673" y="0"/>
                </a:lnTo>
                <a:lnTo>
                  <a:pt x="4756895" y="4739071"/>
                </a:lnTo>
                <a:lnTo>
                  <a:pt x="0" y="4757390"/>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a:p>
        </p:txBody>
      </p:sp>
      <p:sp>
        <p:nvSpPr>
          <p:cNvPr id="3" name="Rectangle 2"/>
          <p:cNvSpPr/>
          <p:nvPr/>
        </p:nvSpPr>
        <p:spPr>
          <a:xfrm>
            <a:off x="8725296" y="6471002"/>
            <a:ext cx="418704" cy="369332"/>
          </a:xfrm>
          <a:prstGeom prst="rect">
            <a:avLst/>
          </a:prstGeom>
        </p:spPr>
        <p:txBody>
          <a:bodyPr wrap="none">
            <a:spAutoFit/>
          </a:bodyPr>
          <a:lstStyle/>
          <a:p>
            <a:pPr algn="r"/>
            <a:r>
              <a:rPr lang="en-CA" dirty="0" smtClean="0">
                <a:solidFill>
                  <a:schemeClr val="bg1"/>
                </a:solidFill>
              </a:rPr>
              <a:t>11</a:t>
            </a:r>
            <a:endParaRPr lang="en-CA" dirty="0">
              <a:solidFill>
                <a:schemeClr val="bg1"/>
              </a:solidFill>
            </a:endParaRPr>
          </a:p>
        </p:txBody>
      </p:sp>
    </p:spTree>
    <p:extLst>
      <p:ext uri="{BB962C8B-B14F-4D97-AF65-F5344CB8AC3E}">
        <p14:creationId xmlns:p14="http://schemas.microsoft.com/office/powerpoint/2010/main" val="1161135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atic.ddmcdn.com/gif/blogs/dnews-files-2013-04-CrashAlert_app_texting_660x433-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373" y="0"/>
            <a:ext cx="10426373" cy="68403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842314" y="6471002"/>
            <a:ext cx="301686" cy="369332"/>
          </a:xfrm>
          <a:prstGeom prst="rect">
            <a:avLst/>
          </a:prstGeom>
        </p:spPr>
        <p:txBody>
          <a:bodyPr wrap="none">
            <a:spAutoFit/>
          </a:bodyPr>
          <a:lstStyle/>
          <a:p>
            <a:pPr algn="r"/>
            <a:r>
              <a:rPr lang="en-CA" dirty="0" smtClean="0">
                <a:solidFill>
                  <a:schemeClr val="bg1"/>
                </a:solidFill>
              </a:rPr>
              <a:t>6</a:t>
            </a:r>
            <a:endParaRPr lang="en-CA" dirty="0">
              <a:solidFill>
                <a:schemeClr val="bg1"/>
              </a:solidFill>
            </a:endParaRPr>
          </a:p>
        </p:txBody>
      </p:sp>
      <p:sp>
        <p:nvSpPr>
          <p:cNvPr id="4" name="Rectangle 3"/>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Initial User Study</a:t>
            </a:r>
            <a:endParaRPr lang="en-CA" dirty="0"/>
          </a:p>
        </p:txBody>
      </p:sp>
      <p:sp>
        <p:nvSpPr>
          <p:cNvPr id="5" name="Rectangle 4"/>
          <p:cNvSpPr/>
          <p:nvPr/>
        </p:nvSpPr>
        <p:spPr>
          <a:xfrm>
            <a:off x="8725296" y="6488668"/>
            <a:ext cx="418704" cy="369332"/>
          </a:xfrm>
          <a:prstGeom prst="rect">
            <a:avLst/>
          </a:prstGeom>
        </p:spPr>
        <p:txBody>
          <a:bodyPr wrap="none">
            <a:spAutoFit/>
          </a:bodyPr>
          <a:lstStyle/>
          <a:p>
            <a:pPr algn="r"/>
            <a:r>
              <a:rPr lang="en-CA" dirty="0" smtClean="0">
                <a:solidFill>
                  <a:schemeClr val="bg1"/>
                </a:solidFill>
              </a:rPr>
              <a:t>12</a:t>
            </a:r>
            <a:endParaRPr lang="en-CA" dirty="0">
              <a:solidFill>
                <a:schemeClr val="bg1"/>
              </a:solidFill>
            </a:endParaRPr>
          </a:p>
        </p:txBody>
      </p:sp>
    </p:spTree>
    <p:extLst>
      <p:ext uri="{BB962C8B-B14F-4D97-AF65-F5344CB8AC3E}">
        <p14:creationId xmlns:p14="http://schemas.microsoft.com/office/powerpoint/2010/main" val="2668679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Initial User Study</a:t>
            </a:r>
            <a:endParaRPr lang="en-CA" dirty="0"/>
          </a:p>
        </p:txBody>
      </p:sp>
      <p:sp>
        <p:nvSpPr>
          <p:cNvPr id="5" name="Rectangle 4"/>
          <p:cNvSpPr/>
          <p:nvPr/>
        </p:nvSpPr>
        <p:spPr>
          <a:xfrm>
            <a:off x="8725296" y="6471002"/>
            <a:ext cx="418704" cy="369332"/>
          </a:xfrm>
          <a:prstGeom prst="rect">
            <a:avLst/>
          </a:prstGeom>
        </p:spPr>
        <p:txBody>
          <a:bodyPr wrap="none">
            <a:spAutoFit/>
          </a:bodyPr>
          <a:lstStyle/>
          <a:p>
            <a:pPr algn="r"/>
            <a:r>
              <a:rPr lang="en-CA" dirty="0" smtClean="0">
                <a:solidFill>
                  <a:schemeClr val="bg1"/>
                </a:solidFill>
              </a:rPr>
              <a:t>13</a:t>
            </a:r>
            <a:endParaRPr lang="en-CA" dirty="0">
              <a:solidFill>
                <a:schemeClr val="bg1"/>
              </a:solidFill>
            </a:endParaRPr>
          </a:p>
        </p:txBody>
      </p:sp>
      <p:sp>
        <p:nvSpPr>
          <p:cNvPr id="6" name="Content Placeholder 4"/>
          <p:cNvSpPr txBox="1">
            <a:spLocks/>
          </p:cNvSpPr>
          <p:nvPr/>
        </p:nvSpPr>
        <p:spPr>
          <a:xfrm>
            <a:off x="467544" y="4869160"/>
            <a:ext cx="8219256" cy="125700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gn="r">
              <a:buFont typeface="+mj-lt"/>
              <a:buAutoNum type="arabicPeriod"/>
            </a:pPr>
            <a:r>
              <a:rPr lang="en-CA" sz="2800" dirty="0" smtClean="0"/>
              <a:t>Encourage More Dodging</a:t>
            </a:r>
          </a:p>
          <a:p>
            <a:pPr marL="514350" indent="-514350" algn="r">
              <a:buFont typeface="+mj-lt"/>
              <a:buAutoNum type="arabicPeriod"/>
            </a:pPr>
            <a:r>
              <a:rPr lang="en-CA" sz="2800" dirty="0" smtClean="0"/>
              <a:t>Alert on Imminent Collisions </a:t>
            </a:r>
            <a:endParaRPr lang="en-CA" sz="2800" dirty="0"/>
          </a:p>
        </p:txBody>
      </p:sp>
      <p:cxnSp>
        <p:nvCxnSpPr>
          <p:cNvPr id="7" name="Straight Connector 6"/>
          <p:cNvCxnSpPr/>
          <p:nvPr/>
        </p:nvCxnSpPr>
        <p:spPr>
          <a:xfrm>
            <a:off x="1075211" y="2840889"/>
            <a:ext cx="6984776" cy="0"/>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75079" y="2843137"/>
            <a:ext cx="1212961" cy="1015663"/>
          </a:xfrm>
          <a:prstGeom prst="rect">
            <a:avLst/>
          </a:prstGeom>
        </p:spPr>
        <p:txBody>
          <a:bodyPr wrap="none">
            <a:spAutoFit/>
          </a:bodyPr>
          <a:lstStyle/>
          <a:p>
            <a:pPr algn="ctr"/>
            <a:r>
              <a:rPr lang="en-CA" sz="3000" i="1" dirty="0" smtClean="0">
                <a:solidFill>
                  <a:schemeClr val="tx1">
                    <a:lumMod val="65000"/>
                    <a:lumOff val="35000"/>
                  </a:schemeClr>
                </a:solidFill>
              </a:rPr>
              <a:t>Least</a:t>
            </a:r>
            <a:br>
              <a:rPr lang="en-CA" sz="3000" i="1" dirty="0" smtClean="0">
                <a:solidFill>
                  <a:schemeClr val="tx1">
                    <a:lumMod val="65000"/>
                    <a:lumOff val="35000"/>
                  </a:schemeClr>
                </a:solidFill>
              </a:rPr>
            </a:br>
            <a:r>
              <a:rPr lang="en-CA" sz="3000" i="1" dirty="0" smtClean="0">
                <a:solidFill>
                  <a:schemeClr val="tx1">
                    <a:lumMod val="65000"/>
                    <a:lumOff val="35000"/>
                  </a:schemeClr>
                </a:solidFill>
              </a:rPr>
              <a:t>Severe</a:t>
            </a:r>
            <a:endParaRPr lang="en-CA" sz="3000" i="1" dirty="0">
              <a:solidFill>
                <a:schemeClr val="tx1">
                  <a:lumMod val="65000"/>
                  <a:lumOff val="35000"/>
                </a:schemeClr>
              </a:solidFill>
            </a:endParaRPr>
          </a:p>
        </p:txBody>
      </p:sp>
      <p:sp>
        <p:nvSpPr>
          <p:cNvPr id="10" name="Rectangle 9"/>
          <p:cNvSpPr/>
          <p:nvPr/>
        </p:nvSpPr>
        <p:spPr>
          <a:xfrm>
            <a:off x="7463937" y="2845385"/>
            <a:ext cx="1212961" cy="1015663"/>
          </a:xfrm>
          <a:prstGeom prst="rect">
            <a:avLst/>
          </a:prstGeom>
        </p:spPr>
        <p:txBody>
          <a:bodyPr wrap="none">
            <a:spAutoFit/>
          </a:bodyPr>
          <a:lstStyle/>
          <a:p>
            <a:pPr algn="ctr"/>
            <a:r>
              <a:rPr lang="en-CA" sz="3000" i="1" dirty="0" smtClean="0">
                <a:solidFill>
                  <a:schemeClr val="tx1">
                    <a:lumMod val="65000"/>
                    <a:lumOff val="35000"/>
                  </a:schemeClr>
                </a:solidFill>
              </a:rPr>
              <a:t>Most</a:t>
            </a:r>
            <a:br>
              <a:rPr lang="en-CA" sz="3000" i="1" dirty="0" smtClean="0">
                <a:solidFill>
                  <a:schemeClr val="tx1">
                    <a:lumMod val="65000"/>
                    <a:lumOff val="35000"/>
                  </a:schemeClr>
                </a:solidFill>
              </a:rPr>
            </a:br>
            <a:r>
              <a:rPr lang="en-CA" sz="3000" i="1" dirty="0" smtClean="0">
                <a:solidFill>
                  <a:schemeClr val="tx1">
                    <a:lumMod val="65000"/>
                    <a:lumOff val="35000"/>
                  </a:schemeClr>
                </a:solidFill>
              </a:rPr>
              <a:t>Severe</a:t>
            </a:r>
            <a:endParaRPr lang="en-CA" sz="3000" i="1" dirty="0">
              <a:solidFill>
                <a:schemeClr val="tx1">
                  <a:lumMod val="65000"/>
                  <a:lumOff val="35000"/>
                </a:schemeClr>
              </a:solidFill>
            </a:endParaRPr>
          </a:p>
        </p:txBody>
      </p:sp>
      <p:sp>
        <p:nvSpPr>
          <p:cNvPr id="11" name="Rectangle 10"/>
          <p:cNvSpPr/>
          <p:nvPr/>
        </p:nvSpPr>
        <p:spPr>
          <a:xfrm>
            <a:off x="1086374" y="1582550"/>
            <a:ext cx="1930593" cy="1015663"/>
          </a:xfrm>
          <a:prstGeom prst="rect">
            <a:avLst/>
          </a:prstGeom>
        </p:spPr>
        <p:txBody>
          <a:bodyPr wrap="none">
            <a:spAutoFit/>
          </a:bodyPr>
          <a:lstStyle/>
          <a:p>
            <a:pPr algn="ctr"/>
            <a:r>
              <a:rPr lang="en-CA" sz="3000" dirty="0"/>
              <a:t>Dodge &amp; </a:t>
            </a:r>
            <a:r>
              <a:rPr lang="en-CA" sz="3000" dirty="0" smtClean="0"/>
              <a:t/>
            </a:r>
            <a:br>
              <a:rPr lang="en-CA" sz="3000" dirty="0" smtClean="0"/>
            </a:br>
            <a:r>
              <a:rPr lang="en-CA" sz="3000" dirty="0" smtClean="0"/>
              <a:t>Slow </a:t>
            </a:r>
            <a:r>
              <a:rPr lang="en-CA" sz="3000" dirty="0"/>
              <a:t>Down</a:t>
            </a:r>
          </a:p>
        </p:txBody>
      </p:sp>
      <p:sp>
        <p:nvSpPr>
          <p:cNvPr id="12" name="Rectangle 11"/>
          <p:cNvSpPr/>
          <p:nvPr/>
        </p:nvSpPr>
        <p:spPr>
          <a:xfrm>
            <a:off x="3203848" y="1588870"/>
            <a:ext cx="1239442" cy="1015663"/>
          </a:xfrm>
          <a:prstGeom prst="rect">
            <a:avLst/>
          </a:prstGeom>
        </p:spPr>
        <p:txBody>
          <a:bodyPr wrap="none">
            <a:spAutoFit/>
          </a:bodyPr>
          <a:lstStyle/>
          <a:p>
            <a:pPr algn="ctr"/>
            <a:r>
              <a:rPr lang="en-CA" sz="3000" dirty="0"/>
              <a:t>Heads </a:t>
            </a:r>
            <a:r>
              <a:rPr lang="en-CA" sz="3000" dirty="0" smtClean="0"/>
              <a:t/>
            </a:r>
            <a:br>
              <a:rPr lang="en-CA" sz="3000" dirty="0" smtClean="0"/>
            </a:br>
            <a:r>
              <a:rPr lang="en-CA" sz="3000" dirty="0" smtClean="0"/>
              <a:t>Up</a:t>
            </a:r>
            <a:endParaRPr lang="en-CA" sz="3000" dirty="0"/>
          </a:p>
        </p:txBody>
      </p:sp>
      <p:sp>
        <p:nvSpPr>
          <p:cNvPr id="13" name="Rectangle 12"/>
          <p:cNvSpPr/>
          <p:nvPr/>
        </p:nvSpPr>
        <p:spPr>
          <a:xfrm>
            <a:off x="4924103" y="2051605"/>
            <a:ext cx="1532214" cy="553998"/>
          </a:xfrm>
          <a:prstGeom prst="rect">
            <a:avLst/>
          </a:prstGeom>
        </p:spPr>
        <p:txBody>
          <a:bodyPr wrap="none">
            <a:spAutoFit/>
          </a:bodyPr>
          <a:lstStyle/>
          <a:p>
            <a:pPr algn="ctr"/>
            <a:r>
              <a:rPr lang="en-CA" sz="3000" dirty="0"/>
              <a:t>Full Stop</a:t>
            </a:r>
          </a:p>
        </p:txBody>
      </p:sp>
      <p:sp>
        <p:nvSpPr>
          <p:cNvPr id="14" name="Rectangle 13"/>
          <p:cNvSpPr/>
          <p:nvPr/>
        </p:nvSpPr>
        <p:spPr>
          <a:xfrm>
            <a:off x="6587126" y="1582549"/>
            <a:ext cx="1292340" cy="1015663"/>
          </a:xfrm>
          <a:prstGeom prst="rect">
            <a:avLst/>
          </a:prstGeom>
        </p:spPr>
        <p:txBody>
          <a:bodyPr wrap="none">
            <a:spAutoFit/>
          </a:bodyPr>
          <a:lstStyle/>
          <a:p>
            <a:pPr algn="ctr"/>
            <a:r>
              <a:rPr lang="en-CA" sz="3000" dirty="0"/>
              <a:t>Nearly </a:t>
            </a:r>
            <a:endParaRPr lang="en-CA" sz="3000" dirty="0" smtClean="0"/>
          </a:p>
          <a:p>
            <a:pPr algn="ctr"/>
            <a:r>
              <a:rPr lang="en-CA" sz="3000" dirty="0" smtClean="0"/>
              <a:t>Crash</a:t>
            </a:r>
            <a:endParaRPr lang="en-CA" sz="3000" dirty="0"/>
          </a:p>
        </p:txBody>
      </p:sp>
      <p:cxnSp>
        <p:nvCxnSpPr>
          <p:cNvPr id="15" name="Straight Connector 14"/>
          <p:cNvCxnSpPr/>
          <p:nvPr/>
        </p:nvCxnSpPr>
        <p:spPr>
          <a:xfrm flipV="1">
            <a:off x="2051671" y="2605603"/>
            <a:ext cx="0" cy="273091"/>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12" idx="2"/>
          </p:cNvCxnSpPr>
          <p:nvPr/>
        </p:nvCxnSpPr>
        <p:spPr>
          <a:xfrm flipV="1">
            <a:off x="3823569" y="2604533"/>
            <a:ext cx="0" cy="280434"/>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690212" y="2598214"/>
            <a:ext cx="0" cy="286753"/>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233296" y="2598213"/>
            <a:ext cx="1" cy="280481"/>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60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jhincapie\Desktop\Projects\CrashAlert\Docs\CHI 2013\Prot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476672"/>
            <a:ext cx="9153525" cy="56007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err="1" smtClean="0"/>
              <a:t>CrashAlert</a:t>
            </a:r>
            <a:r>
              <a:rPr lang="en-CA" dirty="0" smtClean="0"/>
              <a:t> – Basic Set-up</a:t>
            </a:r>
            <a:endParaRPr lang="en-CA" dirty="0"/>
          </a:p>
        </p:txBody>
      </p:sp>
      <p:sp>
        <p:nvSpPr>
          <p:cNvPr id="4" name="Rectangle 3"/>
          <p:cNvSpPr/>
          <p:nvPr/>
        </p:nvSpPr>
        <p:spPr>
          <a:xfrm>
            <a:off x="8725296" y="6471002"/>
            <a:ext cx="418704" cy="369332"/>
          </a:xfrm>
          <a:prstGeom prst="rect">
            <a:avLst/>
          </a:prstGeom>
        </p:spPr>
        <p:txBody>
          <a:bodyPr wrap="none">
            <a:spAutoFit/>
          </a:bodyPr>
          <a:lstStyle/>
          <a:p>
            <a:pPr algn="r"/>
            <a:r>
              <a:rPr lang="en-CA" dirty="0" smtClean="0">
                <a:solidFill>
                  <a:schemeClr val="bg1"/>
                </a:solidFill>
              </a:rPr>
              <a:t>14</a:t>
            </a:r>
            <a:endParaRPr lang="en-CA" dirty="0">
              <a:solidFill>
                <a:schemeClr val="bg1"/>
              </a:solidFill>
            </a:endParaRPr>
          </a:p>
        </p:txBody>
      </p:sp>
    </p:spTree>
    <p:extLst>
      <p:ext uri="{BB962C8B-B14F-4D97-AF65-F5344CB8AC3E}">
        <p14:creationId xmlns:p14="http://schemas.microsoft.com/office/powerpoint/2010/main" val="487480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053" y="5440"/>
            <a:ext cx="6447895" cy="6447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157580" y="748079"/>
            <a:ext cx="3038061" cy="498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7580" y="748079"/>
            <a:ext cx="3038061" cy="3657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7579" y="757604"/>
            <a:ext cx="3038061" cy="626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918793" y="998770"/>
            <a:ext cx="144016" cy="144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4932040" y="998770"/>
            <a:ext cx="144016" cy="144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err="1" smtClean="0"/>
              <a:t>CrashAlert</a:t>
            </a:r>
            <a:r>
              <a:rPr lang="en-CA" dirty="0" smtClean="0"/>
              <a:t> – UI</a:t>
            </a:r>
            <a:endParaRPr lang="en-CA" dirty="0"/>
          </a:p>
        </p:txBody>
      </p:sp>
      <p:sp>
        <p:nvSpPr>
          <p:cNvPr id="10" name="Rectangle 9"/>
          <p:cNvSpPr/>
          <p:nvPr/>
        </p:nvSpPr>
        <p:spPr>
          <a:xfrm>
            <a:off x="8725296" y="6471002"/>
            <a:ext cx="418704" cy="369332"/>
          </a:xfrm>
          <a:prstGeom prst="rect">
            <a:avLst/>
          </a:prstGeom>
        </p:spPr>
        <p:txBody>
          <a:bodyPr wrap="none">
            <a:spAutoFit/>
          </a:bodyPr>
          <a:lstStyle/>
          <a:p>
            <a:pPr algn="r"/>
            <a:r>
              <a:rPr lang="en-CA" dirty="0" smtClean="0">
                <a:solidFill>
                  <a:schemeClr val="bg1"/>
                </a:solidFill>
              </a:rPr>
              <a:t>15</a:t>
            </a:r>
            <a:endParaRPr lang="en-CA" dirty="0">
              <a:solidFill>
                <a:schemeClr val="bg1"/>
              </a:solidFill>
            </a:endParaRPr>
          </a:p>
        </p:txBody>
      </p:sp>
    </p:spTree>
    <p:extLst>
      <p:ext uri="{BB962C8B-B14F-4D97-AF65-F5344CB8AC3E}">
        <p14:creationId xmlns:p14="http://schemas.microsoft.com/office/powerpoint/2010/main" val="33668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4.44444E-6 L 1.66667E-6 0.09283 " pathEditMode="relative" rAng="0" ptsTypes="AA">
                                      <p:cBhvr>
                                        <p:cTn id="6" dur="1000" fill="hold"/>
                                        <p:tgtEl>
                                          <p:spTgt spid="1027"/>
                                        </p:tgtEl>
                                        <p:attrNameLst>
                                          <p:attrName>ppt_x</p:attrName>
                                          <p:attrName>ppt_y</p:attrName>
                                        </p:attrNameLst>
                                      </p:cBhvr>
                                      <p:rCtr x="0" y="4630"/>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fade">
                                      <p:cBhvr>
                                        <p:cTn id="10" dur="1000"/>
                                        <p:tgtEl>
                                          <p:spTgt spid="10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err="1" smtClean="0"/>
              <a:t>CrashAlert</a:t>
            </a:r>
            <a:r>
              <a:rPr lang="en-CA" dirty="0" smtClean="0"/>
              <a:t> – UI</a:t>
            </a:r>
            <a:endParaRPr lang="en-CA" dirty="0"/>
          </a:p>
        </p:txBody>
      </p:sp>
      <p:sp>
        <p:nvSpPr>
          <p:cNvPr id="3" name="Rectangle 2"/>
          <p:cNvSpPr/>
          <p:nvPr/>
        </p:nvSpPr>
        <p:spPr>
          <a:xfrm>
            <a:off x="8725296" y="6471002"/>
            <a:ext cx="418704" cy="369332"/>
          </a:xfrm>
          <a:prstGeom prst="rect">
            <a:avLst/>
          </a:prstGeom>
        </p:spPr>
        <p:txBody>
          <a:bodyPr wrap="none">
            <a:spAutoFit/>
          </a:bodyPr>
          <a:lstStyle/>
          <a:p>
            <a:pPr algn="r"/>
            <a:r>
              <a:rPr lang="en-CA" dirty="0" smtClean="0">
                <a:solidFill>
                  <a:schemeClr val="bg1"/>
                </a:solidFill>
              </a:rPr>
              <a:t>16</a:t>
            </a:r>
            <a:endParaRPr lang="en-CA"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723" y="692696"/>
            <a:ext cx="4992555"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951" y="4797152"/>
            <a:ext cx="502209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5329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000" y="692696"/>
            <a:ext cx="4992000" cy="37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000" y="4797152"/>
            <a:ext cx="4992000"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err="1" smtClean="0"/>
              <a:t>CrashAlert</a:t>
            </a:r>
            <a:r>
              <a:rPr lang="en-CA" dirty="0" smtClean="0"/>
              <a:t> – UI</a:t>
            </a:r>
            <a:endParaRPr lang="en-CA" dirty="0"/>
          </a:p>
        </p:txBody>
      </p:sp>
      <p:sp>
        <p:nvSpPr>
          <p:cNvPr id="5" name="Rectangle 4"/>
          <p:cNvSpPr/>
          <p:nvPr/>
        </p:nvSpPr>
        <p:spPr>
          <a:xfrm>
            <a:off x="8725296" y="6471002"/>
            <a:ext cx="418704" cy="369332"/>
          </a:xfrm>
          <a:prstGeom prst="rect">
            <a:avLst/>
          </a:prstGeom>
        </p:spPr>
        <p:txBody>
          <a:bodyPr wrap="none">
            <a:spAutoFit/>
          </a:bodyPr>
          <a:lstStyle/>
          <a:p>
            <a:pPr algn="r"/>
            <a:r>
              <a:rPr lang="en-CA" dirty="0" smtClean="0">
                <a:solidFill>
                  <a:schemeClr val="bg1"/>
                </a:solidFill>
              </a:rPr>
              <a:t>16</a:t>
            </a:r>
            <a:endParaRPr lang="en-CA" dirty="0">
              <a:solidFill>
                <a:schemeClr val="bg1"/>
              </a:solidFill>
            </a:endParaRPr>
          </a:p>
        </p:txBody>
      </p:sp>
    </p:spTree>
    <p:extLst>
      <p:ext uri="{BB962C8B-B14F-4D97-AF65-F5344CB8AC3E}">
        <p14:creationId xmlns:p14="http://schemas.microsoft.com/office/powerpoint/2010/main" val="3022145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000" y="692696"/>
            <a:ext cx="4992000" cy="37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001" y="4797151"/>
            <a:ext cx="4992000" cy="1090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err="1" smtClean="0"/>
              <a:t>CrashAlert</a:t>
            </a:r>
            <a:r>
              <a:rPr lang="en-CA" dirty="0" smtClean="0"/>
              <a:t> – UI</a:t>
            </a:r>
            <a:endParaRPr lang="en-CA" dirty="0"/>
          </a:p>
        </p:txBody>
      </p:sp>
      <p:sp>
        <p:nvSpPr>
          <p:cNvPr id="5" name="Rectangle 4"/>
          <p:cNvSpPr/>
          <p:nvPr/>
        </p:nvSpPr>
        <p:spPr>
          <a:xfrm>
            <a:off x="8725296" y="6471002"/>
            <a:ext cx="418704" cy="369332"/>
          </a:xfrm>
          <a:prstGeom prst="rect">
            <a:avLst/>
          </a:prstGeom>
        </p:spPr>
        <p:txBody>
          <a:bodyPr wrap="none">
            <a:spAutoFit/>
          </a:bodyPr>
          <a:lstStyle/>
          <a:p>
            <a:pPr algn="r"/>
            <a:r>
              <a:rPr lang="en-CA" dirty="0" smtClean="0">
                <a:solidFill>
                  <a:schemeClr val="bg1"/>
                </a:solidFill>
              </a:rPr>
              <a:t>16</a:t>
            </a:r>
            <a:endParaRPr lang="en-CA" dirty="0">
              <a:solidFill>
                <a:schemeClr val="bg1"/>
              </a:solidFill>
            </a:endParaRPr>
          </a:p>
        </p:txBody>
      </p:sp>
    </p:spTree>
    <p:extLst>
      <p:ext uri="{BB962C8B-B14F-4D97-AF65-F5344CB8AC3E}">
        <p14:creationId xmlns:p14="http://schemas.microsoft.com/office/powerpoint/2010/main" val="2653377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ddmcdn.com/gif/blogs/dnews-files-2013-04-CrashAlert_app_texting_660x433-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373" y="0"/>
            <a:ext cx="10426373" cy="68403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Eyes-busy interaction while walking</a:t>
            </a:r>
            <a:endParaRPr lang="en-CA" b="1" dirty="0"/>
          </a:p>
        </p:txBody>
      </p:sp>
      <p:sp>
        <p:nvSpPr>
          <p:cNvPr id="3" name="Rectangle 2"/>
          <p:cNvSpPr/>
          <p:nvPr/>
        </p:nvSpPr>
        <p:spPr>
          <a:xfrm>
            <a:off x="8842314" y="6471002"/>
            <a:ext cx="301686" cy="369332"/>
          </a:xfrm>
          <a:prstGeom prst="rect">
            <a:avLst/>
          </a:prstGeom>
        </p:spPr>
        <p:txBody>
          <a:bodyPr wrap="none">
            <a:spAutoFit/>
          </a:bodyPr>
          <a:lstStyle/>
          <a:p>
            <a:pPr algn="r"/>
            <a:r>
              <a:rPr lang="en-CA" dirty="0">
                <a:solidFill>
                  <a:schemeClr val="bg1"/>
                </a:solidFill>
              </a:rPr>
              <a:t>1</a:t>
            </a:r>
          </a:p>
        </p:txBody>
      </p:sp>
    </p:spTree>
    <p:extLst>
      <p:ext uri="{BB962C8B-B14F-4D97-AF65-F5344CB8AC3E}">
        <p14:creationId xmlns:p14="http://schemas.microsoft.com/office/powerpoint/2010/main" val="3624881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Live Demo</a:t>
            </a:r>
            <a:endParaRPr lang="en-CA" dirty="0"/>
          </a:p>
        </p:txBody>
      </p:sp>
      <p:sp>
        <p:nvSpPr>
          <p:cNvPr id="3" name="Rectangle 2"/>
          <p:cNvSpPr/>
          <p:nvPr/>
        </p:nvSpPr>
        <p:spPr>
          <a:xfrm>
            <a:off x="8725296" y="6471002"/>
            <a:ext cx="418704" cy="369332"/>
          </a:xfrm>
          <a:prstGeom prst="rect">
            <a:avLst/>
          </a:prstGeom>
        </p:spPr>
        <p:txBody>
          <a:bodyPr wrap="none">
            <a:spAutoFit/>
          </a:bodyPr>
          <a:lstStyle/>
          <a:p>
            <a:pPr algn="r"/>
            <a:r>
              <a:rPr lang="en-CA" dirty="0" smtClean="0">
                <a:solidFill>
                  <a:schemeClr val="bg1"/>
                </a:solidFill>
              </a:rPr>
              <a:t>17</a:t>
            </a:r>
            <a:endParaRPr lang="en-CA" dirty="0">
              <a:solidFill>
                <a:schemeClr val="bg1"/>
              </a:solidFill>
            </a:endParaRPr>
          </a:p>
        </p:txBody>
      </p:sp>
      <p:sp>
        <p:nvSpPr>
          <p:cNvPr id="5" name="Rectangle 4">
            <a:hlinkClick r:id="rId3" action="ppaction://hlinkfile"/>
          </p:cNvPr>
          <p:cNvSpPr/>
          <p:nvPr/>
        </p:nvSpPr>
        <p:spPr>
          <a:xfrm>
            <a:off x="3887357" y="2875002"/>
            <a:ext cx="1369286" cy="553998"/>
          </a:xfrm>
          <a:prstGeom prst="rect">
            <a:avLst/>
          </a:prstGeom>
        </p:spPr>
        <p:txBody>
          <a:bodyPr wrap="none">
            <a:spAutoFit/>
          </a:bodyPr>
          <a:lstStyle/>
          <a:p>
            <a:r>
              <a:rPr lang="en-CA" sz="3000" u="sng" dirty="0" smtClean="0"/>
              <a:t>Video 1</a:t>
            </a:r>
            <a:endParaRPr lang="en-CA" sz="3000" u="sng" dirty="0"/>
          </a:p>
        </p:txBody>
      </p:sp>
      <p:sp>
        <p:nvSpPr>
          <p:cNvPr id="6" name="Rectangle 5">
            <a:hlinkClick r:id="rId4" action="ppaction://hlinkfile"/>
          </p:cNvPr>
          <p:cNvSpPr/>
          <p:nvPr/>
        </p:nvSpPr>
        <p:spPr>
          <a:xfrm>
            <a:off x="3887357" y="3429000"/>
            <a:ext cx="1369286" cy="553998"/>
          </a:xfrm>
          <a:prstGeom prst="rect">
            <a:avLst/>
          </a:prstGeom>
        </p:spPr>
        <p:txBody>
          <a:bodyPr wrap="none">
            <a:spAutoFit/>
          </a:bodyPr>
          <a:lstStyle/>
          <a:p>
            <a:r>
              <a:rPr lang="en-CA" sz="3000" u="sng" dirty="0" smtClean="0"/>
              <a:t>Video 2</a:t>
            </a:r>
            <a:endParaRPr lang="en-CA" sz="3000" u="sng" dirty="0"/>
          </a:p>
        </p:txBody>
      </p:sp>
    </p:spTree>
    <p:extLst>
      <p:ext uri="{BB962C8B-B14F-4D97-AF65-F5344CB8AC3E}">
        <p14:creationId xmlns:p14="http://schemas.microsoft.com/office/powerpoint/2010/main" val="2888131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atic.ddmcdn.com/gif/blogs/dnews-files-2013-04-CrashAlert_app_texting_660x433-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373" y="0"/>
            <a:ext cx="10426373" cy="68403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User Study</a:t>
            </a:r>
            <a:endParaRPr lang="en-CA" dirty="0"/>
          </a:p>
        </p:txBody>
      </p:sp>
      <p:sp>
        <p:nvSpPr>
          <p:cNvPr id="3" name="Rectangle 2"/>
          <p:cNvSpPr/>
          <p:nvPr/>
        </p:nvSpPr>
        <p:spPr>
          <a:xfrm>
            <a:off x="8725296" y="6471002"/>
            <a:ext cx="418704" cy="369332"/>
          </a:xfrm>
          <a:prstGeom prst="rect">
            <a:avLst/>
          </a:prstGeom>
        </p:spPr>
        <p:txBody>
          <a:bodyPr wrap="none">
            <a:spAutoFit/>
          </a:bodyPr>
          <a:lstStyle/>
          <a:p>
            <a:pPr algn="r"/>
            <a:r>
              <a:rPr lang="en-CA" dirty="0" smtClean="0">
                <a:solidFill>
                  <a:schemeClr val="bg1"/>
                </a:solidFill>
              </a:rPr>
              <a:t>18</a:t>
            </a:r>
            <a:endParaRPr lang="en-CA" dirty="0">
              <a:solidFill>
                <a:schemeClr val="bg1"/>
              </a:solidFill>
            </a:endParaRPr>
          </a:p>
        </p:txBody>
      </p:sp>
    </p:spTree>
    <p:extLst>
      <p:ext uri="{BB962C8B-B14F-4D97-AF65-F5344CB8AC3E}">
        <p14:creationId xmlns:p14="http://schemas.microsoft.com/office/powerpoint/2010/main" val="2114753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UI Design</a:t>
            </a:r>
            <a:endParaRPr lang="en-CA" dirty="0"/>
          </a:p>
        </p:txBody>
      </p:sp>
      <p:sp>
        <p:nvSpPr>
          <p:cNvPr id="3" name="Rectangle 2"/>
          <p:cNvSpPr/>
          <p:nvPr/>
        </p:nvSpPr>
        <p:spPr>
          <a:xfrm>
            <a:off x="8725296" y="6471002"/>
            <a:ext cx="418704" cy="369332"/>
          </a:xfrm>
          <a:prstGeom prst="rect">
            <a:avLst/>
          </a:prstGeom>
        </p:spPr>
        <p:txBody>
          <a:bodyPr wrap="none">
            <a:spAutoFit/>
          </a:bodyPr>
          <a:lstStyle/>
          <a:p>
            <a:pPr algn="r"/>
            <a:r>
              <a:rPr lang="en-CA" dirty="0" smtClean="0">
                <a:solidFill>
                  <a:schemeClr val="bg1"/>
                </a:solidFill>
              </a:rPr>
              <a:t>19</a:t>
            </a:r>
            <a:endParaRPr lang="en-CA" dirty="0">
              <a:solidFill>
                <a:schemeClr val="bg1"/>
              </a:solidFill>
            </a:endParaRPr>
          </a:p>
        </p:txBody>
      </p:sp>
      <p:grpSp>
        <p:nvGrpSpPr>
          <p:cNvPr id="7" name="Group 6"/>
          <p:cNvGrpSpPr/>
          <p:nvPr/>
        </p:nvGrpSpPr>
        <p:grpSpPr>
          <a:xfrm>
            <a:off x="913198" y="107527"/>
            <a:ext cx="7317605" cy="2068785"/>
            <a:chOff x="913198" y="107527"/>
            <a:chExt cx="7317605" cy="206878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198" y="661525"/>
              <a:ext cx="7317605" cy="1514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13198" y="107527"/>
              <a:ext cx="1019831" cy="553998"/>
            </a:xfrm>
            <a:prstGeom prst="rect">
              <a:avLst/>
            </a:prstGeom>
          </p:spPr>
          <p:txBody>
            <a:bodyPr wrap="none">
              <a:spAutoFit/>
            </a:bodyPr>
            <a:lstStyle/>
            <a:p>
              <a:r>
                <a:rPr lang="en-CA" sz="3000" dirty="0"/>
                <a:t>Color</a:t>
              </a:r>
            </a:p>
          </p:txBody>
        </p:sp>
      </p:grpSp>
      <p:pic>
        <p:nvPicPr>
          <p:cNvPr id="1027" name="Picture 3" descr="C:\Users\jhincapie\Desktop\Projects\CrashAlert\Docs\CHI 2013\VisualizationsP-Middle.pn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3198" y="2757697"/>
            <a:ext cx="7317605" cy="15302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3198" y="2203699"/>
            <a:ext cx="2589107" cy="553998"/>
          </a:xfrm>
          <a:prstGeom prst="rect">
            <a:avLst/>
          </a:prstGeom>
        </p:spPr>
        <p:txBody>
          <a:bodyPr wrap="none">
            <a:spAutoFit/>
          </a:bodyPr>
          <a:lstStyle/>
          <a:p>
            <a:r>
              <a:rPr lang="en-CA" sz="3000" dirty="0">
                <a:solidFill>
                  <a:schemeClr val="bg1">
                    <a:lumMod val="75000"/>
                  </a:schemeClr>
                </a:solidFill>
              </a:rPr>
              <a:t>Depth Columns</a:t>
            </a:r>
          </a:p>
        </p:txBody>
      </p:sp>
      <p:pic>
        <p:nvPicPr>
          <p:cNvPr id="1028" name="Picture 4" descr="C:\Users\jhincapie\Desktop\Projects\CrashAlert\Docs\CHI 2013\VisualizationsP-Bottom.png"/>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3198" y="4857640"/>
            <a:ext cx="7317605" cy="14993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98964" y="4315328"/>
            <a:ext cx="2068130" cy="553998"/>
          </a:xfrm>
          <a:prstGeom prst="rect">
            <a:avLst/>
          </a:prstGeom>
        </p:spPr>
        <p:txBody>
          <a:bodyPr wrap="none">
            <a:spAutoFit/>
          </a:bodyPr>
          <a:lstStyle/>
          <a:p>
            <a:r>
              <a:rPr lang="en-CA" sz="3000" dirty="0">
                <a:solidFill>
                  <a:schemeClr val="bg1">
                    <a:lumMod val="75000"/>
                  </a:schemeClr>
                </a:solidFill>
              </a:rPr>
              <a:t>Depth Mask</a:t>
            </a:r>
          </a:p>
        </p:txBody>
      </p:sp>
    </p:spTree>
    <p:extLst>
      <p:ext uri="{BB962C8B-B14F-4D97-AF65-F5344CB8AC3E}">
        <p14:creationId xmlns:p14="http://schemas.microsoft.com/office/powerpoint/2010/main" val="4226209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UI Design</a:t>
            </a:r>
            <a:endParaRPr lang="en-CA" dirty="0"/>
          </a:p>
        </p:txBody>
      </p:sp>
      <p:pic>
        <p:nvPicPr>
          <p:cNvPr id="1026"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3198" y="661525"/>
            <a:ext cx="7317605" cy="1514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13198" y="107527"/>
            <a:ext cx="1019831" cy="553998"/>
          </a:xfrm>
          <a:prstGeom prst="rect">
            <a:avLst/>
          </a:prstGeom>
        </p:spPr>
        <p:txBody>
          <a:bodyPr wrap="none">
            <a:spAutoFit/>
          </a:bodyPr>
          <a:lstStyle/>
          <a:p>
            <a:r>
              <a:rPr lang="en-CA" sz="3000" dirty="0">
                <a:solidFill>
                  <a:schemeClr val="bg1">
                    <a:lumMod val="75000"/>
                  </a:schemeClr>
                </a:solidFill>
              </a:rPr>
              <a:t>Color</a:t>
            </a:r>
          </a:p>
        </p:txBody>
      </p:sp>
      <p:grpSp>
        <p:nvGrpSpPr>
          <p:cNvPr id="8" name="Group 7"/>
          <p:cNvGrpSpPr/>
          <p:nvPr/>
        </p:nvGrpSpPr>
        <p:grpSpPr>
          <a:xfrm>
            <a:off x="913198" y="2203699"/>
            <a:ext cx="7317605" cy="2084242"/>
            <a:chOff x="913198" y="2105059"/>
            <a:chExt cx="7317605" cy="2084242"/>
          </a:xfrm>
        </p:grpSpPr>
        <p:pic>
          <p:nvPicPr>
            <p:cNvPr id="1027" name="Picture 3" descr="C:\Users\jhincapie\Desktop\Projects\CrashAlert\Docs\CHI 2013\VisualizationsP-Midd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198" y="2659057"/>
              <a:ext cx="7317605" cy="15302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3198" y="2105059"/>
              <a:ext cx="2589107" cy="553998"/>
            </a:xfrm>
            <a:prstGeom prst="rect">
              <a:avLst/>
            </a:prstGeom>
          </p:spPr>
          <p:txBody>
            <a:bodyPr wrap="none">
              <a:spAutoFit/>
            </a:bodyPr>
            <a:lstStyle/>
            <a:p>
              <a:r>
                <a:rPr lang="en-CA" sz="3000" dirty="0"/>
                <a:t>Depth Columns</a:t>
              </a:r>
            </a:p>
          </p:txBody>
        </p:sp>
      </p:grpSp>
      <p:pic>
        <p:nvPicPr>
          <p:cNvPr id="1028" name="Picture 4" descr="C:\Users\jhincapie\Desktop\Projects\CrashAlert\Docs\CHI 2013\VisualizationsP-Bottom.png"/>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3198" y="4857640"/>
            <a:ext cx="7317605" cy="14993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98964" y="4315328"/>
            <a:ext cx="2068130" cy="553998"/>
          </a:xfrm>
          <a:prstGeom prst="rect">
            <a:avLst/>
          </a:prstGeom>
        </p:spPr>
        <p:txBody>
          <a:bodyPr wrap="none">
            <a:spAutoFit/>
          </a:bodyPr>
          <a:lstStyle/>
          <a:p>
            <a:r>
              <a:rPr lang="en-CA" sz="3000" dirty="0">
                <a:solidFill>
                  <a:schemeClr val="bg1">
                    <a:lumMod val="75000"/>
                  </a:schemeClr>
                </a:solidFill>
              </a:rPr>
              <a:t>Depth Mask</a:t>
            </a:r>
          </a:p>
        </p:txBody>
      </p:sp>
      <p:sp>
        <p:nvSpPr>
          <p:cNvPr id="13" name="Rectangle 12"/>
          <p:cNvSpPr/>
          <p:nvPr/>
        </p:nvSpPr>
        <p:spPr>
          <a:xfrm>
            <a:off x="8725296" y="6471002"/>
            <a:ext cx="418704" cy="369332"/>
          </a:xfrm>
          <a:prstGeom prst="rect">
            <a:avLst/>
          </a:prstGeom>
        </p:spPr>
        <p:txBody>
          <a:bodyPr wrap="none">
            <a:spAutoFit/>
          </a:bodyPr>
          <a:lstStyle/>
          <a:p>
            <a:pPr algn="r"/>
            <a:r>
              <a:rPr lang="en-CA" dirty="0" smtClean="0">
                <a:solidFill>
                  <a:schemeClr val="bg1"/>
                </a:solidFill>
              </a:rPr>
              <a:t>19</a:t>
            </a:r>
            <a:endParaRPr lang="en-CA" dirty="0">
              <a:solidFill>
                <a:schemeClr val="bg1"/>
              </a:solidFill>
            </a:endParaRPr>
          </a:p>
        </p:txBody>
      </p:sp>
    </p:spTree>
    <p:extLst>
      <p:ext uri="{BB962C8B-B14F-4D97-AF65-F5344CB8AC3E}">
        <p14:creationId xmlns:p14="http://schemas.microsoft.com/office/powerpoint/2010/main" val="696983362"/>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UI Design</a:t>
            </a:r>
            <a:endParaRPr lang="en-CA" dirty="0"/>
          </a:p>
        </p:txBody>
      </p:sp>
      <p:pic>
        <p:nvPicPr>
          <p:cNvPr id="1026"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3198" y="661525"/>
            <a:ext cx="7317605" cy="1514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13198" y="107527"/>
            <a:ext cx="1019831" cy="553998"/>
          </a:xfrm>
          <a:prstGeom prst="rect">
            <a:avLst/>
          </a:prstGeom>
        </p:spPr>
        <p:txBody>
          <a:bodyPr wrap="none">
            <a:spAutoFit/>
          </a:bodyPr>
          <a:lstStyle/>
          <a:p>
            <a:r>
              <a:rPr lang="en-CA" sz="3000" dirty="0">
                <a:solidFill>
                  <a:schemeClr val="bg1">
                    <a:lumMod val="75000"/>
                  </a:schemeClr>
                </a:solidFill>
              </a:rPr>
              <a:t>Color</a:t>
            </a:r>
          </a:p>
        </p:txBody>
      </p:sp>
      <p:pic>
        <p:nvPicPr>
          <p:cNvPr id="1027" name="Picture 3" descr="C:\Users\jhincapie\Desktop\Projects\CrashAlert\Docs\CHI 2013\VisualizationsP-Middle.pn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3198" y="2757697"/>
            <a:ext cx="7317605" cy="15302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3198" y="2203699"/>
            <a:ext cx="2589107" cy="553998"/>
          </a:xfrm>
          <a:prstGeom prst="rect">
            <a:avLst/>
          </a:prstGeom>
        </p:spPr>
        <p:txBody>
          <a:bodyPr wrap="none">
            <a:spAutoFit/>
          </a:bodyPr>
          <a:lstStyle/>
          <a:p>
            <a:r>
              <a:rPr lang="en-CA" sz="3000" dirty="0">
                <a:solidFill>
                  <a:schemeClr val="bg1">
                    <a:lumMod val="75000"/>
                  </a:schemeClr>
                </a:solidFill>
              </a:rPr>
              <a:t>Depth Columns</a:t>
            </a:r>
          </a:p>
        </p:txBody>
      </p:sp>
      <p:grpSp>
        <p:nvGrpSpPr>
          <p:cNvPr id="9" name="Group 8"/>
          <p:cNvGrpSpPr/>
          <p:nvPr/>
        </p:nvGrpSpPr>
        <p:grpSpPr>
          <a:xfrm>
            <a:off x="898964" y="4315328"/>
            <a:ext cx="7331839" cy="2041642"/>
            <a:chOff x="898964" y="4315328"/>
            <a:chExt cx="7331839" cy="2041642"/>
          </a:xfrm>
        </p:grpSpPr>
        <p:pic>
          <p:nvPicPr>
            <p:cNvPr id="1028" name="Picture 4" descr="C:\Users\jhincapie\Desktop\Projects\CrashAlert\Docs\CHI 2013\VisualizationsP-Botto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198" y="4857640"/>
              <a:ext cx="7317605" cy="14993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98964" y="4315328"/>
              <a:ext cx="2068130" cy="553998"/>
            </a:xfrm>
            <a:prstGeom prst="rect">
              <a:avLst/>
            </a:prstGeom>
          </p:spPr>
          <p:txBody>
            <a:bodyPr wrap="none">
              <a:spAutoFit/>
            </a:bodyPr>
            <a:lstStyle/>
            <a:p>
              <a:r>
                <a:rPr lang="en-CA" sz="3000" dirty="0"/>
                <a:t>Depth Mask</a:t>
              </a:r>
            </a:p>
          </p:txBody>
        </p:sp>
      </p:grpSp>
      <p:sp>
        <p:nvSpPr>
          <p:cNvPr id="13" name="Rectangle 12"/>
          <p:cNvSpPr/>
          <p:nvPr/>
        </p:nvSpPr>
        <p:spPr>
          <a:xfrm>
            <a:off x="8725296" y="6471002"/>
            <a:ext cx="418704" cy="369332"/>
          </a:xfrm>
          <a:prstGeom prst="rect">
            <a:avLst/>
          </a:prstGeom>
        </p:spPr>
        <p:txBody>
          <a:bodyPr wrap="none">
            <a:spAutoFit/>
          </a:bodyPr>
          <a:lstStyle/>
          <a:p>
            <a:pPr algn="r"/>
            <a:r>
              <a:rPr lang="en-CA" dirty="0" smtClean="0">
                <a:solidFill>
                  <a:schemeClr val="bg1"/>
                </a:solidFill>
              </a:rPr>
              <a:t>19</a:t>
            </a:r>
            <a:endParaRPr lang="en-CA" dirty="0">
              <a:solidFill>
                <a:schemeClr val="bg1"/>
              </a:solidFill>
            </a:endParaRPr>
          </a:p>
        </p:txBody>
      </p:sp>
    </p:spTree>
    <p:extLst>
      <p:ext uri="{BB962C8B-B14F-4D97-AF65-F5344CB8AC3E}">
        <p14:creationId xmlns:p14="http://schemas.microsoft.com/office/powerpoint/2010/main" val="696983362"/>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UI Design</a:t>
            </a:r>
            <a:endParaRPr lang="en-CA" dirty="0"/>
          </a:p>
        </p:txBody>
      </p:sp>
      <p:grpSp>
        <p:nvGrpSpPr>
          <p:cNvPr id="7" name="Group 6"/>
          <p:cNvGrpSpPr/>
          <p:nvPr/>
        </p:nvGrpSpPr>
        <p:grpSpPr>
          <a:xfrm>
            <a:off x="913198" y="107527"/>
            <a:ext cx="7317605" cy="2068785"/>
            <a:chOff x="913198" y="107527"/>
            <a:chExt cx="7317605" cy="206878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198" y="661525"/>
              <a:ext cx="7317605" cy="1514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13198" y="107527"/>
              <a:ext cx="1019831" cy="553998"/>
            </a:xfrm>
            <a:prstGeom prst="rect">
              <a:avLst/>
            </a:prstGeom>
          </p:spPr>
          <p:txBody>
            <a:bodyPr wrap="none">
              <a:spAutoFit/>
            </a:bodyPr>
            <a:lstStyle/>
            <a:p>
              <a:r>
                <a:rPr lang="en-CA" sz="3000" dirty="0"/>
                <a:t>Color</a:t>
              </a:r>
            </a:p>
          </p:txBody>
        </p:sp>
      </p:grpSp>
      <p:grpSp>
        <p:nvGrpSpPr>
          <p:cNvPr id="8" name="Group 7"/>
          <p:cNvGrpSpPr/>
          <p:nvPr/>
        </p:nvGrpSpPr>
        <p:grpSpPr>
          <a:xfrm>
            <a:off x="913198" y="2203699"/>
            <a:ext cx="7317605" cy="2084242"/>
            <a:chOff x="913198" y="2105059"/>
            <a:chExt cx="7317605" cy="2084242"/>
          </a:xfrm>
        </p:grpSpPr>
        <p:pic>
          <p:nvPicPr>
            <p:cNvPr id="1027" name="Picture 3" descr="C:\Users\jhincapie\Desktop\Projects\CrashAlert\Docs\CHI 2013\VisualizationsP-Midd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198" y="2659057"/>
              <a:ext cx="7317605" cy="15302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3198" y="2105059"/>
              <a:ext cx="2589107" cy="553998"/>
            </a:xfrm>
            <a:prstGeom prst="rect">
              <a:avLst/>
            </a:prstGeom>
          </p:spPr>
          <p:txBody>
            <a:bodyPr wrap="none">
              <a:spAutoFit/>
            </a:bodyPr>
            <a:lstStyle/>
            <a:p>
              <a:r>
                <a:rPr lang="en-CA" sz="3000" dirty="0"/>
                <a:t>Depth Columns</a:t>
              </a:r>
            </a:p>
          </p:txBody>
        </p:sp>
      </p:grpSp>
      <p:grpSp>
        <p:nvGrpSpPr>
          <p:cNvPr id="9" name="Group 8"/>
          <p:cNvGrpSpPr/>
          <p:nvPr/>
        </p:nvGrpSpPr>
        <p:grpSpPr>
          <a:xfrm>
            <a:off x="898964" y="4315328"/>
            <a:ext cx="7331839" cy="2041642"/>
            <a:chOff x="898964" y="4315328"/>
            <a:chExt cx="7331839" cy="2041642"/>
          </a:xfrm>
        </p:grpSpPr>
        <p:pic>
          <p:nvPicPr>
            <p:cNvPr id="1028" name="Picture 4" descr="C:\Users\jhincapie\Desktop\Projects\CrashAlert\Docs\CHI 2013\VisualizationsP-Botto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198" y="4857640"/>
              <a:ext cx="7317605" cy="14993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98964" y="4315328"/>
              <a:ext cx="2068130" cy="553998"/>
            </a:xfrm>
            <a:prstGeom prst="rect">
              <a:avLst/>
            </a:prstGeom>
          </p:spPr>
          <p:txBody>
            <a:bodyPr wrap="none">
              <a:spAutoFit/>
            </a:bodyPr>
            <a:lstStyle/>
            <a:p>
              <a:r>
                <a:rPr lang="en-CA" sz="3000" dirty="0"/>
                <a:t>Depth Mask</a:t>
              </a:r>
            </a:p>
          </p:txBody>
        </p:sp>
      </p:grpSp>
      <p:sp>
        <p:nvSpPr>
          <p:cNvPr id="13" name="Rectangle 12"/>
          <p:cNvSpPr/>
          <p:nvPr/>
        </p:nvSpPr>
        <p:spPr>
          <a:xfrm>
            <a:off x="8725296" y="6471002"/>
            <a:ext cx="418704" cy="369332"/>
          </a:xfrm>
          <a:prstGeom prst="rect">
            <a:avLst/>
          </a:prstGeom>
        </p:spPr>
        <p:txBody>
          <a:bodyPr wrap="none">
            <a:spAutoFit/>
          </a:bodyPr>
          <a:lstStyle/>
          <a:p>
            <a:pPr algn="r"/>
            <a:r>
              <a:rPr lang="en-CA" dirty="0" smtClean="0">
                <a:solidFill>
                  <a:schemeClr val="bg1"/>
                </a:solidFill>
              </a:rPr>
              <a:t>19</a:t>
            </a:r>
            <a:endParaRPr lang="en-CA" dirty="0">
              <a:solidFill>
                <a:schemeClr val="bg1"/>
              </a:solidFill>
            </a:endParaRPr>
          </a:p>
        </p:txBody>
      </p:sp>
    </p:spTree>
    <p:extLst>
      <p:ext uri="{BB962C8B-B14F-4D97-AF65-F5344CB8AC3E}">
        <p14:creationId xmlns:p14="http://schemas.microsoft.com/office/powerpoint/2010/main" val="3428187225"/>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tatic.ddmcdn.com/gif/blogs/dnews-files-2013-04-CrashAlert_app_texting_660x433-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373" y="0"/>
            <a:ext cx="10426373" cy="68403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4441985" cy="553998"/>
          </a:xfrm>
          <a:prstGeom prst="rect">
            <a:avLst/>
          </a:prstGeom>
        </p:spPr>
        <p:txBody>
          <a:bodyPr wrap="none">
            <a:spAutoFit/>
          </a:bodyPr>
          <a:lstStyle/>
          <a:p>
            <a:r>
              <a:rPr lang="en-CA" sz="3000" dirty="0" smtClean="0">
                <a:solidFill>
                  <a:schemeClr val="bg1"/>
                </a:solidFill>
              </a:rPr>
              <a:t>4×8×2 Experimental Design</a:t>
            </a:r>
          </a:p>
        </p:txBody>
      </p:sp>
      <p:sp>
        <p:nvSpPr>
          <p:cNvPr id="3" name="Rectangle 2"/>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Experimental Design</a:t>
            </a:r>
            <a:endParaRPr lang="en-CA" dirty="0"/>
          </a:p>
        </p:txBody>
      </p:sp>
      <p:sp>
        <p:nvSpPr>
          <p:cNvPr id="4" name="Rectangle 3"/>
          <p:cNvSpPr/>
          <p:nvPr/>
        </p:nvSpPr>
        <p:spPr>
          <a:xfrm>
            <a:off x="8725296" y="6471002"/>
            <a:ext cx="418704" cy="369332"/>
          </a:xfrm>
          <a:prstGeom prst="rect">
            <a:avLst/>
          </a:prstGeom>
        </p:spPr>
        <p:txBody>
          <a:bodyPr wrap="none">
            <a:spAutoFit/>
          </a:bodyPr>
          <a:lstStyle/>
          <a:p>
            <a:pPr algn="r"/>
            <a:r>
              <a:rPr lang="en-CA" dirty="0" smtClean="0">
                <a:solidFill>
                  <a:schemeClr val="bg1"/>
                </a:solidFill>
              </a:rPr>
              <a:t>20</a:t>
            </a:r>
            <a:endParaRPr lang="en-CA" dirty="0">
              <a:solidFill>
                <a:schemeClr val="bg1"/>
              </a:solidFill>
            </a:endParaRPr>
          </a:p>
        </p:txBody>
      </p:sp>
      <p:sp>
        <p:nvSpPr>
          <p:cNvPr id="7" name="Rectangle 6"/>
          <p:cNvSpPr/>
          <p:nvPr/>
        </p:nvSpPr>
        <p:spPr>
          <a:xfrm>
            <a:off x="4716016" y="0"/>
            <a:ext cx="4427983" cy="1938992"/>
          </a:xfrm>
          <a:prstGeom prst="rect">
            <a:avLst/>
          </a:prstGeom>
        </p:spPr>
        <p:txBody>
          <a:bodyPr wrap="square">
            <a:spAutoFit/>
          </a:bodyPr>
          <a:lstStyle/>
          <a:p>
            <a:pPr marL="457200" indent="-457200" algn="r">
              <a:buFont typeface="Arial" pitchFamily="34" charset="0"/>
              <a:buChar char="•"/>
            </a:pPr>
            <a:r>
              <a:rPr lang="en-CA" sz="3000" dirty="0" smtClean="0">
                <a:solidFill>
                  <a:schemeClr val="bg1"/>
                </a:solidFill>
              </a:rPr>
              <a:t>Walking Time</a:t>
            </a:r>
          </a:p>
          <a:p>
            <a:pPr marL="457200" indent="-457200" algn="r">
              <a:buFont typeface="Arial" pitchFamily="34" charset="0"/>
              <a:buChar char="•"/>
            </a:pPr>
            <a:r>
              <a:rPr lang="en-CA" sz="3000" dirty="0" smtClean="0">
                <a:solidFill>
                  <a:schemeClr val="bg1"/>
                </a:solidFill>
              </a:rPr>
              <a:t>Performance</a:t>
            </a:r>
          </a:p>
          <a:p>
            <a:pPr marL="457200" indent="-457200" algn="r">
              <a:buFont typeface="Arial" pitchFamily="34" charset="0"/>
              <a:buChar char="•"/>
            </a:pPr>
            <a:r>
              <a:rPr lang="en-CA" sz="3000" dirty="0" smtClean="0">
                <a:solidFill>
                  <a:schemeClr val="bg1"/>
                </a:solidFill>
              </a:rPr>
              <a:t>Collision Reaction</a:t>
            </a:r>
          </a:p>
          <a:p>
            <a:pPr marL="457200" indent="-457200" algn="r">
              <a:buFont typeface="Arial" pitchFamily="34" charset="0"/>
              <a:buChar char="•"/>
            </a:pPr>
            <a:r>
              <a:rPr lang="en-CA" sz="3000" dirty="0" smtClean="0">
                <a:solidFill>
                  <a:schemeClr val="bg1"/>
                </a:solidFill>
              </a:rPr>
              <a:t>Perceived &amp; Interview</a:t>
            </a:r>
          </a:p>
        </p:txBody>
      </p:sp>
    </p:spTree>
    <p:extLst>
      <p:ext uri="{BB962C8B-B14F-4D97-AF65-F5344CB8AC3E}">
        <p14:creationId xmlns:p14="http://schemas.microsoft.com/office/powerpoint/2010/main" val="1536350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hincapie\Desktop\Projects\CrashAlert\Docs\IMG_28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6"/>
            <a:ext cx="9144000" cy="68585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Hardware Setup</a:t>
            </a:r>
            <a:endParaRPr lang="en-CA" dirty="0"/>
          </a:p>
        </p:txBody>
      </p:sp>
      <p:sp>
        <p:nvSpPr>
          <p:cNvPr id="4" name="Rectangle 3"/>
          <p:cNvSpPr/>
          <p:nvPr/>
        </p:nvSpPr>
        <p:spPr>
          <a:xfrm>
            <a:off x="8725296" y="6471002"/>
            <a:ext cx="418704" cy="369332"/>
          </a:xfrm>
          <a:prstGeom prst="rect">
            <a:avLst/>
          </a:prstGeom>
        </p:spPr>
        <p:txBody>
          <a:bodyPr wrap="none">
            <a:spAutoFit/>
          </a:bodyPr>
          <a:lstStyle/>
          <a:p>
            <a:pPr algn="r"/>
            <a:r>
              <a:rPr lang="en-CA" dirty="0" smtClean="0">
                <a:solidFill>
                  <a:schemeClr val="bg1"/>
                </a:solidFill>
              </a:rPr>
              <a:t>21</a:t>
            </a:r>
            <a:endParaRPr lang="en-CA" dirty="0">
              <a:solidFill>
                <a:schemeClr val="bg1"/>
              </a:solidFill>
            </a:endParaRPr>
          </a:p>
        </p:txBody>
      </p:sp>
    </p:spTree>
    <p:extLst>
      <p:ext uri="{BB962C8B-B14F-4D97-AF65-F5344CB8AC3E}">
        <p14:creationId xmlns:p14="http://schemas.microsoft.com/office/powerpoint/2010/main" val="3152001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Quantitative Results</a:t>
            </a:r>
            <a:endParaRPr lang="en-CA" dirty="0"/>
          </a:p>
        </p:txBody>
      </p:sp>
      <p:sp>
        <p:nvSpPr>
          <p:cNvPr id="3" name="Rectangle 2"/>
          <p:cNvSpPr/>
          <p:nvPr/>
        </p:nvSpPr>
        <p:spPr>
          <a:xfrm>
            <a:off x="8725296" y="6471002"/>
            <a:ext cx="418704" cy="369332"/>
          </a:xfrm>
          <a:prstGeom prst="rect">
            <a:avLst/>
          </a:prstGeom>
        </p:spPr>
        <p:txBody>
          <a:bodyPr wrap="none">
            <a:spAutoFit/>
          </a:bodyPr>
          <a:lstStyle/>
          <a:p>
            <a:pPr algn="r"/>
            <a:r>
              <a:rPr lang="en-CA" dirty="0" smtClean="0">
                <a:solidFill>
                  <a:schemeClr val="bg1"/>
                </a:solidFill>
              </a:rPr>
              <a:t>22</a:t>
            </a:r>
            <a:endParaRPr lang="en-CA" dirty="0">
              <a:solidFill>
                <a:schemeClr val="bg1"/>
              </a:solidFill>
            </a:endParaRPr>
          </a:p>
        </p:txBody>
      </p:sp>
      <p:pic>
        <p:nvPicPr>
          <p:cNvPr id="5122" name="Picture 2" descr="C:\Users\jhincapie\Desktop\Projects\CrashAlert\Docs\CHI 2013\ANOVAs-present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1975" y="260648"/>
            <a:ext cx="5960050" cy="6041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4423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Qualitative Results</a:t>
            </a:r>
            <a:endParaRPr lang="en-CA" dirty="0"/>
          </a:p>
        </p:txBody>
      </p:sp>
      <p:sp>
        <p:nvSpPr>
          <p:cNvPr id="3" name="Rectangle 2"/>
          <p:cNvSpPr/>
          <p:nvPr/>
        </p:nvSpPr>
        <p:spPr>
          <a:xfrm>
            <a:off x="8725296" y="6471002"/>
            <a:ext cx="418704" cy="369332"/>
          </a:xfrm>
          <a:prstGeom prst="rect">
            <a:avLst/>
          </a:prstGeom>
        </p:spPr>
        <p:txBody>
          <a:bodyPr wrap="none">
            <a:spAutoFit/>
          </a:bodyPr>
          <a:lstStyle/>
          <a:p>
            <a:pPr algn="r"/>
            <a:r>
              <a:rPr lang="en-CA" dirty="0" smtClean="0">
                <a:solidFill>
                  <a:schemeClr val="bg1"/>
                </a:solidFill>
              </a:rPr>
              <a:t>23</a:t>
            </a:r>
            <a:endParaRPr lang="en-CA" dirty="0">
              <a:solidFill>
                <a:schemeClr val="bg1"/>
              </a:solidFill>
            </a:endParaRPr>
          </a:p>
        </p:txBody>
      </p:sp>
      <p:pic>
        <p:nvPicPr>
          <p:cNvPr id="6146" name="Picture 2" descr="C:\Users\jhincapie\Desktop\Projects\CrashAlert\Docs\CHI 2013\QualitativeResul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325" y="620688"/>
            <a:ext cx="4143351" cy="5137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381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Kane et al. – MobileHCI’08</a:t>
            </a:r>
            <a:endParaRPr lang="en-CA" b="1" dirty="0"/>
          </a:p>
        </p:txBody>
      </p:sp>
      <p:sp>
        <p:nvSpPr>
          <p:cNvPr id="3" name="Rectangle 2"/>
          <p:cNvSpPr/>
          <p:nvPr/>
        </p:nvSpPr>
        <p:spPr>
          <a:xfrm>
            <a:off x="8842314" y="6471002"/>
            <a:ext cx="301686" cy="369332"/>
          </a:xfrm>
          <a:prstGeom prst="rect">
            <a:avLst/>
          </a:prstGeom>
        </p:spPr>
        <p:txBody>
          <a:bodyPr wrap="none">
            <a:spAutoFit/>
          </a:bodyPr>
          <a:lstStyle/>
          <a:p>
            <a:pPr algn="r"/>
            <a:r>
              <a:rPr lang="en-CA" dirty="0">
                <a:solidFill>
                  <a:schemeClr val="bg1"/>
                </a:solidFill>
              </a:rPr>
              <a:t>2</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966765"/>
            <a:ext cx="6192688" cy="4924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91107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Interview Results</a:t>
            </a:r>
            <a:endParaRPr lang="en-CA" dirty="0"/>
          </a:p>
        </p:txBody>
      </p:sp>
      <p:sp>
        <p:nvSpPr>
          <p:cNvPr id="3" name="Rectangle 2"/>
          <p:cNvSpPr/>
          <p:nvPr/>
        </p:nvSpPr>
        <p:spPr>
          <a:xfrm>
            <a:off x="8725296" y="6471002"/>
            <a:ext cx="418704" cy="369332"/>
          </a:xfrm>
          <a:prstGeom prst="rect">
            <a:avLst/>
          </a:prstGeom>
        </p:spPr>
        <p:txBody>
          <a:bodyPr wrap="none">
            <a:spAutoFit/>
          </a:bodyPr>
          <a:lstStyle/>
          <a:p>
            <a:pPr algn="r"/>
            <a:r>
              <a:rPr lang="en-CA" dirty="0" smtClean="0">
                <a:solidFill>
                  <a:schemeClr val="bg1"/>
                </a:solidFill>
              </a:rPr>
              <a:t>24</a:t>
            </a:r>
            <a:endParaRPr lang="en-CA" dirty="0">
              <a:solidFill>
                <a:schemeClr val="bg1"/>
              </a:solidFill>
            </a:endParaRPr>
          </a:p>
        </p:txBody>
      </p:sp>
      <p:sp>
        <p:nvSpPr>
          <p:cNvPr id="4" name="Rectangle 3"/>
          <p:cNvSpPr/>
          <p:nvPr/>
        </p:nvSpPr>
        <p:spPr>
          <a:xfrm>
            <a:off x="467544" y="404664"/>
            <a:ext cx="8208910" cy="553998"/>
          </a:xfrm>
          <a:prstGeom prst="rect">
            <a:avLst/>
          </a:prstGeom>
        </p:spPr>
        <p:txBody>
          <a:bodyPr wrap="square">
            <a:spAutoFit/>
          </a:bodyPr>
          <a:lstStyle/>
          <a:p>
            <a:r>
              <a:rPr lang="en-CA" sz="3000" dirty="0" smtClean="0"/>
              <a:t>Abstraction</a:t>
            </a:r>
            <a:endParaRPr lang="en-CA" sz="3000" dirty="0"/>
          </a:p>
        </p:txBody>
      </p:sp>
      <p:sp>
        <p:nvSpPr>
          <p:cNvPr id="5" name="Rectangle 4"/>
          <p:cNvSpPr/>
          <p:nvPr/>
        </p:nvSpPr>
        <p:spPr>
          <a:xfrm>
            <a:off x="467544" y="1997839"/>
            <a:ext cx="8208912" cy="2400657"/>
          </a:xfrm>
          <a:prstGeom prst="rect">
            <a:avLst/>
          </a:prstGeom>
        </p:spPr>
        <p:txBody>
          <a:bodyPr wrap="square">
            <a:spAutoFit/>
          </a:bodyPr>
          <a:lstStyle/>
          <a:p>
            <a:r>
              <a:rPr lang="en-CA" sz="3000" dirty="0" smtClean="0"/>
              <a:t>P8 “</a:t>
            </a:r>
            <a:r>
              <a:rPr lang="en-CA" sz="3000" i="1" dirty="0" smtClean="0"/>
              <a:t>I </a:t>
            </a:r>
            <a:r>
              <a:rPr lang="en-CA" sz="3000" i="1" dirty="0"/>
              <a:t>have to check the [color] image much more and longer</a:t>
            </a:r>
            <a:r>
              <a:rPr lang="en-CA" sz="3000" dirty="0"/>
              <a:t>”. </a:t>
            </a:r>
            <a:endParaRPr lang="en-CA" sz="3000" dirty="0" smtClean="0"/>
          </a:p>
          <a:p>
            <a:endParaRPr lang="en-CA" sz="3000" dirty="0"/>
          </a:p>
          <a:p>
            <a:r>
              <a:rPr lang="en-CA" sz="3000" dirty="0" smtClean="0"/>
              <a:t>P7 “</a:t>
            </a:r>
            <a:r>
              <a:rPr lang="en-CA" sz="3000" i="1" dirty="0" smtClean="0"/>
              <a:t>[</a:t>
            </a:r>
            <a:r>
              <a:rPr lang="en-CA" sz="3000" i="1" dirty="0"/>
              <a:t>with the depth </a:t>
            </a:r>
            <a:r>
              <a:rPr lang="en-CA" sz="3000" i="1" dirty="0" smtClean="0"/>
              <a:t>image</a:t>
            </a:r>
            <a:r>
              <a:rPr lang="en-CA" sz="3000" i="1" dirty="0"/>
              <a:t>] I can see the [thin] veranda which I couldn’t in the color image</a:t>
            </a:r>
            <a:r>
              <a:rPr lang="en-CA" sz="3000" dirty="0"/>
              <a:t>”. </a:t>
            </a:r>
          </a:p>
        </p:txBody>
      </p:sp>
    </p:spTree>
    <p:extLst>
      <p:ext uri="{BB962C8B-B14F-4D97-AF65-F5344CB8AC3E}">
        <p14:creationId xmlns:p14="http://schemas.microsoft.com/office/powerpoint/2010/main" val="26131866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Interview Results</a:t>
            </a:r>
            <a:endParaRPr lang="en-CA" dirty="0"/>
          </a:p>
        </p:txBody>
      </p:sp>
      <p:sp>
        <p:nvSpPr>
          <p:cNvPr id="3" name="Rectangle 2"/>
          <p:cNvSpPr/>
          <p:nvPr/>
        </p:nvSpPr>
        <p:spPr>
          <a:xfrm>
            <a:off x="8725296" y="6471002"/>
            <a:ext cx="418704" cy="369332"/>
          </a:xfrm>
          <a:prstGeom prst="rect">
            <a:avLst/>
          </a:prstGeom>
        </p:spPr>
        <p:txBody>
          <a:bodyPr wrap="none">
            <a:spAutoFit/>
          </a:bodyPr>
          <a:lstStyle/>
          <a:p>
            <a:pPr algn="r"/>
            <a:r>
              <a:rPr lang="en-CA" dirty="0" smtClean="0">
                <a:solidFill>
                  <a:schemeClr val="bg1"/>
                </a:solidFill>
              </a:rPr>
              <a:t>25</a:t>
            </a:r>
            <a:endParaRPr lang="en-CA" dirty="0">
              <a:solidFill>
                <a:schemeClr val="bg1"/>
              </a:solidFill>
            </a:endParaRPr>
          </a:p>
        </p:txBody>
      </p:sp>
      <p:sp>
        <p:nvSpPr>
          <p:cNvPr id="4" name="Rectangle 3"/>
          <p:cNvSpPr/>
          <p:nvPr/>
        </p:nvSpPr>
        <p:spPr>
          <a:xfrm>
            <a:off x="467544" y="404664"/>
            <a:ext cx="8208910" cy="1015663"/>
          </a:xfrm>
          <a:prstGeom prst="rect">
            <a:avLst/>
          </a:prstGeom>
        </p:spPr>
        <p:txBody>
          <a:bodyPr wrap="square">
            <a:spAutoFit/>
          </a:bodyPr>
          <a:lstStyle/>
          <a:p>
            <a:r>
              <a:rPr lang="en-CA" sz="3000" dirty="0">
                <a:solidFill>
                  <a:schemeClr val="bg1">
                    <a:lumMod val="75000"/>
                  </a:schemeClr>
                </a:solidFill>
              </a:rPr>
              <a:t>Abstraction</a:t>
            </a:r>
          </a:p>
          <a:p>
            <a:r>
              <a:rPr lang="en-CA" sz="3000" dirty="0" smtClean="0"/>
              <a:t>Navigation</a:t>
            </a:r>
            <a:endParaRPr lang="en-CA" sz="3000" dirty="0"/>
          </a:p>
        </p:txBody>
      </p:sp>
      <p:sp>
        <p:nvSpPr>
          <p:cNvPr id="5" name="Rectangle 4"/>
          <p:cNvSpPr/>
          <p:nvPr/>
        </p:nvSpPr>
        <p:spPr>
          <a:xfrm>
            <a:off x="1187624" y="2921169"/>
            <a:ext cx="6768752" cy="1015663"/>
          </a:xfrm>
          <a:prstGeom prst="rect">
            <a:avLst/>
          </a:prstGeom>
        </p:spPr>
        <p:txBody>
          <a:bodyPr wrap="square">
            <a:spAutoFit/>
          </a:bodyPr>
          <a:lstStyle/>
          <a:p>
            <a:pPr marL="457200" indent="-457200">
              <a:buFont typeface="Arial" pitchFamily="34" charset="0"/>
              <a:buChar char="•"/>
            </a:pPr>
            <a:r>
              <a:rPr lang="en-CA" sz="3000" dirty="0" smtClean="0"/>
              <a:t>Walk toward to dark zone</a:t>
            </a:r>
            <a:endParaRPr lang="en-CA" sz="3000" dirty="0"/>
          </a:p>
          <a:p>
            <a:pPr marL="457200" indent="-457200">
              <a:buFont typeface="Arial" pitchFamily="34" charset="0"/>
              <a:buChar char="•"/>
            </a:pPr>
            <a:r>
              <a:rPr lang="en-CA" sz="3000" dirty="0" smtClean="0"/>
              <a:t>Follow the alert</a:t>
            </a:r>
            <a:endParaRPr lang="en-CA" sz="3000" dirty="0"/>
          </a:p>
        </p:txBody>
      </p:sp>
      <p:pic>
        <p:nvPicPr>
          <p:cNvPr id="7" name="Picture 3" descr="C:\Users\jhincapie\Desktop\Projects\CrashAlert\Docs\CHI 2013\VisualizationsP-Midd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198" y="4490830"/>
            <a:ext cx="7317605" cy="1530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0761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Interview Results</a:t>
            </a:r>
            <a:endParaRPr lang="en-CA" dirty="0"/>
          </a:p>
        </p:txBody>
      </p:sp>
      <p:sp>
        <p:nvSpPr>
          <p:cNvPr id="3" name="Rectangle 2"/>
          <p:cNvSpPr/>
          <p:nvPr/>
        </p:nvSpPr>
        <p:spPr>
          <a:xfrm>
            <a:off x="8725296" y="6471002"/>
            <a:ext cx="418704" cy="369332"/>
          </a:xfrm>
          <a:prstGeom prst="rect">
            <a:avLst/>
          </a:prstGeom>
        </p:spPr>
        <p:txBody>
          <a:bodyPr wrap="none">
            <a:spAutoFit/>
          </a:bodyPr>
          <a:lstStyle/>
          <a:p>
            <a:pPr algn="r"/>
            <a:r>
              <a:rPr lang="en-CA" dirty="0" smtClean="0">
                <a:solidFill>
                  <a:schemeClr val="bg1"/>
                </a:solidFill>
              </a:rPr>
              <a:t>26</a:t>
            </a:r>
            <a:endParaRPr lang="en-CA" dirty="0">
              <a:solidFill>
                <a:schemeClr val="bg1"/>
              </a:solidFill>
            </a:endParaRPr>
          </a:p>
        </p:txBody>
      </p:sp>
      <p:sp>
        <p:nvSpPr>
          <p:cNvPr id="4" name="Rectangle 3"/>
          <p:cNvSpPr/>
          <p:nvPr/>
        </p:nvSpPr>
        <p:spPr>
          <a:xfrm>
            <a:off x="467544" y="404664"/>
            <a:ext cx="8208910" cy="1477328"/>
          </a:xfrm>
          <a:prstGeom prst="rect">
            <a:avLst/>
          </a:prstGeom>
        </p:spPr>
        <p:txBody>
          <a:bodyPr wrap="square">
            <a:spAutoFit/>
          </a:bodyPr>
          <a:lstStyle/>
          <a:p>
            <a:r>
              <a:rPr lang="en-CA" sz="3000" dirty="0">
                <a:solidFill>
                  <a:schemeClr val="bg1">
                    <a:lumMod val="75000"/>
                  </a:schemeClr>
                </a:solidFill>
              </a:rPr>
              <a:t>Abstraction</a:t>
            </a:r>
          </a:p>
          <a:p>
            <a:r>
              <a:rPr lang="en-CA" sz="3000" dirty="0">
                <a:solidFill>
                  <a:schemeClr val="bg1">
                    <a:lumMod val="75000"/>
                  </a:schemeClr>
                </a:solidFill>
              </a:rPr>
              <a:t>Navigation</a:t>
            </a:r>
          </a:p>
          <a:p>
            <a:r>
              <a:rPr lang="en-CA" sz="3000" dirty="0"/>
              <a:t>Alerts</a:t>
            </a:r>
          </a:p>
        </p:txBody>
      </p:sp>
      <p:sp>
        <p:nvSpPr>
          <p:cNvPr id="5" name="Rectangle 4"/>
          <p:cNvSpPr/>
          <p:nvPr/>
        </p:nvSpPr>
        <p:spPr>
          <a:xfrm>
            <a:off x="467544" y="2708920"/>
            <a:ext cx="8208912" cy="2862322"/>
          </a:xfrm>
          <a:prstGeom prst="rect">
            <a:avLst/>
          </a:prstGeom>
        </p:spPr>
        <p:txBody>
          <a:bodyPr wrap="square">
            <a:spAutoFit/>
          </a:bodyPr>
          <a:lstStyle/>
          <a:p>
            <a:r>
              <a:rPr lang="en-CA" sz="3000" dirty="0" smtClean="0"/>
              <a:t>P1 </a:t>
            </a:r>
            <a:r>
              <a:rPr lang="en-CA" sz="3000" dirty="0"/>
              <a:t>“</a:t>
            </a:r>
            <a:r>
              <a:rPr lang="en-CA" sz="3000" i="1" dirty="0"/>
              <a:t>I couldn’t tell whether people where coming toward me or moving further away</a:t>
            </a:r>
            <a:r>
              <a:rPr lang="en-CA" sz="3000" dirty="0"/>
              <a:t>”. </a:t>
            </a:r>
            <a:endParaRPr lang="en-CA" sz="3000" dirty="0" smtClean="0"/>
          </a:p>
          <a:p>
            <a:endParaRPr lang="en-CA" sz="3000" dirty="0"/>
          </a:p>
          <a:p>
            <a:r>
              <a:rPr lang="en-CA" sz="3000" dirty="0" smtClean="0"/>
              <a:t>P3 “</a:t>
            </a:r>
            <a:r>
              <a:rPr lang="en-CA" sz="3000" i="1" dirty="0" smtClean="0"/>
              <a:t>[</a:t>
            </a:r>
            <a:r>
              <a:rPr lang="en-CA" sz="3000" i="1" dirty="0"/>
              <a:t>I would like to see] a significant level indication of obstacles like how much danger if collision </a:t>
            </a:r>
            <a:r>
              <a:rPr lang="en-CA" sz="3000" i="1" dirty="0" smtClean="0"/>
              <a:t>occurs</a:t>
            </a:r>
            <a:r>
              <a:rPr lang="en-CA" sz="3000" dirty="0" smtClean="0"/>
              <a:t>”.</a:t>
            </a:r>
          </a:p>
        </p:txBody>
      </p:sp>
    </p:spTree>
    <p:extLst>
      <p:ext uri="{BB962C8B-B14F-4D97-AF65-F5344CB8AC3E}">
        <p14:creationId xmlns:p14="http://schemas.microsoft.com/office/powerpoint/2010/main" val="38230761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Conclusions</a:t>
            </a:r>
            <a:endParaRPr lang="en-CA" dirty="0"/>
          </a:p>
        </p:txBody>
      </p:sp>
      <p:sp>
        <p:nvSpPr>
          <p:cNvPr id="3" name="Rectangle 2"/>
          <p:cNvSpPr/>
          <p:nvPr/>
        </p:nvSpPr>
        <p:spPr>
          <a:xfrm>
            <a:off x="8725296" y="6471002"/>
            <a:ext cx="418704" cy="369332"/>
          </a:xfrm>
          <a:prstGeom prst="rect">
            <a:avLst/>
          </a:prstGeom>
        </p:spPr>
        <p:txBody>
          <a:bodyPr wrap="none">
            <a:spAutoFit/>
          </a:bodyPr>
          <a:lstStyle/>
          <a:p>
            <a:pPr algn="r"/>
            <a:r>
              <a:rPr lang="en-CA" dirty="0" smtClean="0">
                <a:solidFill>
                  <a:schemeClr val="bg1"/>
                </a:solidFill>
              </a:rPr>
              <a:t>27</a:t>
            </a:r>
            <a:endParaRPr lang="en-CA" dirty="0">
              <a:solidFill>
                <a:schemeClr val="bg1"/>
              </a:solidFill>
            </a:endParaRPr>
          </a:p>
        </p:txBody>
      </p:sp>
      <p:sp>
        <p:nvSpPr>
          <p:cNvPr id="4" name="Rectangle 3"/>
          <p:cNvSpPr/>
          <p:nvPr/>
        </p:nvSpPr>
        <p:spPr>
          <a:xfrm>
            <a:off x="2051720" y="2459504"/>
            <a:ext cx="5040560" cy="1938992"/>
          </a:xfrm>
          <a:prstGeom prst="rect">
            <a:avLst/>
          </a:prstGeom>
        </p:spPr>
        <p:txBody>
          <a:bodyPr wrap="square">
            <a:spAutoFit/>
          </a:bodyPr>
          <a:lstStyle/>
          <a:p>
            <a:pPr marL="171450" indent="-171450">
              <a:buFont typeface="Arial" pitchFamily="34" charset="0"/>
              <a:buChar char="•"/>
            </a:pPr>
            <a:r>
              <a:rPr lang="en-CA" sz="3000" dirty="0"/>
              <a:t>Safer Collision Management</a:t>
            </a:r>
            <a:endParaRPr lang="en-CA" sz="3000" dirty="0" smtClean="0"/>
          </a:p>
          <a:p>
            <a:pPr marL="171450" indent="-171450">
              <a:buFont typeface="Arial" pitchFamily="34" charset="0"/>
              <a:buChar char="•"/>
            </a:pPr>
            <a:r>
              <a:rPr lang="en-CA" sz="3000" dirty="0" smtClean="0"/>
              <a:t>Recover </a:t>
            </a:r>
            <a:r>
              <a:rPr lang="en-CA" sz="3000" dirty="0"/>
              <a:t>Field of View</a:t>
            </a:r>
          </a:p>
          <a:p>
            <a:pPr marL="171450" indent="-171450">
              <a:buFont typeface="Arial" pitchFamily="34" charset="0"/>
              <a:buChar char="•"/>
            </a:pPr>
            <a:r>
              <a:rPr lang="en-CA" sz="3000" dirty="0" smtClean="0"/>
              <a:t>Reduced Depth Visualizations</a:t>
            </a:r>
            <a:endParaRPr lang="en-CA" sz="3000" dirty="0"/>
          </a:p>
          <a:p>
            <a:pPr marL="171450" indent="-171450">
              <a:buFont typeface="Arial" pitchFamily="34" charset="0"/>
              <a:buChar char="•"/>
            </a:pPr>
            <a:r>
              <a:rPr lang="en-CA" sz="3000" dirty="0"/>
              <a:t>Visual </a:t>
            </a:r>
            <a:r>
              <a:rPr lang="en-CA" sz="3000" dirty="0" smtClean="0"/>
              <a:t>Alerts</a:t>
            </a:r>
            <a:endParaRPr lang="en-CA" sz="3000" dirty="0"/>
          </a:p>
        </p:txBody>
      </p:sp>
    </p:spTree>
    <p:extLst>
      <p:ext uri="{BB962C8B-B14F-4D97-AF65-F5344CB8AC3E}">
        <p14:creationId xmlns:p14="http://schemas.microsoft.com/office/powerpoint/2010/main" val="31053152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atic.ddmcdn.com/gif/blogs/dnews-files-2013-04-CrashAlert_app_texting_660x433-jpg.jpg"/>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1282373" y="0"/>
            <a:ext cx="10426373" cy="68403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76056" y="0"/>
            <a:ext cx="4067944" cy="19168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5292080" y="4149080"/>
            <a:ext cx="3818788"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Content Placeholder 2"/>
          <p:cNvSpPr txBox="1">
            <a:spLocks/>
          </p:cNvSpPr>
          <p:nvPr/>
        </p:nvSpPr>
        <p:spPr>
          <a:xfrm>
            <a:off x="5004047" y="356463"/>
            <a:ext cx="4139951" cy="163237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b="1" dirty="0" smtClean="0">
                <a:solidFill>
                  <a:schemeClr val="bg1"/>
                </a:solidFill>
              </a:rPr>
              <a:t>	Thank you!</a:t>
            </a:r>
            <a:br>
              <a:rPr lang="en-US" b="1" dirty="0" smtClean="0">
                <a:solidFill>
                  <a:schemeClr val="bg1"/>
                </a:solidFill>
              </a:rPr>
            </a:br>
            <a:r>
              <a:rPr lang="en-US" b="1" dirty="0" smtClean="0">
                <a:solidFill>
                  <a:schemeClr val="bg1"/>
                </a:solidFill>
              </a:rPr>
              <a:t>Questions?</a:t>
            </a:r>
            <a:endParaRPr lang="en-CA" b="1" dirty="0" smtClean="0">
              <a:solidFill>
                <a:schemeClr val="bg1"/>
              </a:solidFill>
            </a:endParaRPr>
          </a:p>
          <a:p>
            <a:pPr>
              <a:buFont typeface="Arial" pitchFamily="34" charset="0"/>
              <a:buNone/>
            </a:pPr>
            <a:endParaRPr lang="en-CA" dirty="0">
              <a:solidFill>
                <a:schemeClr val="bg1"/>
              </a:solidFill>
            </a:endParaRPr>
          </a:p>
        </p:txBody>
      </p:sp>
      <p:sp>
        <p:nvSpPr>
          <p:cNvPr id="8" name="Rectangle 7"/>
          <p:cNvSpPr/>
          <p:nvPr/>
        </p:nvSpPr>
        <p:spPr>
          <a:xfrm>
            <a:off x="4716017" y="4612981"/>
            <a:ext cx="4427983" cy="1631216"/>
          </a:xfrm>
          <a:prstGeom prst="rect">
            <a:avLst/>
          </a:prstGeom>
        </p:spPr>
        <p:txBody>
          <a:bodyPr wrap="square">
            <a:spAutoFit/>
          </a:bodyPr>
          <a:lstStyle/>
          <a:p>
            <a:pPr algn="r"/>
            <a:r>
              <a:rPr lang="en-CA" sz="2000" b="1" i="1" dirty="0" smtClean="0"/>
              <a:t>Human-Computer Interaction Lab</a:t>
            </a:r>
            <a:endParaRPr lang="en-CA" sz="2000" dirty="0"/>
          </a:p>
          <a:p>
            <a:pPr algn="r"/>
            <a:r>
              <a:rPr lang="en-CA" sz="2000" dirty="0" smtClean="0"/>
              <a:t>Juan </a:t>
            </a:r>
            <a:r>
              <a:rPr lang="en-CA" sz="2000" dirty="0"/>
              <a:t>David </a:t>
            </a:r>
            <a:r>
              <a:rPr lang="en-CA" sz="2000" dirty="0" err="1" smtClean="0"/>
              <a:t>Hincapié</a:t>
            </a:r>
            <a:r>
              <a:rPr lang="en-CA" sz="2000" dirty="0" smtClean="0"/>
              <a:t>-Ramos</a:t>
            </a:r>
          </a:p>
          <a:p>
            <a:pPr algn="r"/>
            <a:r>
              <a:rPr lang="en-CA" sz="2000" dirty="0" smtClean="0">
                <a:hlinkClick r:id="rId4"/>
              </a:rPr>
              <a:t>jdhr@cs.umanitoba.ca</a:t>
            </a:r>
            <a:endParaRPr lang="en-CA" sz="2000" dirty="0"/>
          </a:p>
          <a:p>
            <a:pPr algn="r"/>
            <a:r>
              <a:rPr lang="en-CA" sz="2000" dirty="0" err="1"/>
              <a:t>Pourang</a:t>
            </a:r>
            <a:r>
              <a:rPr lang="en-CA" sz="2000" dirty="0"/>
              <a:t> </a:t>
            </a:r>
            <a:r>
              <a:rPr lang="en-CA" sz="2000" dirty="0" err="1" smtClean="0"/>
              <a:t>Irani</a:t>
            </a:r>
            <a:endParaRPr lang="en-CA" sz="2000" dirty="0" smtClean="0"/>
          </a:p>
          <a:p>
            <a:pPr algn="r"/>
            <a:r>
              <a:rPr lang="en-CA" sz="2000" dirty="0" smtClean="0">
                <a:hlinkClick r:id="rId5"/>
              </a:rPr>
              <a:t>irani@cs.umanitoba.ca</a:t>
            </a:r>
            <a:endParaRPr lang="en-CA" sz="2000" dirty="0"/>
          </a:p>
        </p:txBody>
      </p:sp>
      <p:pic>
        <p:nvPicPr>
          <p:cNvPr id="9" name="Picture 2" descr="http://misericordiafoundation.com/wp-content/uploads/2011/09/LogoUof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1024" y="4604743"/>
            <a:ext cx="1875338" cy="15816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The End</a:t>
            </a:r>
            <a:endParaRPr lang="en-CA" dirty="0"/>
          </a:p>
        </p:txBody>
      </p:sp>
      <p:sp>
        <p:nvSpPr>
          <p:cNvPr id="3" name="Rectangle 2"/>
          <p:cNvSpPr/>
          <p:nvPr/>
        </p:nvSpPr>
        <p:spPr>
          <a:xfrm>
            <a:off x="8725296" y="6471002"/>
            <a:ext cx="418704" cy="369332"/>
          </a:xfrm>
          <a:prstGeom prst="rect">
            <a:avLst/>
          </a:prstGeom>
        </p:spPr>
        <p:txBody>
          <a:bodyPr wrap="none">
            <a:spAutoFit/>
          </a:bodyPr>
          <a:lstStyle/>
          <a:p>
            <a:pPr algn="r"/>
            <a:r>
              <a:rPr lang="en-CA" dirty="0" smtClean="0">
                <a:solidFill>
                  <a:schemeClr val="bg1"/>
                </a:solidFill>
              </a:rPr>
              <a:t>28</a:t>
            </a:r>
            <a:endParaRPr lang="en-CA" dirty="0">
              <a:solidFill>
                <a:schemeClr val="bg1"/>
              </a:solidFill>
            </a:endParaRPr>
          </a:p>
        </p:txBody>
      </p:sp>
    </p:spTree>
    <p:extLst>
      <p:ext uri="{BB962C8B-B14F-4D97-AF65-F5344CB8AC3E}">
        <p14:creationId xmlns:p14="http://schemas.microsoft.com/office/powerpoint/2010/main" val="5569630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err="1" smtClean="0"/>
              <a:t>CrashAlert</a:t>
            </a:r>
            <a:endParaRPr lang="en-CA" b="1" dirty="0"/>
          </a:p>
        </p:txBody>
      </p:sp>
      <p:sp>
        <p:nvSpPr>
          <p:cNvPr id="3" name="Rectangle 2"/>
          <p:cNvSpPr/>
          <p:nvPr/>
        </p:nvSpPr>
        <p:spPr>
          <a:xfrm>
            <a:off x="8842314" y="6471002"/>
            <a:ext cx="301686" cy="369332"/>
          </a:xfrm>
          <a:prstGeom prst="rect">
            <a:avLst/>
          </a:prstGeom>
        </p:spPr>
        <p:txBody>
          <a:bodyPr wrap="none">
            <a:spAutoFit/>
          </a:bodyPr>
          <a:lstStyle/>
          <a:p>
            <a:pPr algn="r"/>
            <a:r>
              <a:rPr lang="en-CA" dirty="0" smtClean="0">
                <a:solidFill>
                  <a:schemeClr val="bg1"/>
                </a:solidFill>
              </a:rPr>
              <a:t>#</a:t>
            </a:r>
            <a:endParaRPr lang="en-CA" dirty="0">
              <a:solidFill>
                <a:schemeClr val="bg1"/>
              </a:solidFill>
            </a:endParaRPr>
          </a:p>
        </p:txBody>
      </p:sp>
    </p:spTree>
    <p:extLst>
      <p:ext uri="{BB962C8B-B14F-4D97-AF65-F5344CB8AC3E}">
        <p14:creationId xmlns:p14="http://schemas.microsoft.com/office/powerpoint/2010/main" val="3269741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err="1" smtClean="0"/>
              <a:t>Goel</a:t>
            </a:r>
            <a:r>
              <a:rPr lang="en-CA" dirty="0" smtClean="0"/>
              <a:t> et al. – CHI’12</a:t>
            </a:r>
            <a:endParaRPr lang="en-CA" b="1" dirty="0"/>
          </a:p>
        </p:txBody>
      </p:sp>
      <p:sp>
        <p:nvSpPr>
          <p:cNvPr id="3" name="Rectangle 2"/>
          <p:cNvSpPr/>
          <p:nvPr/>
        </p:nvSpPr>
        <p:spPr>
          <a:xfrm>
            <a:off x="8842314" y="6471002"/>
            <a:ext cx="301686" cy="369332"/>
          </a:xfrm>
          <a:prstGeom prst="rect">
            <a:avLst/>
          </a:prstGeom>
        </p:spPr>
        <p:txBody>
          <a:bodyPr wrap="none">
            <a:spAutoFit/>
          </a:bodyPr>
          <a:lstStyle/>
          <a:p>
            <a:pPr algn="r"/>
            <a:r>
              <a:rPr lang="en-CA" dirty="0">
                <a:solidFill>
                  <a:schemeClr val="bg1"/>
                </a:solidFill>
              </a:rPr>
              <a:t>3</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636" y="1340768"/>
            <a:ext cx="6026730"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7806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tatic.ddmcdn.com/gif/blogs/dnews-files-2013-04-CrashAlert_app_texting_660x433-jpg.jpg"/>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1282373" y="0"/>
            <a:ext cx="10426373" cy="68403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err="1" smtClean="0"/>
              <a:t>CrashAlert</a:t>
            </a:r>
            <a:endParaRPr lang="en-CA" b="1" dirty="0"/>
          </a:p>
        </p:txBody>
      </p:sp>
      <p:sp>
        <p:nvSpPr>
          <p:cNvPr id="3" name="Rectangle 2"/>
          <p:cNvSpPr/>
          <p:nvPr/>
        </p:nvSpPr>
        <p:spPr>
          <a:xfrm>
            <a:off x="8842314" y="6471002"/>
            <a:ext cx="301686" cy="369332"/>
          </a:xfrm>
          <a:prstGeom prst="rect">
            <a:avLst/>
          </a:prstGeom>
        </p:spPr>
        <p:txBody>
          <a:bodyPr wrap="none">
            <a:spAutoFit/>
          </a:bodyPr>
          <a:lstStyle/>
          <a:p>
            <a:pPr algn="r"/>
            <a:r>
              <a:rPr lang="en-CA" dirty="0">
                <a:solidFill>
                  <a:schemeClr val="bg1"/>
                </a:solidFill>
              </a:rPr>
              <a:t>4</a:t>
            </a:r>
          </a:p>
        </p:txBody>
      </p:sp>
      <p:pic>
        <p:nvPicPr>
          <p:cNvPr id="2050" name="Picture 2" descr="http://www.water-waysirrig.com/wp-content/uploads/2012/01/fire-hydra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2886" y="3206440"/>
            <a:ext cx="1221114" cy="1997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839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static.ddmcdn.com/gif/blogs/dnews-files-2013-04-CrashAlert_app_texting_660x433-jpg.jpg"/>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1282373" y="0"/>
            <a:ext cx="10426373" cy="68403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water-waysirrig.com/wp-content/uploads/2012/01/fire-hydra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2885" y="3206440"/>
            <a:ext cx="1221114" cy="199773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rot="20971720">
            <a:off x="1813866" y="1752999"/>
            <a:ext cx="7440462" cy="5988461"/>
            <a:chOff x="-987578" y="1319279"/>
            <a:chExt cx="7440462" cy="5988461"/>
          </a:xfrm>
        </p:grpSpPr>
        <p:sp>
          <p:nvSpPr>
            <p:cNvPr id="14" name="Isosceles Triangle 6"/>
            <p:cNvSpPr/>
            <p:nvPr/>
          </p:nvSpPr>
          <p:spPr>
            <a:xfrm rot="20956018">
              <a:off x="-987578" y="1351756"/>
              <a:ext cx="7440462" cy="5951430"/>
            </a:xfrm>
            <a:custGeom>
              <a:avLst/>
              <a:gdLst>
                <a:gd name="connsiteX0" fmla="*/ 0 w 2586401"/>
                <a:gd name="connsiteY0" fmla="*/ 4746420 h 4746420"/>
                <a:gd name="connsiteX1" fmla="*/ 1293201 w 2586401"/>
                <a:gd name="connsiteY1" fmla="*/ 0 h 4746420"/>
                <a:gd name="connsiteX2" fmla="*/ 2586401 w 2586401"/>
                <a:gd name="connsiteY2" fmla="*/ 4746420 h 4746420"/>
                <a:gd name="connsiteX3" fmla="*/ 0 w 2586401"/>
                <a:gd name="connsiteY3" fmla="*/ 4746420 h 4746420"/>
                <a:gd name="connsiteX0" fmla="*/ 0 w 3635423"/>
                <a:gd name="connsiteY0" fmla="*/ 4746420 h 4746420"/>
                <a:gd name="connsiteX1" fmla="*/ 1293201 w 3635423"/>
                <a:gd name="connsiteY1" fmla="*/ 0 h 4746420"/>
                <a:gd name="connsiteX2" fmla="*/ 3635423 w 3635423"/>
                <a:gd name="connsiteY2" fmla="*/ 4739071 h 4746420"/>
                <a:gd name="connsiteX3" fmla="*/ 0 w 3635423"/>
                <a:gd name="connsiteY3" fmla="*/ 4746420 h 4746420"/>
                <a:gd name="connsiteX0" fmla="*/ 0 w 4756895"/>
                <a:gd name="connsiteY0" fmla="*/ 4757390 h 4757390"/>
                <a:gd name="connsiteX1" fmla="*/ 2414673 w 4756895"/>
                <a:gd name="connsiteY1" fmla="*/ 0 h 4757390"/>
                <a:gd name="connsiteX2" fmla="*/ 4756895 w 4756895"/>
                <a:gd name="connsiteY2" fmla="*/ 4739071 h 4757390"/>
                <a:gd name="connsiteX3" fmla="*/ 0 w 4756895"/>
                <a:gd name="connsiteY3" fmla="*/ 4757390 h 4757390"/>
              </a:gdLst>
              <a:ahLst/>
              <a:cxnLst>
                <a:cxn ang="0">
                  <a:pos x="connsiteX0" y="connsiteY0"/>
                </a:cxn>
                <a:cxn ang="0">
                  <a:pos x="connsiteX1" y="connsiteY1"/>
                </a:cxn>
                <a:cxn ang="0">
                  <a:pos x="connsiteX2" y="connsiteY2"/>
                </a:cxn>
                <a:cxn ang="0">
                  <a:pos x="connsiteX3" y="connsiteY3"/>
                </a:cxn>
              </a:cxnLst>
              <a:rect l="l" t="t" r="r" b="b"/>
              <a:pathLst>
                <a:path w="4756895" h="4757390">
                  <a:moveTo>
                    <a:pt x="0" y="4757390"/>
                  </a:moveTo>
                  <a:lnTo>
                    <a:pt x="2414673" y="0"/>
                  </a:lnTo>
                  <a:lnTo>
                    <a:pt x="4756895" y="4739071"/>
                  </a:lnTo>
                  <a:lnTo>
                    <a:pt x="0" y="4757390"/>
                  </a:lnTo>
                  <a:close/>
                </a:path>
              </a:pathLst>
            </a:custGeom>
            <a:solidFill>
              <a:srgbClr val="4F81B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a:p>
          </p:txBody>
        </p:sp>
        <p:sp>
          <p:nvSpPr>
            <p:cNvPr id="12" name="Isosceles Triangle 6"/>
            <p:cNvSpPr/>
            <p:nvPr/>
          </p:nvSpPr>
          <p:spPr>
            <a:xfrm rot="20956018">
              <a:off x="442061" y="1356310"/>
              <a:ext cx="4592520" cy="5951430"/>
            </a:xfrm>
            <a:custGeom>
              <a:avLst/>
              <a:gdLst>
                <a:gd name="connsiteX0" fmla="*/ 0 w 2586401"/>
                <a:gd name="connsiteY0" fmla="*/ 4746420 h 4746420"/>
                <a:gd name="connsiteX1" fmla="*/ 1293201 w 2586401"/>
                <a:gd name="connsiteY1" fmla="*/ 0 h 4746420"/>
                <a:gd name="connsiteX2" fmla="*/ 2586401 w 2586401"/>
                <a:gd name="connsiteY2" fmla="*/ 4746420 h 4746420"/>
                <a:gd name="connsiteX3" fmla="*/ 0 w 2586401"/>
                <a:gd name="connsiteY3" fmla="*/ 4746420 h 4746420"/>
                <a:gd name="connsiteX0" fmla="*/ 0 w 3635423"/>
                <a:gd name="connsiteY0" fmla="*/ 4746420 h 4746420"/>
                <a:gd name="connsiteX1" fmla="*/ 1293201 w 3635423"/>
                <a:gd name="connsiteY1" fmla="*/ 0 h 4746420"/>
                <a:gd name="connsiteX2" fmla="*/ 3635423 w 3635423"/>
                <a:gd name="connsiteY2" fmla="*/ 4739071 h 4746420"/>
                <a:gd name="connsiteX3" fmla="*/ 0 w 3635423"/>
                <a:gd name="connsiteY3" fmla="*/ 4746420 h 4746420"/>
                <a:gd name="connsiteX0" fmla="*/ 0 w 4756895"/>
                <a:gd name="connsiteY0" fmla="*/ 4757390 h 4757390"/>
                <a:gd name="connsiteX1" fmla="*/ 2414673 w 4756895"/>
                <a:gd name="connsiteY1" fmla="*/ 0 h 4757390"/>
                <a:gd name="connsiteX2" fmla="*/ 4756895 w 4756895"/>
                <a:gd name="connsiteY2" fmla="*/ 4739071 h 4757390"/>
                <a:gd name="connsiteX3" fmla="*/ 0 w 4756895"/>
                <a:gd name="connsiteY3" fmla="*/ 4757390 h 4757390"/>
              </a:gdLst>
              <a:ahLst/>
              <a:cxnLst>
                <a:cxn ang="0">
                  <a:pos x="connsiteX0" y="connsiteY0"/>
                </a:cxn>
                <a:cxn ang="0">
                  <a:pos x="connsiteX1" y="connsiteY1"/>
                </a:cxn>
                <a:cxn ang="0">
                  <a:pos x="connsiteX2" y="connsiteY2"/>
                </a:cxn>
                <a:cxn ang="0">
                  <a:pos x="connsiteX3" y="connsiteY3"/>
                </a:cxn>
              </a:cxnLst>
              <a:rect l="l" t="t" r="r" b="b"/>
              <a:pathLst>
                <a:path w="4756895" h="4757390">
                  <a:moveTo>
                    <a:pt x="0" y="4757390"/>
                  </a:moveTo>
                  <a:lnTo>
                    <a:pt x="2414673" y="0"/>
                  </a:lnTo>
                  <a:lnTo>
                    <a:pt x="4756895" y="4739071"/>
                  </a:lnTo>
                  <a:lnTo>
                    <a:pt x="0" y="4757390"/>
                  </a:lnTo>
                  <a:close/>
                </a:path>
              </a:pathLst>
            </a:custGeom>
            <a:solidFill>
              <a:srgbClr val="4F81B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a:p>
          </p:txBody>
        </p:sp>
        <p:sp>
          <p:nvSpPr>
            <p:cNvPr id="5" name="Isosceles Triangle 6"/>
            <p:cNvSpPr/>
            <p:nvPr/>
          </p:nvSpPr>
          <p:spPr>
            <a:xfrm rot="20956018">
              <a:off x="1442231" y="1319279"/>
              <a:ext cx="2594944" cy="5951430"/>
            </a:xfrm>
            <a:custGeom>
              <a:avLst/>
              <a:gdLst>
                <a:gd name="connsiteX0" fmla="*/ 0 w 2586401"/>
                <a:gd name="connsiteY0" fmla="*/ 4746420 h 4746420"/>
                <a:gd name="connsiteX1" fmla="*/ 1293201 w 2586401"/>
                <a:gd name="connsiteY1" fmla="*/ 0 h 4746420"/>
                <a:gd name="connsiteX2" fmla="*/ 2586401 w 2586401"/>
                <a:gd name="connsiteY2" fmla="*/ 4746420 h 4746420"/>
                <a:gd name="connsiteX3" fmla="*/ 0 w 2586401"/>
                <a:gd name="connsiteY3" fmla="*/ 4746420 h 4746420"/>
                <a:gd name="connsiteX0" fmla="*/ 0 w 3635423"/>
                <a:gd name="connsiteY0" fmla="*/ 4746420 h 4746420"/>
                <a:gd name="connsiteX1" fmla="*/ 1293201 w 3635423"/>
                <a:gd name="connsiteY1" fmla="*/ 0 h 4746420"/>
                <a:gd name="connsiteX2" fmla="*/ 3635423 w 3635423"/>
                <a:gd name="connsiteY2" fmla="*/ 4739071 h 4746420"/>
                <a:gd name="connsiteX3" fmla="*/ 0 w 3635423"/>
                <a:gd name="connsiteY3" fmla="*/ 4746420 h 4746420"/>
                <a:gd name="connsiteX0" fmla="*/ 0 w 4756895"/>
                <a:gd name="connsiteY0" fmla="*/ 4757390 h 4757390"/>
                <a:gd name="connsiteX1" fmla="*/ 2414673 w 4756895"/>
                <a:gd name="connsiteY1" fmla="*/ 0 h 4757390"/>
                <a:gd name="connsiteX2" fmla="*/ 4756895 w 4756895"/>
                <a:gd name="connsiteY2" fmla="*/ 4739071 h 4757390"/>
                <a:gd name="connsiteX3" fmla="*/ 0 w 4756895"/>
                <a:gd name="connsiteY3" fmla="*/ 4757390 h 4757390"/>
              </a:gdLst>
              <a:ahLst/>
              <a:cxnLst>
                <a:cxn ang="0">
                  <a:pos x="connsiteX0" y="connsiteY0"/>
                </a:cxn>
                <a:cxn ang="0">
                  <a:pos x="connsiteX1" y="connsiteY1"/>
                </a:cxn>
                <a:cxn ang="0">
                  <a:pos x="connsiteX2" y="connsiteY2"/>
                </a:cxn>
                <a:cxn ang="0">
                  <a:pos x="connsiteX3" y="connsiteY3"/>
                </a:cxn>
              </a:cxnLst>
              <a:rect l="l" t="t" r="r" b="b"/>
              <a:pathLst>
                <a:path w="4756895" h="4757390">
                  <a:moveTo>
                    <a:pt x="0" y="4757390"/>
                  </a:moveTo>
                  <a:lnTo>
                    <a:pt x="2414673" y="0"/>
                  </a:lnTo>
                  <a:lnTo>
                    <a:pt x="4756895" y="4739071"/>
                  </a:lnTo>
                  <a:lnTo>
                    <a:pt x="0" y="4757390"/>
                  </a:lnTo>
                  <a:close/>
                </a:path>
              </a:pathLst>
            </a:custGeom>
            <a:solidFill>
              <a:srgbClr val="4F81B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a:p>
          </p:txBody>
        </p:sp>
      </p:grpSp>
      <p:cxnSp>
        <p:nvCxnSpPr>
          <p:cNvPr id="9" name="Straight Connector 8"/>
          <p:cNvCxnSpPr/>
          <p:nvPr/>
        </p:nvCxnSpPr>
        <p:spPr>
          <a:xfrm>
            <a:off x="4533900" y="2038350"/>
            <a:ext cx="82329" cy="31053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8842314" y="6471002"/>
            <a:ext cx="301686" cy="369332"/>
          </a:xfrm>
          <a:prstGeom prst="rect">
            <a:avLst/>
          </a:prstGeom>
        </p:spPr>
        <p:txBody>
          <a:bodyPr wrap="none">
            <a:spAutoFit/>
          </a:bodyPr>
          <a:lstStyle/>
          <a:p>
            <a:pPr algn="r"/>
            <a:r>
              <a:rPr lang="en-CA" dirty="0" smtClean="0">
                <a:solidFill>
                  <a:schemeClr val="bg1"/>
                </a:solidFill>
              </a:rPr>
              <a:t>6</a:t>
            </a:r>
            <a:endParaRPr lang="en-CA" dirty="0">
              <a:solidFill>
                <a:schemeClr val="bg1"/>
              </a:solidFill>
            </a:endParaRPr>
          </a:p>
        </p:txBody>
      </p:sp>
      <p:sp>
        <p:nvSpPr>
          <p:cNvPr id="2" name="Rectangle 1"/>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Person’s field of </a:t>
            </a:r>
            <a:r>
              <a:rPr lang="en-CA" dirty="0"/>
              <a:t>v</a:t>
            </a:r>
            <a:r>
              <a:rPr lang="en-CA" dirty="0" smtClean="0"/>
              <a:t>iew does not cover the area in the direction of the movement</a:t>
            </a:r>
            <a:endParaRPr lang="en-CA" b="1" dirty="0"/>
          </a:p>
        </p:txBody>
      </p:sp>
      <p:sp>
        <p:nvSpPr>
          <p:cNvPr id="16" name="Rectangle 15"/>
          <p:cNvSpPr/>
          <p:nvPr/>
        </p:nvSpPr>
        <p:spPr>
          <a:xfrm>
            <a:off x="8842314" y="6488668"/>
            <a:ext cx="301686" cy="369332"/>
          </a:xfrm>
          <a:prstGeom prst="rect">
            <a:avLst/>
          </a:prstGeom>
        </p:spPr>
        <p:txBody>
          <a:bodyPr wrap="none">
            <a:spAutoFit/>
          </a:bodyPr>
          <a:lstStyle/>
          <a:p>
            <a:pPr algn="r"/>
            <a:r>
              <a:rPr lang="en-CA" dirty="0">
                <a:solidFill>
                  <a:schemeClr val="bg1"/>
                </a:solidFill>
              </a:rPr>
              <a:t>5</a:t>
            </a:r>
          </a:p>
        </p:txBody>
      </p:sp>
    </p:spTree>
    <p:extLst>
      <p:ext uri="{BB962C8B-B14F-4D97-AF65-F5344CB8AC3E}">
        <p14:creationId xmlns:p14="http://schemas.microsoft.com/office/powerpoint/2010/main" val="420316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2405871" y="-27383"/>
            <a:ext cx="4332258" cy="6498385"/>
          </a:xfrm>
          <a:prstGeom prst="rect">
            <a:avLst/>
          </a:prstGeom>
          <a:noFill/>
          <a:ln w="9525">
            <a:noFill/>
            <a:miter lim="800000"/>
            <a:headEnd/>
            <a:tailEnd/>
          </a:ln>
        </p:spPr>
      </p:pic>
      <p:sp>
        <p:nvSpPr>
          <p:cNvPr id="2" name="Rectangle 1"/>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Jay Shells’ Metropolitan Etiquette Authority</a:t>
            </a:r>
          </a:p>
        </p:txBody>
      </p:sp>
      <p:sp>
        <p:nvSpPr>
          <p:cNvPr id="3" name="Rectangle 2"/>
          <p:cNvSpPr/>
          <p:nvPr/>
        </p:nvSpPr>
        <p:spPr>
          <a:xfrm>
            <a:off x="8842314" y="6471002"/>
            <a:ext cx="301686" cy="369332"/>
          </a:xfrm>
          <a:prstGeom prst="rect">
            <a:avLst/>
          </a:prstGeom>
        </p:spPr>
        <p:txBody>
          <a:bodyPr wrap="none">
            <a:spAutoFit/>
          </a:bodyPr>
          <a:lstStyle/>
          <a:p>
            <a:pPr algn="r"/>
            <a:r>
              <a:rPr lang="en-CA" dirty="0">
                <a:solidFill>
                  <a:schemeClr val="bg1"/>
                </a:solidFill>
              </a:rPr>
              <a:t>6</a:t>
            </a:r>
          </a:p>
        </p:txBody>
      </p:sp>
    </p:spTree>
    <p:extLst>
      <p:ext uri="{BB962C8B-B14F-4D97-AF65-F5344CB8AC3E}">
        <p14:creationId xmlns:p14="http://schemas.microsoft.com/office/powerpoint/2010/main" val="3918269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9769"/>
            <a:ext cx="9144000" cy="6877538"/>
          </a:xfrm>
          <a:prstGeom prst="rect">
            <a:avLst/>
          </a:prstGeom>
          <a:noFill/>
          <a:ln w="9525">
            <a:noFill/>
            <a:miter lim="800000"/>
            <a:headEnd/>
            <a:tailEnd/>
          </a:ln>
        </p:spPr>
      </p:pic>
      <p:sp>
        <p:nvSpPr>
          <p:cNvPr id="2" name="Rectangle 1"/>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Padded Lampposts at London’s Brick Lane by 118 118 (www.118.com)</a:t>
            </a:r>
            <a:endParaRPr lang="en-CA" b="1" dirty="0"/>
          </a:p>
        </p:txBody>
      </p:sp>
      <p:sp>
        <p:nvSpPr>
          <p:cNvPr id="3" name="Rectangle 2"/>
          <p:cNvSpPr/>
          <p:nvPr/>
        </p:nvSpPr>
        <p:spPr>
          <a:xfrm>
            <a:off x="8842314" y="6471002"/>
            <a:ext cx="301686" cy="369332"/>
          </a:xfrm>
          <a:prstGeom prst="rect">
            <a:avLst/>
          </a:prstGeom>
        </p:spPr>
        <p:txBody>
          <a:bodyPr wrap="none">
            <a:spAutoFit/>
          </a:bodyPr>
          <a:lstStyle/>
          <a:p>
            <a:pPr algn="r"/>
            <a:r>
              <a:rPr lang="en-CA" dirty="0">
                <a:solidFill>
                  <a:schemeClr val="bg1"/>
                </a:solidFill>
              </a:rPr>
              <a:t>7</a:t>
            </a:r>
          </a:p>
        </p:txBody>
      </p:sp>
    </p:spTree>
    <p:extLst>
      <p:ext uri="{BB962C8B-B14F-4D97-AF65-F5344CB8AC3E}">
        <p14:creationId xmlns:p14="http://schemas.microsoft.com/office/powerpoint/2010/main" val="2053141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idewalk Bud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8032"/>
            <a:ext cx="12044987" cy="58772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453336"/>
            <a:ext cx="9143999" cy="404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Sidewalk Buddy – Android </a:t>
            </a:r>
            <a:endParaRPr lang="en-CA" b="1" dirty="0"/>
          </a:p>
        </p:txBody>
      </p:sp>
      <p:sp>
        <p:nvSpPr>
          <p:cNvPr id="4" name="Rectangle 3"/>
          <p:cNvSpPr/>
          <p:nvPr/>
        </p:nvSpPr>
        <p:spPr>
          <a:xfrm>
            <a:off x="8842314" y="6471002"/>
            <a:ext cx="301686" cy="369332"/>
          </a:xfrm>
          <a:prstGeom prst="rect">
            <a:avLst/>
          </a:prstGeom>
        </p:spPr>
        <p:txBody>
          <a:bodyPr wrap="none">
            <a:spAutoFit/>
          </a:bodyPr>
          <a:lstStyle/>
          <a:p>
            <a:pPr algn="r"/>
            <a:r>
              <a:rPr lang="en-CA" dirty="0">
                <a:solidFill>
                  <a:schemeClr val="bg1"/>
                </a:solidFill>
              </a:rPr>
              <a:t>8</a:t>
            </a:r>
          </a:p>
        </p:txBody>
      </p:sp>
    </p:spTree>
    <p:extLst>
      <p:ext uri="{BB962C8B-B14F-4D97-AF65-F5344CB8AC3E}">
        <p14:creationId xmlns:p14="http://schemas.microsoft.com/office/powerpoint/2010/main" val="3740749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1727</TotalTime>
  <Words>1409</Words>
  <Application>Microsoft Office PowerPoint</Application>
  <PresentationFormat>On-screen Show (4:3)</PresentationFormat>
  <Paragraphs>241</Paragraphs>
  <Slides>35</Slides>
  <Notes>31</Notes>
  <HiddenSlides>1</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jhincapie</dc:creator>
  <cp:lastModifiedBy>jhincapie</cp:lastModifiedBy>
  <cp:revision>51</cp:revision>
  <dcterms:created xsi:type="dcterms:W3CDTF">2013-04-29T09:13:07Z</dcterms:created>
  <dcterms:modified xsi:type="dcterms:W3CDTF">2013-05-03T00:50:14Z</dcterms:modified>
</cp:coreProperties>
</file>