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322" r:id="rId5"/>
    <p:sldId id="281" r:id="rId6"/>
    <p:sldId id="263" r:id="rId7"/>
    <p:sldId id="276" r:id="rId8"/>
    <p:sldId id="272" r:id="rId9"/>
    <p:sldId id="327" r:id="rId10"/>
    <p:sldId id="309" r:id="rId11"/>
    <p:sldId id="326" r:id="rId12"/>
    <p:sldId id="323" r:id="rId13"/>
    <p:sldId id="317" r:id="rId14"/>
    <p:sldId id="282" r:id="rId15"/>
    <p:sldId id="283" r:id="rId16"/>
    <p:sldId id="328" r:id="rId17"/>
    <p:sldId id="285" r:id="rId18"/>
    <p:sldId id="318" r:id="rId19"/>
    <p:sldId id="288" r:id="rId20"/>
    <p:sldId id="289" r:id="rId21"/>
    <p:sldId id="290" r:id="rId22"/>
    <p:sldId id="292" r:id="rId23"/>
    <p:sldId id="293" r:id="rId24"/>
    <p:sldId id="295" r:id="rId25"/>
    <p:sldId id="296" r:id="rId26"/>
    <p:sldId id="297" r:id="rId27"/>
    <p:sldId id="298" r:id="rId28"/>
    <p:sldId id="319" r:id="rId29"/>
    <p:sldId id="321" r:id="rId30"/>
    <p:sldId id="320" r:id="rId31"/>
    <p:sldId id="29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9FF"/>
    <a:srgbClr val="EEFFEE"/>
    <a:srgbClr val="FFEECC"/>
    <a:srgbClr val="FFEEEE"/>
    <a:srgbClr val="EAEAEA"/>
    <a:srgbClr val="EE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77389" autoAdjust="0"/>
  </p:normalViewPr>
  <p:slideViewPr>
    <p:cSldViewPr snapToGrid="0">
      <p:cViewPr varScale="1">
        <p:scale>
          <a:sx n="85" d="100"/>
          <a:sy n="85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Masters\Thesis\Individual%20Sections\data_by_participa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Masters\Thesis\Individual%20Sections\data_by_participa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Masters\Thesis\Individual%20Sections\data_by_participa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Masters\Thesis\Individual%20Sections\data_by_participa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6672037566223"/>
          <c:y val="6.1916264968264002E-2"/>
          <c:w val="0.88195633198732193"/>
          <c:h val="0.7967647736357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Graphs!$G$2</c:f>
              <c:strCache>
                <c:ptCount val="1"/>
                <c:pt idx="0">
                  <c:v>Average number of notes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B-4016-9463-26B730727DA9}"/>
              </c:ext>
            </c:extLst>
          </c:dPt>
          <c:dPt>
            <c:idx val="1"/>
            <c:invertIfNegative val="0"/>
            <c:bubble3D val="0"/>
            <c:spPr>
              <a:solidFill>
                <a:srgbClr val="B3D9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3B-4016-9463-26B730727D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3B-4016-9463-26B730727D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DE12BD8-AA83-489D-9D4A-764CE2E0D0F3}" type="VALUE">
                      <a:rPr lang="en-US"/>
                      <a:pPr/>
                      <a:t>[VALUE]</a:t>
                    </a:fld>
                    <a:endParaRPr lang="en-C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43B-4016-9463-26B730727D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1"/>
            <c:plus>
              <c:numRef>
                <c:f>Graphs!$G$6:$G$7</c:f>
                <c:numCache>
                  <c:formatCode>General</c:formatCode>
                  <c:ptCount val="2"/>
                  <c:pt idx="0">
                    <c:v>3.4</c:v>
                  </c:pt>
                  <c:pt idx="1">
                    <c:v>2.8</c:v>
                  </c:pt>
                </c:numCache>
              </c:numRef>
            </c:plus>
            <c:minus>
              <c:numRef>
                <c:f>Graphs!$G$6:$G$7</c:f>
                <c:numCache>
                  <c:formatCode>General</c:formatCode>
                  <c:ptCount val="2"/>
                  <c:pt idx="0">
                    <c:v>3.4</c:v>
                  </c:pt>
                  <c:pt idx="1">
                    <c:v>2.8</c:v>
                  </c:pt>
                </c:numCache>
              </c:numRef>
            </c:minus>
            <c:spPr>
              <a:noFill/>
              <a:ln w="571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w="lg" len="lg"/>
                <a:tailEnd w="lg" len="lg"/>
              </a:ln>
              <a:effectLst/>
            </c:spPr>
          </c:errBars>
          <c:cat>
            <c:strRef>
              <c:f>Graphs!$F$3:$F$4</c:f>
              <c:strCache>
                <c:ptCount val="2"/>
                <c:pt idx="0">
                  <c:v>Antorial</c:v>
                </c:pt>
                <c:pt idx="1">
                  <c:v>Baseline</c:v>
                </c:pt>
              </c:strCache>
            </c:strRef>
          </c:cat>
          <c:val>
            <c:numRef>
              <c:f>Graphs!$G$3:$G$4</c:f>
              <c:numCache>
                <c:formatCode>General</c:formatCode>
                <c:ptCount val="2"/>
                <c:pt idx="0">
                  <c:v>14.9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3B-4016-9463-26B730727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08696768"/>
        <c:axId val="308697160"/>
      </c:barChart>
      <c:catAx>
        <c:axId val="3086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8697160"/>
        <c:crosses val="autoZero"/>
        <c:auto val="1"/>
        <c:lblAlgn val="ctr"/>
        <c:lblOffset val="100"/>
        <c:noMultiLvlLbl val="0"/>
      </c:catAx>
      <c:valAx>
        <c:axId val="308697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86967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295187078971"/>
          <c:y val="6.7087813815516803E-2"/>
          <c:w val="0.8412953494034574"/>
          <c:h val="0.79429552477794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Graphs!$C$2</c:f>
              <c:strCache>
                <c:ptCount val="1"/>
                <c:pt idx="0">
                  <c:v>Average number of words per note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63-4F70-8077-6B02EA8A70D5}"/>
              </c:ext>
            </c:extLst>
          </c:dPt>
          <c:dPt>
            <c:idx val="1"/>
            <c:invertIfNegative val="0"/>
            <c:bubble3D val="0"/>
            <c:spPr>
              <a:solidFill>
                <a:srgbClr val="B3D9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3-4F70-8077-6B02EA8A70D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26.5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63-4F70-8077-6B02EA8A70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30.6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63-4F70-8077-6B02EA8A7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1"/>
            <c:plus>
              <c:numRef>
                <c:f>Graphs!$C$6:$C$7</c:f>
                <c:numCache>
                  <c:formatCode>General</c:formatCode>
                  <c:ptCount val="2"/>
                  <c:pt idx="0">
                    <c:v>3.43</c:v>
                  </c:pt>
                  <c:pt idx="1">
                    <c:v>2.7</c:v>
                  </c:pt>
                </c:numCache>
              </c:numRef>
            </c:plus>
            <c:minus>
              <c:numRef>
                <c:f>Graphs!$C$6:$C$7</c:f>
                <c:numCache>
                  <c:formatCode>General</c:formatCode>
                  <c:ptCount val="2"/>
                  <c:pt idx="0">
                    <c:v>3.43</c:v>
                  </c:pt>
                  <c:pt idx="1">
                    <c:v>2.7</c:v>
                  </c:pt>
                </c:numCache>
              </c:numRef>
            </c:minus>
            <c:spPr>
              <a:noFill/>
              <a:ln w="571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Graphs!$B$3:$B$4</c:f>
              <c:strCache>
                <c:ptCount val="2"/>
                <c:pt idx="0">
                  <c:v>Antorial</c:v>
                </c:pt>
                <c:pt idx="1">
                  <c:v>Baseline</c:v>
                </c:pt>
              </c:strCache>
            </c:strRef>
          </c:cat>
          <c:val>
            <c:numRef>
              <c:f>Graphs!$C$3:$C$4</c:f>
              <c:numCache>
                <c:formatCode>General</c:formatCode>
                <c:ptCount val="2"/>
                <c:pt idx="0">
                  <c:v>26.53</c:v>
                </c:pt>
                <c:pt idx="1">
                  <c:v>30.59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63-4F70-8077-6B02EA8A7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08697944"/>
        <c:axId val="306016848"/>
      </c:barChart>
      <c:catAx>
        <c:axId val="30869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6016848"/>
        <c:crosses val="autoZero"/>
        <c:auto val="1"/>
        <c:lblAlgn val="ctr"/>
        <c:lblOffset val="100"/>
        <c:noMultiLvlLbl val="0"/>
      </c:catAx>
      <c:valAx>
        <c:axId val="30601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8697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 b="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[data_by_participant.xlsx]Graphs!$A$18</c:f>
              <c:strCache>
                <c:ptCount val="1"/>
                <c:pt idx="0">
                  <c:v>Correcting workflow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A-46F4-9459-86BEE0EDC7E4}"/>
              </c:ext>
            </c:extLst>
          </c:dPt>
          <c:dPt>
            <c:idx val="1"/>
            <c:invertIfNegative val="0"/>
            <c:bubble3D val="0"/>
            <c:spPr>
              <a:solidFill>
                <a:srgbClr val="B3D9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E8A-46F4-9459-86BEE0EDC7E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E8A-46F4-9459-86BEE0EDC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[data_by_participant.xlsx]Graphs!$B$14:$C$14</c:f>
              <c:strCache>
                <c:ptCount val="2"/>
                <c:pt idx="0">
                  <c:v>Antorial</c:v>
                </c:pt>
                <c:pt idx="1">
                  <c:v>Baseline</c:v>
                </c:pt>
              </c:strCache>
            </c:strRef>
          </c:cat>
          <c:val>
            <c:numRef>
              <c:f>[data_by_participant.xlsx]Graphs!$B$18:$C$18</c:f>
              <c:numCache>
                <c:formatCode>0.0%</c:formatCode>
                <c:ptCount val="2"/>
                <c:pt idx="0">
                  <c:v>0.13</c:v>
                </c:pt>
                <c:pt idx="1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A-46F4-9459-86BEE0EDC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16416976"/>
        <c:axId val="316418944"/>
      </c:barChart>
      <c:catAx>
        <c:axId val="31641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18944"/>
        <c:crosses val="autoZero"/>
        <c:auto val="1"/>
        <c:lblAlgn val="ctr"/>
        <c:lblOffset val="100"/>
        <c:noMultiLvlLbl val="0"/>
      </c:catAx>
      <c:valAx>
        <c:axId val="316418944"/>
        <c:scaling>
          <c:orientation val="minMax"/>
          <c:max val="0.15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16976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Correcting English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31076388888889"/>
          <c:y val="0.13581944444444444"/>
          <c:w val="0.79743576388888893"/>
          <c:h val="0.74288055555555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[data_by_participant.xlsx]Graphs!$A$21</c:f>
              <c:strCache>
                <c:ptCount val="1"/>
                <c:pt idx="0">
                  <c:v>Correcting wording or grammar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3D9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A1-48C0-80A6-5ECF0952E4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CA1-48C0-80A6-5ECF0952E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[data_by_participant.xlsx]Graphs!$B$14:$C$14</c:f>
              <c:strCache>
                <c:ptCount val="2"/>
                <c:pt idx="0">
                  <c:v>Antorial</c:v>
                </c:pt>
                <c:pt idx="1">
                  <c:v>Baseline</c:v>
                </c:pt>
              </c:strCache>
            </c:strRef>
          </c:cat>
          <c:val>
            <c:numRef>
              <c:f>[data_by_participant.xlsx]Graphs!$B$21:$C$21</c:f>
              <c:numCache>
                <c:formatCode>0.0%</c:formatCode>
                <c:ptCount val="2"/>
                <c:pt idx="0">
                  <c:v>1.9E-2</c:v>
                </c:pt>
                <c:pt idx="1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1-48C0-80A6-5ECF0952E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17026872"/>
        <c:axId val="317023592"/>
      </c:barChart>
      <c:catAx>
        <c:axId val="31702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23592"/>
        <c:crosses val="autoZero"/>
        <c:auto val="1"/>
        <c:lblAlgn val="ctr"/>
        <c:lblOffset val="100"/>
        <c:noMultiLvlLbl val="0"/>
      </c:catAx>
      <c:valAx>
        <c:axId val="317023592"/>
        <c:scaling>
          <c:orientation val="minMax"/>
          <c:max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26872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9E30A-4200-4AB6-9F11-0D5874D95239}" type="datetimeFigureOut">
              <a:rPr lang="en-CA" smtClean="0"/>
              <a:t>29/01/2017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E664C-4883-4414-97B2-5A794A8311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63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5D94-AE85-4BAB-B6B7-92E87A5B043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16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8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667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32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 dropped</a:t>
            </a:r>
            <a:r>
              <a:rPr lang="en-CA" baseline="0" dirty="0"/>
              <a:t>, </a:t>
            </a:r>
            <a:r>
              <a:rPr lang="en-CA" dirty="0"/>
              <a:t>4</a:t>
            </a:r>
            <a:r>
              <a:rPr lang="en-CA" baseline="0" dirty="0"/>
              <a:t> female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529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Similar efficiency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037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Counterbalanced</a:t>
            </a:r>
          </a:p>
          <a:p>
            <a:r>
              <a:rPr lang="en-CA" dirty="0"/>
              <a:t>Within-subjects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487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 question</a:t>
            </a:r>
          </a:p>
          <a:p>
            <a:r>
              <a:rPr lang="en-CA" dirty="0"/>
              <a:t>2</a:t>
            </a:r>
            <a:r>
              <a:rPr lang="en-CA" baseline="0" dirty="0"/>
              <a:t> Tell me more/What is this</a:t>
            </a:r>
          </a:p>
          <a:p>
            <a:endParaRPr lang="en-CA" baseline="0" dirty="0"/>
          </a:p>
          <a:p>
            <a:r>
              <a:rPr lang="en-CA" baseline="0" dirty="0"/>
              <a:t>Can’t see others’ notes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73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Submitted notes</a:t>
            </a:r>
          </a:p>
          <a:p>
            <a:r>
              <a:rPr lang="en-CA"/>
              <a:t>Questionnaires</a:t>
            </a:r>
          </a:p>
          <a:p>
            <a:r>
              <a:rPr lang="en-CA"/>
              <a:t>Interviews were transcribed</a:t>
            </a:r>
          </a:p>
          <a:p>
            <a:endParaRPr lang="en-CA"/>
          </a:p>
          <a:p>
            <a:r>
              <a:rPr lang="en-CA"/>
              <a:t>In interest of time, only</a:t>
            </a:r>
            <a:r>
              <a:rPr lang="en-CA" baseline="0"/>
              <a:t> discuss those of interest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38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RM-ANOVA: statistically significant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difference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Total: 319, 192 (Antorial) 127 (Baseline)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“step 1:”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656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Correcting workflow (27-5)</a:t>
            </a:r>
          </a:p>
          <a:p>
            <a:r>
              <a:rPr lang="en-CA" baseline="0" dirty="0"/>
              <a:t>Correcting wording or grammar (4-13)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71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Tutorials in text-and-image</a:t>
            </a:r>
            <a:r>
              <a:rPr lang="en-CA" baseline="0" dirty="0"/>
              <a:t> format, e.g. not video</a:t>
            </a:r>
            <a:endParaRPr lang="en-CA" dirty="0"/>
          </a:p>
          <a:p>
            <a:r>
              <a:rPr lang="en-CA" dirty="0"/>
              <a:t>incomplete,</a:t>
            </a:r>
            <a:r>
              <a:rPr lang="en-CA" baseline="0" dirty="0"/>
              <a:t> errors or omissions</a:t>
            </a:r>
          </a:p>
          <a:p>
            <a:r>
              <a:rPr lang="en-CA" baseline="0" dirty="0"/>
              <a:t>targeted to different skill levels or software or software versions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415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CHI-squared test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notes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not </a:t>
            </a:r>
            <a:r>
              <a:rPr lang="en-CA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categorized correctly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Reader, tutorial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author, general. Mostly to author.</a:t>
            </a:r>
          </a:p>
          <a:p>
            <a:r>
              <a:rPr lang="en-CA" dirty="0"/>
              <a:t>Word or sentence, </a:t>
            </a:r>
            <a:r>
              <a:rPr lang="en-CA" baseline="0" dirty="0"/>
              <a:t>single step, </a:t>
            </a:r>
            <a:r>
              <a:rPr lang="en-CA" dirty="0"/>
              <a:t>multiple steps, tutorial, additional step</a:t>
            </a:r>
            <a:r>
              <a:rPr lang="en-CA" baseline="0" dirty="0"/>
              <a:t>. Mostly single step.</a:t>
            </a:r>
          </a:p>
          <a:p>
            <a:r>
              <a:rPr lang="en-CA" baseline="0" dirty="0"/>
              <a:t>Critique, supplemental. Mostly supplemental. If reader, all supplemental.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535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Transcribed interviews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Grouped into themes 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71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–felt– more specific with Antorial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need to mention step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667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design goal: guiding contributors towards posting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beneficial notes</a:t>
            </a: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 what kind of notes would help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437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 find a good category, or too much thought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Preferred freeform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refinement, still open to see how much they actually help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785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discussion</a:t>
            </a: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what’s there</a:t>
            </a: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felt more interactive, get help quickly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606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Concerned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aking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conversation, group comments in longer notes</a:t>
            </a: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 participant posted many more notes with Antorial (22 to 5), but with Antorial, was more descriptive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276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083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Few, all experts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Improve tutorial, no communicating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formats (video), other software, other domains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284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Expand on these!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097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One way</a:t>
            </a:r>
            <a:r>
              <a:rPr lang="en-CA" baseline="0" dirty="0"/>
              <a:t> to address these challenges is through comments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5D94-AE85-4BAB-B6B7-92E87A5B043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040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76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Thanks are not useless</a:t>
            </a:r>
          </a:p>
          <a:p>
            <a:r>
              <a:rPr lang="en-CA" baseline="0" dirty="0"/>
              <a:t>This thesis, we describe an approach to getting these user contributions</a:t>
            </a:r>
          </a:p>
          <a:p>
            <a:r>
              <a:rPr lang="en-CA" baseline="0" dirty="0"/>
              <a:t>We look at how the design of the interface impacts how/what users contribute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607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Authors</a:t>
            </a:r>
          </a:p>
          <a:p>
            <a:r>
              <a:rPr lang="en-CA" dirty="0"/>
              <a:t>But</a:t>
            </a:r>
            <a:r>
              <a:rPr lang="en-CA" baseline="0" dirty="0"/>
              <a:t> not a complete source, want different perspectives.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097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TaggedComments</a:t>
            </a:r>
          </a:p>
          <a:p>
            <a:r>
              <a:rPr lang="en-CA" dirty="0" err="1"/>
              <a:t>RichReview</a:t>
            </a:r>
            <a:r>
              <a:rPr lang="en-CA" dirty="0"/>
              <a:t>++</a:t>
            </a:r>
          </a:p>
          <a:p>
            <a:r>
              <a:rPr lang="en-CA" dirty="0"/>
              <a:t>IP-QAT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6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How can community contributions be integrated into software tutorials in such a way as to respect tutorial authors’ reasons for posting initial tutorials?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How does the manner in which the interface solicits contributions impact the frequency and content of submissions?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75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Notes within tutorial, after a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522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Previous research found categories</a:t>
            </a:r>
            <a:r>
              <a:rPr lang="en-CA" baseline="0" dirty="0"/>
              <a:t> reflecting existing commenting behaviour</a:t>
            </a:r>
            <a:endParaRPr lang="en-CA" dirty="0"/>
          </a:p>
          <a:p>
            <a:r>
              <a:rPr lang="en-CA" dirty="0"/>
              <a:t>Created categories to encourage more useful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39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F84E-1675-4DEB-B684-207D8815764A}" type="datetime1">
              <a:rPr lang="en-CA" smtClean="0"/>
              <a:t>29/01/2017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ADB9ED7D-2724-4385-9621-84E64A89C70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55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14B-A5F2-48FE-821B-16E2020B2472}" type="datetime1">
              <a:rPr lang="en-CA" smtClean="0"/>
              <a:t>29/01/2017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3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27C-E22B-4624-9C09-744B4D973F0B}" type="datetime1">
              <a:rPr lang="en-CA" smtClean="0"/>
              <a:t>29/01/2017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5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C00A-6E88-4876-82E7-AD350971CBDA}" type="datetime1">
              <a:rPr lang="en-CA" smtClean="0"/>
              <a:t>29/01/2017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ADB9ED7D-2724-4385-9621-84E64A89C70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7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5CF2-0BA0-458C-928C-7E2D65249227}" type="datetime1">
              <a:rPr lang="en-CA" smtClean="0"/>
              <a:t>29/01/2017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05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E3E-CD81-4FD9-B82D-AC95913F591C}" type="datetime1">
              <a:rPr lang="en-CA" smtClean="0"/>
              <a:t>29/01/2017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29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0289-7DAE-4047-AEDB-56963CF0BB5B}" type="datetime1">
              <a:rPr lang="en-CA" smtClean="0"/>
              <a:t>29/01/2017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44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E6-9B28-4CD8-9163-E46C1A0D9D91}" type="datetime1">
              <a:rPr lang="en-CA" smtClean="0"/>
              <a:t>29/01/2017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55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6387-C456-4E8D-95A1-CFF9BB6CAAFE}" type="datetime1">
              <a:rPr lang="en-CA" smtClean="0"/>
              <a:t>29/01/2017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5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5EF-7C5E-46CF-A566-A9779C831061}" type="datetime1">
              <a:rPr lang="en-CA" smtClean="0"/>
              <a:t>29/01/2017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528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02B5-C293-480B-95DF-FD8DC9E4171F}" type="datetime1">
              <a:rPr lang="en-CA" smtClean="0"/>
              <a:t>29/01/2017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43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C77E-89E3-4526-AAFB-3426BEF6B820}" type="datetime1">
              <a:rPr lang="en-CA" smtClean="0"/>
              <a:t>29/01/2017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ED7D-2724-4385-9621-84E64A89C70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0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925" y="2408292"/>
            <a:ext cx="10064150" cy="1561141"/>
          </a:xfrm>
        </p:spPr>
        <p:txBody>
          <a:bodyPr>
            <a:noAutofit/>
          </a:bodyPr>
          <a:lstStyle/>
          <a:p>
            <a:r>
              <a:rPr lang="en-CA" dirty="0"/>
              <a:t>Soliciting Reader Contributions to Software Tutorials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4125"/>
            <a:ext cx="9144000" cy="997148"/>
          </a:xfrm>
        </p:spPr>
        <p:txBody>
          <a:bodyPr>
            <a:normAutofit/>
          </a:bodyPr>
          <a:lstStyle/>
          <a:p>
            <a:r>
              <a:rPr lang="en-CA" sz="2800" dirty="0"/>
              <a:t>Patrick Dubois</a:t>
            </a:r>
          </a:p>
          <a:p>
            <a:r>
              <a:rPr lang="en-CA" sz="2800" dirty="0"/>
              <a:t>Supervisor: Dr. Andrea Bunt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58" y="320393"/>
            <a:ext cx="3893838" cy="895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7" y="221549"/>
            <a:ext cx="3733800" cy="111591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0" y="5515965"/>
            <a:ext cx="9144000" cy="4604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January 30</a:t>
            </a:r>
            <a:r>
              <a:rPr lang="en-CA" sz="2800" baseline="30000" dirty="0"/>
              <a:t>th</a:t>
            </a:r>
            <a:r>
              <a:rPr lang="en-CA" sz="2800" dirty="0"/>
              <a:t>, 2017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1696735"/>
            <a:ext cx="9144000" cy="62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M. Sc. Thesis:</a:t>
            </a:r>
          </a:p>
        </p:txBody>
      </p:sp>
    </p:spTree>
    <p:extLst>
      <p:ext uri="{BB962C8B-B14F-4D97-AF65-F5344CB8AC3E}">
        <p14:creationId xmlns:p14="http://schemas.microsoft.com/office/powerpoint/2010/main" val="401069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10</a:t>
            </a:fld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271549" y="2469937"/>
            <a:ext cx="2176104" cy="1918127"/>
            <a:chOff x="377724" y="3264022"/>
            <a:chExt cx="2176104" cy="1918127"/>
          </a:xfrm>
        </p:grpSpPr>
        <p:pic>
          <p:nvPicPr>
            <p:cNvPr id="15" name="Picture 14" descr="C:\Dropbox\Masters\Thesis\Icons\3\more-big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6" y="3264022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77724" y="4704022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Tell me more!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39748" y="2469937"/>
            <a:ext cx="2176104" cy="1918127"/>
            <a:chOff x="3213090" y="2544022"/>
            <a:chExt cx="2176104" cy="1918127"/>
          </a:xfrm>
        </p:grpSpPr>
        <p:pic>
          <p:nvPicPr>
            <p:cNvPr id="16" name="Picture 15" descr="C:\Dropbox\Masters\Thesis\Icons\3\what-big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142" y="2544022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3213090" y="3984022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What is this?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7947" y="2467224"/>
            <a:ext cx="2176104" cy="1923553"/>
            <a:chOff x="5646569" y="4223085"/>
            <a:chExt cx="2176104" cy="1923553"/>
          </a:xfrm>
        </p:grpSpPr>
        <p:pic>
          <p:nvPicPr>
            <p:cNvPr id="17" name="Picture 16" descr="C:\Dropbox\Masters\Thesis\Icons\3\correction-big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621" y="4223085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646569" y="5668511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Corrections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76147" y="2469937"/>
            <a:ext cx="2176104" cy="1918127"/>
            <a:chOff x="8066810" y="2221446"/>
            <a:chExt cx="2176104" cy="1918127"/>
          </a:xfrm>
        </p:grpSpPr>
        <p:pic>
          <p:nvPicPr>
            <p:cNvPr id="18" name="Picture 17" descr="C:\Dropbox\Masters\Thesis\Icons\3\question-big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4862" y="2221446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8066810" y="3661446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Questions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44347" y="2469937"/>
            <a:ext cx="2176104" cy="1918127"/>
            <a:chOff x="10179310" y="4167883"/>
            <a:chExt cx="2176104" cy="1918127"/>
          </a:xfrm>
        </p:grpSpPr>
        <p:pic>
          <p:nvPicPr>
            <p:cNvPr id="19" name="Picture 18" descr="C:\Dropbox\Masters\Thesis\Icons\3\other-big.pn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362" y="4167883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10179310" y="5607883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Other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8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716755" cy="68580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86875" y="0"/>
              <a:ext cx="2905126" cy="68580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2" y="0"/>
              <a:ext cx="12192002" cy="3319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4336" t="51503" r="37534" b="34371"/>
          <a:stretch/>
        </p:blipFill>
        <p:spPr>
          <a:xfrm>
            <a:off x="1836619" y="3006306"/>
            <a:ext cx="6262352" cy="10334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8903" t="15774" r="36527" b="48635"/>
          <a:stretch/>
        </p:blipFill>
        <p:spPr>
          <a:xfrm>
            <a:off x="1158476" y="402805"/>
            <a:ext cx="7100153" cy="26035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4333" t="66012" r="37518" b="19904"/>
          <a:stretch/>
        </p:blipFill>
        <p:spPr>
          <a:xfrm>
            <a:off x="1834238" y="4038419"/>
            <a:ext cx="6264733" cy="10302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63287" t="54330" r="34791" b="42220"/>
          <a:stretch/>
        </p:blipFill>
        <p:spPr>
          <a:xfrm>
            <a:off x="8700350" y="3006306"/>
            <a:ext cx="250032" cy="2524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65374" t="56165" r="9614" b="34807"/>
          <a:stretch/>
        </p:blipFill>
        <p:spPr>
          <a:xfrm>
            <a:off x="8503549" y="3008687"/>
            <a:ext cx="3254375" cy="660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65428" t="56206" r="9699" b="12576"/>
          <a:stretch/>
        </p:blipFill>
        <p:spPr>
          <a:xfrm>
            <a:off x="8512081" y="3008687"/>
            <a:ext cx="3236119" cy="22836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66047" t="70139" r="10495" b="27344"/>
          <a:stretch/>
        </p:blipFill>
        <p:spPr>
          <a:xfrm>
            <a:off x="8597013" y="4027467"/>
            <a:ext cx="3051969" cy="1841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/>
          <a:srcRect l="7980" t="54600" r="90629" b="43099"/>
          <a:stretch/>
        </p:blipFill>
        <p:spPr>
          <a:xfrm>
            <a:off x="1040260" y="3011294"/>
            <a:ext cx="180975" cy="168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9815" t="54641" r="37755" b="6946"/>
          <a:stretch/>
        </p:blipFill>
        <p:spPr>
          <a:xfrm>
            <a:off x="1277256" y="3006306"/>
            <a:ext cx="6821715" cy="28098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/>
          <a:srcRect l="14129" t="67479" r="37189" b="18763"/>
          <a:stretch/>
        </p:blipFill>
        <p:spPr>
          <a:xfrm>
            <a:off x="1682522" y="5816182"/>
            <a:ext cx="6334126" cy="10064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97" y="3567577"/>
            <a:ext cx="132404" cy="20302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9735" y="2946416"/>
            <a:ext cx="316383" cy="29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/>
          <p:cNvGrpSpPr/>
          <p:nvPr/>
        </p:nvGrpSpPr>
        <p:grpSpPr>
          <a:xfrm>
            <a:off x="8548065" y="3236253"/>
            <a:ext cx="285122" cy="243367"/>
            <a:chOff x="6449053" y="3418203"/>
            <a:chExt cx="285122" cy="2433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1287439" y="4927972"/>
            <a:ext cx="285122" cy="243367"/>
            <a:chOff x="6449053" y="3418203"/>
            <a:chExt cx="285122" cy="243367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965346" y="2920538"/>
            <a:ext cx="285122" cy="243367"/>
            <a:chOff x="6449053" y="3418203"/>
            <a:chExt cx="285122" cy="243367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29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04479 -0.025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0.02569 L 0.26927 0.22061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27 0.22061 L -0.57774 -0.071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5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5289" y="838635"/>
            <a:ext cx="912142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Antorial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777" y="2540279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Notes instead of comments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777" y="3515847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Guides contributions via categories</a:t>
            </a:r>
          </a:p>
          <a:p>
            <a:pPr marL="0" indent="0" algn="ctr">
              <a:buNone/>
            </a:pPr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6777" y="4491415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Scopes notes to tutorial steps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777" y="5466983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Promotes the importance of notes</a:t>
            </a:r>
          </a:p>
        </p:txBody>
      </p:sp>
    </p:spTree>
    <p:extLst>
      <p:ext uri="{BB962C8B-B14F-4D97-AF65-F5344CB8AC3E}">
        <p14:creationId xmlns:p14="http://schemas.microsoft.com/office/powerpoint/2010/main" val="27550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3" y="2766219"/>
            <a:ext cx="8805334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Multi-Session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35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2578" y="838635"/>
            <a:ext cx="7066844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Participants &amp; Tasks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93962" y="5095585"/>
            <a:ext cx="9604076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Tutorials might be used as course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93962" y="2736923"/>
            <a:ext cx="9604076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13 (+1 dropped) expert Photoshop users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3962" y="3916254"/>
            <a:ext cx="9604076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Improve tutorials using notes</a:t>
            </a:r>
          </a:p>
        </p:txBody>
      </p:sp>
    </p:spTree>
    <p:extLst>
      <p:ext uri="{BB962C8B-B14F-4D97-AF65-F5344CB8AC3E}">
        <p14:creationId xmlns:p14="http://schemas.microsoft.com/office/powerpoint/2010/main" val="2383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903" r="12070" b="14408"/>
          <a:stretch/>
        </p:blipFill>
        <p:spPr>
          <a:xfrm>
            <a:off x="603849" y="1782351"/>
            <a:ext cx="4683583" cy="43023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6" y="1929771"/>
            <a:ext cx="5934387" cy="372914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22141" y="885018"/>
            <a:ext cx="1646998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Antorial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09281" y="885019"/>
            <a:ext cx="1531336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13511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32116" y="838635"/>
            <a:ext cx="6727768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75172" y="2624667"/>
            <a:ext cx="1514123" cy="268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Meet participant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10338" y="2624667"/>
            <a:ext cx="1511304" cy="268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Questionnaire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92755" y="2624667"/>
            <a:ext cx="1514123" cy="268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Questionnaire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350498" y="2624667"/>
            <a:ext cx="1514123" cy="268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Semi-structured interview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0021642" y="3968043"/>
            <a:ext cx="32885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20634" y="2624667"/>
            <a:ext cx="967066" cy="1227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Antorial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21073" y="4083868"/>
            <a:ext cx="966627" cy="1227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Baseline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5320" y="2624665"/>
            <a:ext cx="761899" cy="561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195320" y="4749822"/>
            <a:ext cx="761899" cy="561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93965" y="4081640"/>
            <a:ext cx="761899" cy="55996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195320" y="3290667"/>
            <a:ext cx="761899" cy="561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3962400" y="2624667"/>
            <a:ext cx="327026" cy="2686755"/>
          </a:xfrm>
          <a:prstGeom prst="rightBrace">
            <a:avLst>
              <a:gd name="adj1" fmla="val 149480"/>
              <a:gd name="adj2" fmla="val 4999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ight Brace 58"/>
          <p:cNvSpPr/>
          <p:nvPr/>
        </p:nvSpPr>
        <p:spPr>
          <a:xfrm flipH="1">
            <a:off x="1887006" y="2624665"/>
            <a:ext cx="338400" cy="2686755"/>
          </a:xfrm>
          <a:prstGeom prst="rightBrace">
            <a:avLst>
              <a:gd name="adj1" fmla="val 1494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6351389" y="4083820"/>
            <a:ext cx="967066" cy="1227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Antorial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351828" y="2624665"/>
            <a:ext cx="966627" cy="1227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Baseline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326258" y="3290667"/>
            <a:ext cx="761899" cy="561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25894" y="4080006"/>
            <a:ext cx="761899" cy="561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326075" y="4751408"/>
            <a:ext cx="761899" cy="55996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26074" y="2624665"/>
            <a:ext cx="761899" cy="561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66" name="Right Brace 65"/>
          <p:cNvSpPr/>
          <p:nvPr/>
        </p:nvSpPr>
        <p:spPr>
          <a:xfrm>
            <a:off x="8095232" y="2624667"/>
            <a:ext cx="324950" cy="2686755"/>
          </a:xfrm>
          <a:prstGeom prst="rightBrace">
            <a:avLst>
              <a:gd name="adj1" fmla="val 149480"/>
              <a:gd name="adj2" fmla="val 4999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ight Brace 66"/>
          <p:cNvSpPr/>
          <p:nvPr/>
        </p:nvSpPr>
        <p:spPr>
          <a:xfrm flipH="1">
            <a:off x="6017762" y="2624665"/>
            <a:ext cx="338400" cy="2686755"/>
          </a:xfrm>
          <a:prstGeom prst="rightBrace">
            <a:avLst>
              <a:gd name="adj1" fmla="val 1494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3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37" grpId="0" animBg="1"/>
      <p:bldP spid="39" grpId="0" animBg="1"/>
      <p:bldP spid="52" grpId="0" animBg="1"/>
      <p:bldP spid="53" grpId="0" animBg="1"/>
      <p:bldP spid="57" grpId="0" animBg="1"/>
      <p:bldP spid="58" grpId="0" animBg="1"/>
      <p:bldP spid="1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32116" y="838635"/>
            <a:ext cx="6727768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Pre-seeded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32116" y="2993880"/>
            <a:ext cx="6727768" cy="86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i="1" dirty="0"/>
              <a:t>Is there a tool that might make selecting the flowers more efficient?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4482" y="4592637"/>
            <a:ext cx="6605402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i="1" dirty="0"/>
              <a:t>You can play with the refine edge tool to make the outline smoother.</a:t>
            </a:r>
          </a:p>
        </p:txBody>
      </p:sp>
    </p:spTree>
    <p:extLst>
      <p:ext uri="{BB962C8B-B14F-4D97-AF65-F5344CB8AC3E}">
        <p14:creationId xmlns:p14="http://schemas.microsoft.com/office/powerpoint/2010/main" val="41155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32116" y="2766219"/>
            <a:ext cx="6727768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Evaluation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0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19</a:t>
            </a:fld>
            <a:endParaRPr lang="en-CA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80073256"/>
              </p:ext>
            </p:extLst>
          </p:nvPr>
        </p:nvGraphicFramePr>
        <p:xfrm>
          <a:off x="719186" y="1062893"/>
          <a:ext cx="4928558" cy="529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8466606"/>
              </p:ext>
            </p:extLst>
          </p:nvPr>
        </p:nvGraphicFramePr>
        <p:xfrm>
          <a:off x="6519779" y="1062893"/>
          <a:ext cx="4928400" cy="529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68919" y="584766"/>
            <a:ext cx="5829092" cy="478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Mean number of notes per participant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8011" y="584766"/>
            <a:ext cx="5771936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Mean number of words per note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92431" y="1741690"/>
            <a:ext cx="1497346" cy="478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FF0000"/>
                </a:solidFill>
              </a:rPr>
              <a:t>p &lt; 0.05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5818" y="6352143"/>
            <a:ext cx="358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*Error bars represent standard error</a:t>
            </a:r>
          </a:p>
        </p:txBody>
      </p:sp>
    </p:spTree>
    <p:extLst>
      <p:ext uri="{BB962C8B-B14F-4D97-AF65-F5344CB8AC3E}">
        <p14:creationId xmlns:p14="http://schemas.microsoft.com/office/powerpoint/2010/main" val="11136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25" t="11592" r="69208" b="24334"/>
          <a:stretch/>
        </p:blipFill>
        <p:spPr>
          <a:xfrm>
            <a:off x="3429000" y="130175"/>
            <a:ext cx="5334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3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20</a:t>
            </a:fld>
            <a:endParaRPr lang="en-CA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881732"/>
              </p:ext>
            </p:extLst>
          </p:nvPr>
        </p:nvGraphicFramePr>
        <p:xfrm>
          <a:off x="323850" y="316441"/>
          <a:ext cx="576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01564"/>
              </p:ext>
            </p:extLst>
          </p:nvPr>
        </p:nvGraphicFramePr>
        <p:xfrm>
          <a:off x="6083850" y="316441"/>
          <a:ext cx="576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38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302" y="838635"/>
            <a:ext cx="8511396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Target Audience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951524"/>
            <a:ext cx="12192000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Majority of notes targeted tutorial author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611978"/>
            <a:ext cx="12192000" cy="43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Content always more elaborate when targeting readers</a:t>
            </a:r>
          </a:p>
        </p:txBody>
      </p:sp>
    </p:spTree>
    <p:extLst>
      <p:ext uri="{BB962C8B-B14F-4D97-AF65-F5344CB8AC3E}">
        <p14:creationId xmlns:p14="http://schemas.microsoft.com/office/powerpoint/2010/main" val="20625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302" y="838635"/>
            <a:ext cx="8511396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Overall Preference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777" y="2540279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5 preferred Antorial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777" y="3807682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5 preferred the baseline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6777" y="5075085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3 were neutral</a:t>
            </a:r>
          </a:p>
        </p:txBody>
      </p:sp>
    </p:spTree>
    <p:extLst>
      <p:ext uri="{BB962C8B-B14F-4D97-AF65-F5344CB8AC3E}">
        <p14:creationId xmlns:p14="http://schemas.microsoft.com/office/powerpoint/2010/main" val="22616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8386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Antorial Facilitates Specificity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1177" y="2743200"/>
            <a:ext cx="10029646" cy="189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CA" i="1" dirty="0"/>
              <a:t>[Antorial] is more specific than [the baseline] […] The [baseline] is just for regular stuff, [Antorial] is much more specific. (P1)</a:t>
            </a:r>
          </a:p>
        </p:txBody>
      </p:sp>
    </p:spTree>
    <p:extLst>
      <p:ext uri="{BB962C8B-B14F-4D97-AF65-F5344CB8AC3E}">
        <p14:creationId xmlns:p14="http://schemas.microsoft.com/office/powerpoint/2010/main" val="19912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8386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Categories Guide Contributions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8430" y="2534991"/>
            <a:ext cx="9995140" cy="189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CA" i="1" dirty="0"/>
              <a:t>[The] icon guided me to make my comments. […] I would go here and say ‘maybe I need to look for something I don't understand, or something to correct. (P3)</a:t>
            </a:r>
          </a:p>
        </p:txBody>
      </p:sp>
    </p:spTree>
    <p:extLst>
      <p:ext uri="{BB962C8B-B14F-4D97-AF65-F5344CB8AC3E}">
        <p14:creationId xmlns:p14="http://schemas.microsoft.com/office/powerpoint/2010/main" val="22552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8386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Categories can be Restrictive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8430" y="2743200"/>
            <a:ext cx="9995140" cy="189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CA" i="1" dirty="0"/>
              <a:t>I knew what my comment was but I really had a hard time figuring out what the category should be. (P11) </a:t>
            </a:r>
          </a:p>
        </p:txBody>
      </p:sp>
    </p:spTree>
    <p:extLst>
      <p:ext uri="{BB962C8B-B14F-4D97-AF65-F5344CB8AC3E}">
        <p14:creationId xmlns:p14="http://schemas.microsoft.com/office/powerpoint/2010/main" val="24409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8386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Drawbacks of Hidden Notes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8430" y="2484408"/>
            <a:ext cx="9995140" cy="189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CA" i="1" dirty="0"/>
              <a:t>More discussion with [the baseline]. It feels more like the commenting section - it feels like you'd have more discussion with the other artists than on [Antorial]. (P9)</a:t>
            </a:r>
          </a:p>
        </p:txBody>
      </p:sp>
    </p:spTree>
    <p:extLst>
      <p:ext uri="{BB962C8B-B14F-4D97-AF65-F5344CB8AC3E}">
        <p14:creationId xmlns:p14="http://schemas.microsoft.com/office/powerpoint/2010/main" val="27133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27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8386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Benefits of Hidden Notes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829464"/>
            <a:ext cx="10515600" cy="189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CA" i="1" dirty="0"/>
              <a:t>I didn't want to annoy other people and post a lot. So I combined all the things I had to say step by step into one tutorial, by the end of it. (P11)</a:t>
            </a:r>
          </a:p>
        </p:txBody>
      </p:sp>
    </p:spTree>
    <p:extLst>
      <p:ext uri="{BB962C8B-B14F-4D97-AF65-F5344CB8AC3E}">
        <p14:creationId xmlns:p14="http://schemas.microsoft.com/office/powerpoint/2010/main" val="30117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302" y="838635"/>
            <a:ext cx="8511396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Design Considerations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777" y="2540279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Categories can guide contributions, if done well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777" y="3807682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Layout impacts behaviour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6777" y="5075085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Emphasize learners as audience</a:t>
            </a:r>
          </a:p>
        </p:txBody>
      </p:sp>
    </p:spTree>
    <p:extLst>
      <p:ext uri="{BB962C8B-B14F-4D97-AF65-F5344CB8AC3E}">
        <p14:creationId xmlns:p14="http://schemas.microsoft.com/office/powerpoint/2010/main" val="22462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5289" y="838635"/>
            <a:ext cx="912142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Limitations and Future Work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777" y="2540279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Few, expert participants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777" y="3738189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Study procedure may have limited contributions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6777" y="4936098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Generalizing to other formats and domains</a:t>
            </a:r>
          </a:p>
        </p:txBody>
      </p:sp>
    </p:spTree>
    <p:extLst>
      <p:ext uri="{BB962C8B-B14F-4D97-AF65-F5344CB8AC3E}">
        <p14:creationId xmlns:p14="http://schemas.microsoft.com/office/powerpoint/2010/main" val="10532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87" t="16055" r="66926" b="18389"/>
          <a:stretch/>
        </p:blipFill>
        <p:spPr>
          <a:xfrm>
            <a:off x="3152775" y="57150"/>
            <a:ext cx="58864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16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074" y="838635"/>
            <a:ext cx="680185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5074" y="5095585"/>
            <a:ext cx="6801852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Design considerations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95074" y="2736923"/>
            <a:ext cx="6801852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Model for community enhancements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95074" y="3916254"/>
            <a:ext cx="6801852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Multi-session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3471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31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97150" y="2921168"/>
            <a:ext cx="2597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>
                <a:latin typeface="+mj-lt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1888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311" t="16001" r="46893" b="27768"/>
          <a:stretch/>
        </p:blipFill>
        <p:spPr>
          <a:xfrm>
            <a:off x="2947442" y="202604"/>
            <a:ext cx="6297116" cy="64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3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074" y="838635"/>
            <a:ext cx="680185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52010" y="5095585"/>
            <a:ext cx="4487980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Design considerations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7513" y="2736923"/>
            <a:ext cx="5936974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Model for community enhancements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27513" y="3916254"/>
            <a:ext cx="5936974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Multi-session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41162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06" t="11060" r="1930" b="977"/>
          <a:stretch/>
        </p:blipFill>
        <p:spPr>
          <a:xfrm>
            <a:off x="1732845" y="204598"/>
            <a:ext cx="8726311" cy="64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2" y="180542"/>
            <a:ext cx="5715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6412" y="4597463"/>
            <a:ext cx="212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chemeClr val="bg2">
                    <a:lumMod val="50000"/>
                  </a:schemeClr>
                </a:solidFill>
              </a:rPr>
              <a:t>Matejka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 et al. (2011)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332" y="180542"/>
            <a:ext cx="8065477" cy="56270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Image result for richreview+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04" y="829804"/>
            <a:ext cx="641985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90707" y="5420855"/>
            <a:ext cx="18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Yoon et al. (2016)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5304" y="829804"/>
            <a:ext cx="8065477" cy="56270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4"/>
          <a:stretch/>
        </p:blipFill>
        <p:spPr>
          <a:xfrm>
            <a:off x="5185224" y="1753598"/>
            <a:ext cx="6850751" cy="4160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5224" y="6027267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Bunt et al. (2014)</a:t>
            </a:r>
          </a:p>
        </p:txBody>
      </p:sp>
    </p:spTree>
    <p:extLst>
      <p:ext uri="{BB962C8B-B14F-4D97-AF65-F5344CB8AC3E}">
        <p14:creationId xmlns:p14="http://schemas.microsoft.com/office/powerpoint/2010/main" val="34808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074" y="838635"/>
            <a:ext cx="680185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Questions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5422" y="4592637"/>
            <a:ext cx="11221156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How does the interface impact frequency and content of submissions?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3822" y="2993880"/>
            <a:ext cx="11424356" cy="478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How can contributions be integrated into tutorials?</a:t>
            </a:r>
          </a:p>
        </p:txBody>
      </p:sp>
    </p:spTree>
    <p:extLst>
      <p:ext uri="{BB962C8B-B14F-4D97-AF65-F5344CB8AC3E}">
        <p14:creationId xmlns:p14="http://schemas.microsoft.com/office/powerpoint/2010/main" val="30898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716755" cy="68580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86875" y="0"/>
              <a:ext cx="2905126" cy="68580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2" y="0"/>
              <a:ext cx="12192002" cy="3319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4336" t="51503" r="37534" b="34371"/>
          <a:stretch/>
        </p:blipFill>
        <p:spPr>
          <a:xfrm>
            <a:off x="1836619" y="3006306"/>
            <a:ext cx="6262352" cy="10334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8903" t="15774" r="36527" b="48635"/>
          <a:stretch/>
        </p:blipFill>
        <p:spPr>
          <a:xfrm>
            <a:off x="1158476" y="402805"/>
            <a:ext cx="7100153" cy="26035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9815" t="54641" r="37755" b="6946"/>
          <a:stretch/>
        </p:blipFill>
        <p:spPr>
          <a:xfrm>
            <a:off x="1297694" y="4176443"/>
            <a:ext cx="6821715" cy="28098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4333" t="66012" r="37518" b="19904"/>
          <a:stretch/>
        </p:blipFill>
        <p:spPr>
          <a:xfrm>
            <a:off x="1834238" y="4038419"/>
            <a:ext cx="6264733" cy="10302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9815" t="54641" r="37755" b="6946"/>
          <a:stretch/>
        </p:blipFill>
        <p:spPr>
          <a:xfrm>
            <a:off x="1297693" y="5133974"/>
            <a:ext cx="6821715" cy="28098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63287" t="54330" r="34791" b="42220"/>
          <a:stretch/>
        </p:blipFill>
        <p:spPr>
          <a:xfrm>
            <a:off x="8700350" y="402805"/>
            <a:ext cx="250032" cy="2524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63287" t="54330" r="34791" b="42220"/>
          <a:stretch/>
        </p:blipFill>
        <p:spPr>
          <a:xfrm>
            <a:off x="8700350" y="3006306"/>
            <a:ext cx="250032" cy="2524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9815" t="54641" r="37755" b="6946"/>
          <a:stretch/>
        </p:blipFill>
        <p:spPr>
          <a:xfrm>
            <a:off x="1277256" y="3006306"/>
            <a:ext cx="6821715" cy="280987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65374" t="56165" r="9614" b="34807"/>
          <a:stretch/>
        </p:blipFill>
        <p:spPr>
          <a:xfrm>
            <a:off x="8503549" y="3008687"/>
            <a:ext cx="3254375" cy="660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00150" y="357188"/>
            <a:ext cx="634088" cy="29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1220000" y="2943059"/>
            <a:ext cx="634088" cy="29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" y="1364592"/>
            <a:ext cx="132404" cy="203020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1251922" y="327878"/>
            <a:ext cx="285122" cy="243367"/>
            <a:chOff x="6449053" y="3418203"/>
            <a:chExt cx="285122" cy="243367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537673" y="346696"/>
            <a:ext cx="285122" cy="243367"/>
            <a:chOff x="6449053" y="3418203"/>
            <a:chExt cx="285122" cy="243367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643321" y="3007414"/>
            <a:ext cx="285122" cy="243367"/>
            <a:chOff x="6449053" y="3418203"/>
            <a:chExt cx="285122" cy="243367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8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0418 -0.131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18 -0.13125 L 0.06628 -0.1270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628 -0.12709 L 0.04179 -0.1312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 -0.13125 L 0.49323 0.375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5" y="2532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23 0.37523 L 0.64935 0.2590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42" presetClass="path" presetSubtype="0" accel="49333" decel="5066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64935 0.25903 L 0.60117 0.32129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2957</TotalTime>
  <Words>938</Words>
  <Application>Microsoft Office PowerPoint</Application>
  <PresentationFormat>Widescreen</PresentationFormat>
  <Paragraphs>212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Soliciting Reader Contributions to Software Tutorials</vt:lpstr>
      <vt:lpstr>PowerPoint Presentation</vt:lpstr>
      <vt:lpstr>PowerPoint Presentation</vt:lpstr>
      <vt:lpstr>PowerPoint Presentation</vt:lpstr>
      <vt:lpstr>Contributions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Antorial</vt:lpstr>
      <vt:lpstr>Multi-Session Evaluation</vt:lpstr>
      <vt:lpstr>Participants &amp; Tasks</vt:lpstr>
      <vt:lpstr>PowerPoint Presentation</vt:lpstr>
      <vt:lpstr>Procedure</vt:lpstr>
      <vt:lpstr>Pre-seeded Notes</vt:lpstr>
      <vt:lpstr>Evaluation Results</vt:lpstr>
      <vt:lpstr>PowerPoint Presentation</vt:lpstr>
      <vt:lpstr>PowerPoint Presentation</vt:lpstr>
      <vt:lpstr>Target Audience</vt:lpstr>
      <vt:lpstr>Overall Preference</vt:lpstr>
      <vt:lpstr>Antorial Facilitates Specificity</vt:lpstr>
      <vt:lpstr>Categories Guide Contributions</vt:lpstr>
      <vt:lpstr>Categories can be Restrictive</vt:lpstr>
      <vt:lpstr>Drawbacks of Hidden Notes</vt:lpstr>
      <vt:lpstr>Benefits of Hidden Notes</vt:lpstr>
      <vt:lpstr>Design Considerations</vt:lpstr>
      <vt:lpstr>Limitations and Future Work</vt:lpstr>
      <vt:lpstr>Contributions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AnnotatedTutorials Integrating Community Improvements into Online Software Tutorials</dc:title>
  <dc:creator>Patrick,Dubois</dc:creator>
  <cp:lastModifiedBy>Patrick Dubois</cp:lastModifiedBy>
  <cp:revision>198</cp:revision>
  <dcterms:created xsi:type="dcterms:W3CDTF">2016-04-12T17:34:55Z</dcterms:created>
  <dcterms:modified xsi:type="dcterms:W3CDTF">2017-01-29T18:05:45Z</dcterms:modified>
</cp:coreProperties>
</file>