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5"/>
  </p:notesMasterIdLst>
  <p:sldIdLst>
    <p:sldId id="256" r:id="rId2"/>
    <p:sldId id="257" r:id="rId3"/>
    <p:sldId id="296" r:id="rId4"/>
    <p:sldId id="297" r:id="rId5"/>
    <p:sldId id="259" r:id="rId6"/>
    <p:sldId id="274" r:id="rId7"/>
    <p:sldId id="275" r:id="rId8"/>
    <p:sldId id="276" r:id="rId9"/>
    <p:sldId id="261" r:id="rId10"/>
    <p:sldId id="264" r:id="rId11"/>
    <p:sldId id="279" r:id="rId12"/>
    <p:sldId id="265" r:id="rId13"/>
    <p:sldId id="280" r:id="rId14"/>
    <p:sldId id="266" r:id="rId15"/>
    <p:sldId id="294" r:id="rId16"/>
    <p:sldId id="268" r:id="rId17"/>
    <p:sldId id="292" r:id="rId18"/>
    <p:sldId id="281" r:id="rId19"/>
    <p:sldId id="282" r:id="rId20"/>
    <p:sldId id="283" r:id="rId21"/>
    <p:sldId id="306" r:id="rId22"/>
    <p:sldId id="285" r:id="rId23"/>
    <p:sldId id="286" r:id="rId24"/>
    <p:sldId id="287" r:id="rId25"/>
    <p:sldId id="288" r:id="rId26"/>
    <p:sldId id="289" r:id="rId27"/>
    <p:sldId id="272" r:id="rId28"/>
    <p:sldId id="291" r:id="rId29"/>
    <p:sldId id="290" r:id="rId30"/>
    <p:sldId id="298" r:id="rId31"/>
    <p:sldId id="295" r:id="rId32"/>
    <p:sldId id="301" r:id="rId33"/>
    <p:sldId id="269" r:id="rId34"/>
    <p:sldId id="300" r:id="rId35"/>
    <p:sldId id="299" r:id="rId36"/>
    <p:sldId id="305" r:id="rId37"/>
    <p:sldId id="262" r:id="rId38"/>
    <p:sldId id="277" r:id="rId39"/>
    <p:sldId id="278" r:id="rId40"/>
    <p:sldId id="302" r:id="rId41"/>
    <p:sldId id="303" r:id="rId42"/>
    <p:sldId id="304" r:id="rId43"/>
    <p:sldId id="307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061" autoAdjust="0"/>
  </p:normalViewPr>
  <p:slideViewPr>
    <p:cSldViewPr snapToGrid="0" showGuides="1">
      <p:cViewPr varScale="1">
        <p:scale>
          <a:sx n="40" d="100"/>
          <a:sy n="40" d="100"/>
        </p:scale>
        <p:origin x="72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1273D6-3470-45DB-99B1-CCEABDEFDC83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9C7EB2B-900F-4445-82CB-A610D1CB8BAF}">
      <dgm:prSet/>
      <dgm:spPr/>
      <dgm:t>
        <a:bodyPr/>
        <a:lstStyle/>
        <a:p>
          <a:r>
            <a:rPr lang="en-US" b="0" i="0" baseline="0" dirty="0">
              <a:latin typeface="Lato" panose="020F0502020204030203" pitchFamily="34" charset="0"/>
            </a:rPr>
            <a:t>Technical feasibility– is it plausible to design and deploy a conversational robot for self reflection that is fully unsupervised and autonomous?</a:t>
          </a:r>
          <a:endParaRPr lang="en-US" dirty="0">
            <a:latin typeface="Lato" panose="020F0502020204030203" pitchFamily="34" charset="0"/>
          </a:endParaRPr>
        </a:p>
      </dgm:t>
    </dgm:pt>
    <dgm:pt modelId="{2FA0E96E-2B93-40DD-97E7-DDAE38B555C9}" type="parTrans" cxnId="{80966B9B-A24F-410B-BCC8-FC9184A33E30}">
      <dgm:prSet/>
      <dgm:spPr/>
      <dgm:t>
        <a:bodyPr/>
        <a:lstStyle/>
        <a:p>
          <a:endParaRPr lang="en-US">
            <a:latin typeface="Lato" panose="020F0502020204030203" pitchFamily="34" charset="0"/>
          </a:endParaRPr>
        </a:p>
      </dgm:t>
    </dgm:pt>
    <dgm:pt modelId="{B007E6D1-E5FB-4988-9A75-0A9AB7CD9856}" type="sibTrans" cxnId="{80966B9B-A24F-410B-BCC8-FC9184A33E30}">
      <dgm:prSet/>
      <dgm:spPr/>
      <dgm:t>
        <a:bodyPr/>
        <a:lstStyle/>
        <a:p>
          <a:endParaRPr lang="en-US">
            <a:latin typeface="Lato" panose="020F0502020204030203" pitchFamily="34" charset="0"/>
          </a:endParaRPr>
        </a:p>
      </dgm:t>
    </dgm:pt>
    <dgm:pt modelId="{AD5F26C6-EFC7-40B2-8651-E1AE7CBBC7D7}">
      <dgm:prSet/>
      <dgm:spPr/>
      <dgm:t>
        <a:bodyPr/>
        <a:lstStyle/>
        <a:p>
          <a:r>
            <a:rPr lang="en-US" b="0" i="0" baseline="0" dirty="0">
              <a:latin typeface="Lato" panose="020F0502020204030203" pitchFamily="34" charset="0"/>
            </a:rPr>
            <a:t>Domestic integration feasibility– would people accept a conversational robot into their homes: their social and physical spaces and routines?</a:t>
          </a:r>
          <a:endParaRPr lang="en-US" dirty="0">
            <a:latin typeface="Lato" panose="020F0502020204030203" pitchFamily="34" charset="0"/>
          </a:endParaRPr>
        </a:p>
      </dgm:t>
    </dgm:pt>
    <dgm:pt modelId="{A1ADDB12-316F-4DFA-B673-F981CB249218}" type="parTrans" cxnId="{5136B023-D9AE-4642-A143-A096A2BBA7A7}">
      <dgm:prSet/>
      <dgm:spPr/>
      <dgm:t>
        <a:bodyPr/>
        <a:lstStyle/>
        <a:p>
          <a:endParaRPr lang="en-US">
            <a:latin typeface="Lato" panose="020F0502020204030203" pitchFamily="34" charset="0"/>
          </a:endParaRPr>
        </a:p>
      </dgm:t>
    </dgm:pt>
    <dgm:pt modelId="{47FA2583-BE25-4695-81E2-C5F0358ADEFB}" type="sibTrans" cxnId="{5136B023-D9AE-4642-A143-A096A2BBA7A7}">
      <dgm:prSet/>
      <dgm:spPr/>
      <dgm:t>
        <a:bodyPr/>
        <a:lstStyle/>
        <a:p>
          <a:endParaRPr lang="en-US">
            <a:latin typeface="Lato" panose="020F0502020204030203" pitchFamily="34" charset="0"/>
          </a:endParaRPr>
        </a:p>
      </dgm:t>
    </dgm:pt>
    <dgm:pt modelId="{FD79ECA8-42AD-4EA0-85DC-6586BEB08660}">
      <dgm:prSet/>
      <dgm:spPr/>
      <dgm:t>
        <a:bodyPr/>
        <a:lstStyle/>
        <a:p>
          <a:r>
            <a:rPr lang="en-US" b="0" i="0" baseline="0" dirty="0">
              <a:latin typeface="Lato" panose="020F0502020204030203" pitchFamily="34" charset="0"/>
            </a:rPr>
            <a:t>Self-reflection feasibility– are people able to use a conversational robot to engage in self reflection with the potential for meaningful interaction?</a:t>
          </a:r>
          <a:endParaRPr lang="en-US" dirty="0">
            <a:latin typeface="Lato" panose="020F0502020204030203" pitchFamily="34" charset="0"/>
          </a:endParaRPr>
        </a:p>
      </dgm:t>
    </dgm:pt>
    <dgm:pt modelId="{EFF2D1CA-D819-4CF7-98B1-2996DA09C468}" type="parTrans" cxnId="{96BA5289-5DD8-493A-B8BE-56094FF1F814}">
      <dgm:prSet/>
      <dgm:spPr/>
      <dgm:t>
        <a:bodyPr/>
        <a:lstStyle/>
        <a:p>
          <a:endParaRPr lang="en-US">
            <a:latin typeface="Lato" panose="020F0502020204030203" pitchFamily="34" charset="0"/>
          </a:endParaRPr>
        </a:p>
      </dgm:t>
    </dgm:pt>
    <dgm:pt modelId="{DB6319ED-E3DE-4C3D-9295-E5E89ACD262B}" type="sibTrans" cxnId="{96BA5289-5DD8-493A-B8BE-56094FF1F814}">
      <dgm:prSet/>
      <dgm:spPr/>
      <dgm:t>
        <a:bodyPr/>
        <a:lstStyle/>
        <a:p>
          <a:endParaRPr lang="en-US">
            <a:latin typeface="Lato" panose="020F0502020204030203" pitchFamily="34" charset="0"/>
          </a:endParaRPr>
        </a:p>
      </dgm:t>
    </dgm:pt>
    <dgm:pt modelId="{CC9C5ADF-DA05-426A-98EB-FE1156AD3212}" type="pres">
      <dgm:prSet presAssocID="{3D1273D6-3470-45DB-99B1-CCEABDEFDC83}" presName="linear" presStyleCnt="0">
        <dgm:presLayoutVars>
          <dgm:animLvl val="lvl"/>
          <dgm:resizeHandles val="exact"/>
        </dgm:presLayoutVars>
      </dgm:prSet>
      <dgm:spPr/>
    </dgm:pt>
    <dgm:pt modelId="{63D9FADD-0E95-4249-91F2-287BA4585BE4}" type="pres">
      <dgm:prSet presAssocID="{C9C7EB2B-900F-4445-82CB-A610D1CB8BAF}" presName="parentText" presStyleLbl="node1" presStyleIdx="0" presStyleCnt="3" custScaleY="94916" custLinFactY="-54460" custLinFactNeighborY="-100000">
        <dgm:presLayoutVars>
          <dgm:chMax val="0"/>
          <dgm:bulletEnabled val="1"/>
        </dgm:presLayoutVars>
      </dgm:prSet>
      <dgm:spPr/>
    </dgm:pt>
    <dgm:pt modelId="{20887DFF-961A-4095-B0A1-51B62E0DAE65}" type="pres">
      <dgm:prSet presAssocID="{B007E6D1-E5FB-4988-9A75-0A9AB7CD9856}" presName="spacer" presStyleCnt="0"/>
      <dgm:spPr/>
    </dgm:pt>
    <dgm:pt modelId="{9D381D76-FA29-40EE-A41C-402E8F63BF0B}" type="pres">
      <dgm:prSet presAssocID="{AD5F26C6-EFC7-40B2-8651-E1AE7CBBC7D7}" presName="parentText" presStyleLbl="node1" presStyleIdx="1" presStyleCnt="3" custScaleY="94916" custLinFactY="-18484" custLinFactNeighborY="-100000">
        <dgm:presLayoutVars>
          <dgm:chMax val="0"/>
          <dgm:bulletEnabled val="1"/>
        </dgm:presLayoutVars>
      </dgm:prSet>
      <dgm:spPr/>
    </dgm:pt>
    <dgm:pt modelId="{7B92890E-A626-420E-AEB7-D14FF0FDC350}" type="pres">
      <dgm:prSet presAssocID="{47FA2583-BE25-4695-81E2-C5F0358ADEFB}" presName="spacer" presStyleCnt="0"/>
      <dgm:spPr/>
    </dgm:pt>
    <dgm:pt modelId="{654E15E7-0477-4DFB-9121-137679BD0B7F}" type="pres">
      <dgm:prSet presAssocID="{FD79ECA8-42AD-4EA0-85DC-6586BEB08660}" presName="parentText" presStyleLbl="node1" presStyleIdx="2" presStyleCnt="3" custScaleY="94916" custLinFactY="2313" custLinFactNeighborY="100000">
        <dgm:presLayoutVars>
          <dgm:chMax val="0"/>
          <dgm:bulletEnabled val="1"/>
        </dgm:presLayoutVars>
      </dgm:prSet>
      <dgm:spPr/>
    </dgm:pt>
  </dgm:ptLst>
  <dgm:cxnLst>
    <dgm:cxn modelId="{7999DB0E-5EE4-4223-8707-07367523D40A}" type="presOf" srcId="{3D1273D6-3470-45DB-99B1-CCEABDEFDC83}" destId="{CC9C5ADF-DA05-426A-98EB-FE1156AD3212}" srcOrd="0" destOrd="0" presId="urn:microsoft.com/office/officeart/2005/8/layout/vList2"/>
    <dgm:cxn modelId="{5136B023-D9AE-4642-A143-A096A2BBA7A7}" srcId="{3D1273D6-3470-45DB-99B1-CCEABDEFDC83}" destId="{AD5F26C6-EFC7-40B2-8651-E1AE7CBBC7D7}" srcOrd="1" destOrd="0" parTransId="{A1ADDB12-316F-4DFA-B673-F981CB249218}" sibTransId="{47FA2583-BE25-4695-81E2-C5F0358ADEFB}"/>
    <dgm:cxn modelId="{06CFEA3F-BA33-47E2-83E6-1A7D1BD65E3B}" type="presOf" srcId="{FD79ECA8-42AD-4EA0-85DC-6586BEB08660}" destId="{654E15E7-0477-4DFB-9121-137679BD0B7F}" srcOrd="0" destOrd="0" presId="urn:microsoft.com/office/officeart/2005/8/layout/vList2"/>
    <dgm:cxn modelId="{F568C073-BE9F-475B-8C6A-9C453912AF73}" type="presOf" srcId="{AD5F26C6-EFC7-40B2-8651-E1AE7CBBC7D7}" destId="{9D381D76-FA29-40EE-A41C-402E8F63BF0B}" srcOrd="0" destOrd="0" presId="urn:microsoft.com/office/officeart/2005/8/layout/vList2"/>
    <dgm:cxn modelId="{96BA5289-5DD8-493A-B8BE-56094FF1F814}" srcId="{3D1273D6-3470-45DB-99B1-CCEABDEFDC83}" destId="{FD79ECA8-42AD-4EA0-85DC-6586BEB08660}" srcOrd="2" destOrd="0" parTransId="{EFF2D1CA-D819-4CF7-98B1-2996DA09C468}" sibTransId="{DB6319ED-E3DE-4C3D-9295-E5E89ACD262B}"/>
    <dgm:cxn modelId="{80966B9B-A24F-410B-BCC8-FC9184A33E30}" srcId="{3D1273D6-3470-45DB-99B1-CCEABDEFDC83}" destId="{C9C7EB2B-900F-4445-82CB-A610D1CB8BAF}" srcOrd="0" destOrd="0" parTransId="{2FA0E96E-2B93-40DD-97E7-DDAE38B555C9}" sibTransId="{B007E6D1-E5FB-4988-9A75-0A9AB7CD9856}"/>
    <dgm:cxn modelId="{894C21DA-0FD0-444B-BE2A-7D355E0F4C17}" type="presOf" srcId="{C9C7EB2B-900F-4445-82CB-A610D1CB8BAF}" destId="{63D9FADD-0E95-4249-91F2-287BA4585BE4}" srcOrd="0" destOrd="0" presId="urn:microsoft.com/office/officeart/2005/8/layout/vList2"/>
    <dgm:cxn modelId="{6194E53A-4EDA-44FD-AAA6-03957B7BE238}" type="presParOf" srcId="{CC9C5ADF-DA05-426A-98EB-FE1156AD3212}" destId="{63D9FADD-0E95-4249-91F2-287BA4585BE4}" srcOrd="0" destOrd="0" presId="urn:microsoft.com/office/officeart/2005/8/layout/vList2"/>
    <dgm:cxn modelId="{EB89F722-D33C-4516-8467-498656F7E67E}" type="presParOf" srcId="{CC9C5ADF-DA05-426A-98EB-FE1156AD3212}" destId="{20887DFF-961A-4095-B0A1-51B62E0DAE65}" srcOrd="1" destOrd="0" presId="urn:microsoft.com/office/officeart/2005/8/layout/vList2"/>
    <dgm:cxn modelId="{2AEA2ADF-B7AF-4335-9734-8031687C30DE}" type="presParOf" srcId="{CC9C5ADF-DA05-426A-98EB-FE1156AD3212}" destId="{9D381D76-FA29-40EE-A41C-402E8F63BF0B}" srcOrd="2" destOrd="0" presId="urn:microsoft.com/office/officeart/2005/8/layout/vList2"/>
    <dgm:cxn modelId="{9B777D6B-AD12-4C65-AE30-85B2E5925E77}" type="presParOf" srcId="{CC9C5ADF-DA05-426A-98EB-FE1156AD3212}" destId="{7B92890E-A626-420E-AEB7-D14FF0FDC350}" srcOrd="3" destOrd="0" presId="urn:microsoft.com/office/officeart/2005/8/layout/vList2"/>
    <dgm:cxn modelId="{1B0BDE39-F6FB-4C86-9732-E72F0AE12951}" type="presParOf" srcId="{CC9C5ADF-DA05-426A-98EB-FE1156AD3212}" destId="{654E15E7-0477-4DFB-9121-137679BD0B7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1273D6-3470-45DB-99B1-CCEABDEFDC83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9C7EB2B-900F-4445-82CB-A610D1CB8BAF}">
      <dgm:prSet/>
      <dgm:spPr/>
      <dgm:t>
        <a:bodyPr/>
        <a:lstStyle/>
        <a:p>
          <a:r>
            <a:rPr lang="en-US" b="0" i="0" baseline="0" dirty="0"/>
            <a:t>Technical feasibility</a:t>
          </a:r>
          <a:endParaRPr lang="en-US" dirty="0"/>
        </a:p>
      </dgm:t>
    </dgm:pt>
    <dgm:pt modelId="{2FA0E96E-2B93-40DD-97E7-DDAE38B555C9}" type="parTrans" cxnId="{80966B9B-A24F-410B-BCC8-FC9184A33E30}">
      <dgm:prSet/>
      <dgm:spPr/>
      <dgm:t>
        <a:bodyPr/>
        <a:lstStyle/>
        <a:p>
          <a:endParaRPr lang="en-US"/>
        </a:p>
      </dgm:t>
    </dgm:pt>
    <dgm:pt modelId="{B007E6D1-E5FB-4988-9A75-0A9AB7CD9856}" type="sibTrans" cxnId="{80966B9B-A24F-410B-BCC8-FC9184A33E30}">
      <dgm:prSet/>
      <dgm:spPr/>
      <dgm:t>
        <a:bodyPr/>
        <a:lstStyle/>
        <a:p>
          <a:endParaRPr lang="en-US"/>
        </a:p>
      </dgm:t>
    </dgm:pt>
    <dgm:pt modelId="{AD5F26C6-EFC7-40B2-8651-E1AE7CBBC7D7}">
      <dgm:prSet/>
      <dgm:spPr/>
      <dgm:t>
        <a:bodyPr/>
        <a:lstStyle/>
        <a:p>
          <a:r>
            <a:rPr lang="en-US" b="0" i="0" baseline="0" dirty="0"/>
            <a:t>Domestic integration feasibility</a:t>
          </a:r>
          <a:endParaRPr lang="en-US" dirty="0"/>
        </a:p>
      </dgm:t>
    </dgm:pt>
    <dgm:pt modelId="{47FA2583-BE25-4695-81E2-C5F0358ADEFB}" type="sibTrans" cxnId="{5136B023-D9AE-4642-A143-A096A2BBA7A7}">
      <dgm:prSet/>
      <dgm:spPr/>
      <dgm:t>
        <a:bodyPr/>
        <a:lstStyle/>
        <a:p>
          <a:endParaRPr lang="en-US"/>
        </a:p>
      </dgm:t>
    </dgm:pt>
    <dgm:pt modelId="{A1ADDB12-316F-4DFA-B673-F981CB249218}" type="parTrans" cxnId="{5136B023-D9AE-4642-A143-A096A2BBA7A7}">
      <dgm:prSet/>
      <dgm:spPr/>
      <dgm:t>
        <a:bodyPr/>
        <a:lstStyle/>
        <a:p>
          <a:endParaRPr lang="en-US"/>
        </a:p>
      </dgm:t>
    </dgm:pt>
    <dgm:pt modelId="{FD79ECA8-42AD-4EA0-85DC-6586BEB08660}">
      <dgm:prSet/>
      <dgm:spPr/>
      <dgm:t>
        <a:bodyPr/>
        <a:lstStyle/>
        <a:p>
          <a:r>
            <a:rPr lang="en-US" b="0" i="0" baseline="0" dirty="0"/>
            <a:t>Self-reflection feasibility</a:t>
          </a:r>
          <a:endParaRPr lang="en-US" dirty="0"/>
        </a:p>
      </dgm:t>
    </dgm:pt>
    <dgm:pt modelId="{DB6319ED-E3DE-4C3D-9295-E5E89ACD262B}" type="sibTrans" cxnId="{96BA5289-5DD8-493A-B8BE-56094FF1F814}">
      <dgm:prSet/>
      <dgm:spPr/>
      <dgm:t>
        <a:bodyPr/>
        <a:lstStyle/>
        <a:p>
          <a:endParaRPr lang="en-US"/>
        </a:p>
      </dgm:t>
    </dgm:pt>
    <dgm:pt modelId="{EFF2D1CA-D819-4CF7-98B1-2996DA09C468}" type="parTrans" cxnId="{96BA5289-5DD8-493A-B8BE-56094FF1F814}">
      <dgm:prSet/>
      <dgm:spPr/>
      <dgm:t>
        <a:bodyPr/>
        <a:lstStyle/>
        <a:p>
          <a:endParaRPr lang="en-US"/>
        </a:p>
      </dgm:t>
    </dgm:pt>
    <dgm:pt modelId="{CC9C5ADF-DA05-426A-98EB-FE1156AD3212}" type="pres">
      <dgm:prSet presAssocID="{3D1273D6-3470-45DB-99B1-CCEABDEFDC83}" presName="linear" presStyleCnt="0">
        <dgm:presLayoutVars>
          <dgm:animLvl val="lvl"/>
          <dgm:resizeHandles val="exact"/>
        </dgm:presLayoutVars>
      </dgm:prSet>
      <dgm:spPr/>
    </dgm:pt>
    <dgm:pt modelId="{63D9FADD-0E95-4249-91F2-287BA4585BE4}" type="pres">
      <dgm:prSet presAssocID="{C9C7EB2B-900F-4445-82CB-A610D1CB8BA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0887DFF-961A-4095-B0A1-51B62E0DAE65}" type="pres">
      <dgm:prSet presAssocID="{B007E6D1-E5FB-4988-9A75-0A9AB7CD9856}" presName="spacer" presStyleCnt="0"/>
      <dgm:spPr/>
    </dgm:pt>
    <dgm:pt modelId="{9D381D76-FA29-40EE-A41C-402E8F63BF0B}" type="pres">
      <dgm:prSet presAssocID="{AD5F26C6-EFC7-40B2-8651-E1AE7CBBC7D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B92890E-A626-420E-AEB7-D14FF0FDC350}" type="pres">
      <dgm:prSet presAssocID="{47FA2583-BE25-4695-81E2-C5F0358ADEFB}" presName="spacer" presStyleCnt="0"/>
      <dgm:spPr/>
    </dgm:pt>
    <dgm:pt modelId="{654E15E7-0477-4DFB-9121-137679BD0B7F}" type="pres">
      <dgm:prSet presAssocID="{FD79ECA8-42AD-4EA0-85DC-6586BEB0866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999DB0E-5EE4-4223-8707-07367523D40A}" type="presOf" srcId="{3D1273D6-3470-45DB-99B1-CCEABDEFDC83}" destId="{CC9C5ADF-DA05-426A-98EB-FE1156AD3212}" srcOrd="0" destOrd="0" presId="urn:microsoft.com/office/officeart/2005/8/layout/vList2"/>
    <dgm:cxn modelId="{5136B023-D9AE-4642-A143-A096A2BBA7A7}" srcId="{3D1273D6-3470-45DB-99B1-CCEABDEFDC83}" destId="{AD5F26C6-EFC7-40B2-8651-E1AE7CBBC7D7}" srcOrd="1" destOrd="0" parTransId="{A1ADDB12-316F-4DFA-B673-F981CB249218}" sibTransId="{47FA2583-BE25-4695-81E2-C5F0358ADEFB}"/>
    <dgm:cxn modelId="{06CFEA3F-BA33-47E2-83E6-1A7D1BD65E3B}" type="presOf" srcId="{FD79ECA8-42AD-4EA0-85DC-6586BEB08660}" destId="{654E15E7-0477-4DFB-9121-137679BD0B7F}" srcOrd="0" destOrd="0" presId="urn:microsoft.com/office/officeart/2005/8/layout/vList2"/>
    <dgm:cxn modelId="{F568C073-BE9F-475B-8C6A-9C453912AF73}" type="presOf" srcId="{AD5F26C6-EFC7-40B2-8651-E1AE7CBBC7D7}" destId="{9D381D76-FA29-40EE-A41C-402E8F63BF0B}" srcOrd="0" destOrd="0" presId="urn:microsoft.com/office/officeart/2005/8/layout/vList2"/>
    <dgm:cxn modelId="{96BA5289-5DD8-493A-B8BE-56094FF1F814}" srcId="{3D1273D6-3470-45DB-99B1-CCEABDEFDC83}" destId="{FD79ECA8-42AD-4EA0-85DC-6586BEB08660}" srcOrd="2" destOrd="0" parTransId="{EFF2D1CA-D819-4CF7-98B1-2996DA09C468}" sibTransId="{DB6319ED-E3DE-4C3D-9295-E5E89ACD262B}"/>
    <dgm:cxn modelId="{80966B9B-A24F-410B-BCC8-FC9184A33E30}" srcId="{3D1273D6-3470-45DB-99B1-CCEABDEFDC83}" destId="{C9C7EB2B-900F-4445-82CB-A610D1CB8BAF}" srcOrd="0" destOrd="0" parTransId="{2FA0E96E-2B93-40DD-97E7-DDAE38B555C9}" sibTransId="{B007E6D1-E5FB-4988-9A75-0A9AB7CD9856}"/>
    <dgm:cxn modelId="{894C21DA-0FD0-444B-BE2A-7D355E0F4C17}" type="presOf" srcId="{C9C7EB2B-900F-4445-82CB-A610D1CB8BAF}" destId="{63D9FADD-0E95-4249-91F2-287BA4585BE4}" srcOrd="0" destOrd="0" presId="urn:microsoft.com/office/officeart/2005/8/layout/vList2"/>
    <dgm:cxn modelId="{6194E53A-4EDA-44FD-AAA6-03957B7BE238}" type="presParOf" srcId="{CC9C5ADF-DA05-426A-98EB-FE1156AD3212}" destId="{63D9FADD-0E95-4249-91F2-287BA4585BE4}" srcOrd="0" destOrd="0" presId="urn:microsoft.com/office/officeart/2005/8/layout/vList2"/>
    <dgm:cxn modelId="{EB89F722-D33C-4516-8467-498656F7E67E}" type="presParOf" srcId="{CC9C5ADF-DA05-426A-98EB-FE1156AD3212}" destId="{20887DFF-961A-4095-B0A1-51B62E0DAE65}" srcOrd="1" destOrd="0" presId="urn:microsoft.com/office/officeart/2005/8/layout/vList2"/>
    <dgm:cxn modelId="{2AEA2ADF-B7AF-4335-9734-8031687C30DE}" type="presParOf" srcId="{CC9C5ADF-DA05-426A-98EB-FE1156AD3212}" destId="{9D381D76-FA29-40EE-A41C-402E8F63BF0B}" srcOrd="2" destOrd="0" presId="urn:microsoft.com/office/officeart/2005/8/layout/vList2"/>
    <dgm:cxn modelId="{9B777D6B-AD12-4C65-AE30-85B2E5925E77}" type="presParOf" srcId="{CC9C5ADF-DA05-426A-98EB-FE1156AD3212}" destId="{7B92890E-A626-420E-AEB7-D14FF0FDC350}" srcOrd="3" destOrd="0" presId="urn:microsoft.com/office/officeart/2005/8/layout/vList2"/>
    <dgm:cxn modelId="{1B0BDE39-F6FB-4C86-9732-E72F0AE12951}" type="presParOf" srcId="{CC9C5ADF-DA05-426A-98EB-FE1156AD3212}" destId="{654E15E7-0477-4DFB-9121-137679BD0B7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7A1A7-CDC4-4193-A932-A88381CC1E2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FA0F70A-F3FE-4376-94B0-EC95AEEF176E}">
      <dgm:prSet custT="1"/>
      <dgm:spPr/>
      <dgm:t>
        <a:bodyPr/>
        <a:lstStyle/>
        <a:p>
          <a:r>
            <a:rPr lang="en-US" sz="2800" dirty="0"/>
            <a:t>Interaction simplicity</a:t>
          </a:r>
        </a:p>
      </dgm:t>
    </dgm:pt>
    <dgm:pt modelId="{1A9A3EDA-AAD1-4381-A278-C04A21376E14}" type="parTrans" cxnId="{E271EC70-46A5-49A5-84B1-4192DC9277E5}">
      <dgm:prSet/>
      <dgm:spPr/>
      <dgm:t>
        <a:bodyPr/>
        <a:lstStyle/>
        <a:p>
          <a:endParaRPr lang="en-US" sz="2800"/>
        </a:p>
      </dgm:t>
    </dgm:pt>
    <dgm:pt modelId="{C3C0F6F9-D8AE-4DB7-BCDF-8C84D70D50DD}" type="sibTrans" cxnId="{E271EC70-46A5-49A5-84B1-4192DC9277E5}">
      <dgm:prSet/>
      <dgm:spPr/>
      <dgm:t>
        <a:bodyPr/>
        <a:lstStyle/>
        <a:p>
          <a:endParaRPr lang="en-US" sz="2800"/>
        </a:p>
      </dgm:t>
    </dgm:pt>
    <dgm:pt modelId="{14495DC6-9419-4A04-9D8A-FA2DC2E3E9B6}">
      <dgm:prSet custT="1"/>
      <dgm:spPr/>
      <dgm:t>
        <a:bodyPr/>
        <a:lstStyle/>
        <a:p>
          <a:r>
            <a:rPr lang="en-US" sz="2800"/>
            <a:t>Implementation simplicity</a:t>
          </a:r>
        </a:p>
      </dgm:t>
    </dgm:pt>
    <dgm:pt modelId="{C6C02F52-79D1-4B64-B0FC-D17D84EC44EC}" type="parTrans" cxnId="{6CA66E2D-8168-4849-B451-F4A8A6B8034E}">
      <dgm:prSet/>
      <dgm:spPr/>
      <dgm:t>
        <a:bodyPr/>
        <a:lstStyle/>
        <a:p>
          <a:endParaRPr lang="en-US" sz="2800"/>
        </a:p>
      </dgm:t>
    </dgm:pt>
    <dgm:pt modelId="{5B09D80B-869A-4398-AEB8-2DEC128F81D0}" type="sibTrans" cxnId="{6CA66E2D-8168-4849-B451-F4A8A6B8034E}">
      <dgm:prSet/>
      <dgm:spPr/>
      <dgm:t>
        <a:bodyPr/>
        <a:lstStyle/>
        <a:p>
          <a:endParaRPr lang="en-US" sz="2800"/>
        </a:p>
      </dgm:t>
    </dgm:pt>
    <dgm:pt modelId="{EDEB7A3B-A290-412A-9C44-2CAE79EC9203}">
      <dgm:prSet custT="1"/>
      <dgm:spPr/>
      <dgm:t>
        <a:bodyPr/>
        <a:lstStyle/>
        <a:p>
          <a:r>
            <a:rPr lang="en-US" sz="2800"/>
            <a:t>Social engagement</a:t>
          </a:r>
        </a:p>
      </dgm:t>
    </dgm:pt>
    <dgm:pt modelId="{260DE01C-9A79-49DE-87D2-2DA30153A918}" type="parTrans" cxnId="{B98BD9CE-4A03-4C58-99EE-6F31D0416F96}">
      <dgm:prSet/>
      <dgm:spPr/>
      <dgm:t>
        <a:bodyPr/>
        <a:lstStyle/>
        <a:p>
          <a:endParaRPr lang="en-US" sz="2800"/>
        </a:p>
      </dgm:t>
    </dgm:pt>
    <dgm:pt modelId="{8369356F-75B2-4A5E-9A63-C8D43D658FC1}" type="sibTrans" cxnId="{B98BD9CE-4A03-4C58-99EE-6F31D0416F96}">
      <dgm:prSet/>
      <dgm:spPr/>
      <dgm:t>
        <a:bodyPr/>
        <a:lstStyle/>
        <a:p>
          <a:endParaRPr lang="en-US" sz="2800"/>
        </a:p>
      </dgm:t>
    </dgm:pt>
    <dgm:pt modelId="{AE2ECA59-B5EA-4977-918F-E48681CB694C}">
      <dgm:prSet custT="1"/>
      <dgm:spPr/>
      <dgm:t>
        <a:bodyPr/>
        <a:lstStyle/>
        <a:p>
          <a:r>
            <a:rPr lang="en-US" sz="2800"/>
            <a:t>Expectation management</a:t>
          </a:r>
        </a:p>
      </dgm:t>
    </dgm:pt>
    <dgm:pt modelId="{B32C05EC-D3FA-4AA7-8F53-152D4A6E6532}" type="parTrans" cxnId="{D551E2DC-5B7B-4A4A-95E2-D9357BF5B5F5}">
      <dgm:prSet/>
      <dgm:spPr/>
      <dgm:t>
        <a:bodyPr/>
        <a:lstStyle/>
        <a:p>
          <a:endParaRPr lang="en-US" sz="2800"/>
        </a:p>
      </dgm:t>
    </dgm:pt>
    <dgm:pt modelId="{93C9B3C7-30C2-44C3-87D5-6668293DF145}" type="sibTrans" cxnId="{D551E2DC-5B7B-4A4A-95E2-D9357BF5B5F5}">
      <dgm:prSet/>
      <dgm:spPr/>
      <dgm:t>
        <a:bodyPr/>
        <a:lstStyle/>
        <a:p>
          <a:endParaRPr lang="en-US" sz="2800"/>
        </a:p>
      </dgm:t>
    </dgm:pt>
    <dgm:pt modelId="{2290387E-4455-44B6-BFCC-048064488737}">
      <dgm:prSet custT="1"/>
      <dgm:spPr/>
      <dgm:t>
        <a:bodyPr/>
        <a:lstStyle/>
        <a:p>
          <a:r>
            <a:rPr lang="en-US" sz="2800"/>
            <a:t>Safety and privacy</a:t>
          </a:r>
        </a:p>
      </dgm:t>
    </dgm:pt>
    <dgm:pt modelId="{6988F461-86CE-476F-B6CD-3F339E8EA5F5}" type="parTrans" cxnId="{1DAD0FED-0E79-4C09-B0B9-66EF08327204}">
      <dgm:prSet/>
      <dgm:spPr/>
      <dgm:t>
        <a:bodyPr/>
        <a:lstStyle/>
        <a:p>
          <a:endParaRPr lang="en-US" sz="2800"/>
        </a:p>
      </dgm:t>
    </dgm:pt>
    <dgm:pt modelId="{8D1CD51F-DBF7-44AA-920D-8E10282716A5}" type="sibTrans" cxnId="{1DAD0FED-0E79-4C09-B0B9-66EF08327204}">
      <dgm:prSet/>
      <dgm:spPr/>
      <dgm:t>
        <a:bodyPr/>
        <a:lstStyle/>
        <a:p>
          <a:endParaRPr lang="en-US" sz="2800"/>
        </a:p>
      </dgm:t>
    </dgm:pt>
    <dgm:pt modelId="{94FCC9C6-9BF5-4B21-B03E-2BD7904BC07F}" type="pres">
      <dgm:prSet presAssocID="{6A87A1A7-CDC4-4193-A932-A88381CC1E22}" presName="root" presStyleCnt="0">
        <dgm:presLayoutVars>
          <dgm:dir/>
          <dgm:resizeHandles val="exact"/>
        </dgm:presLayoutVars>
      </dgm:prSet>
      <dgm:spPr/>
    </dgm:pt>
    <dgm:pt modelId="{C6F7C744-C7BA-4388-AE4F-DF5BBD96FB0D}" type="pres">
      <dgm:prSet presAssocID="{0FA0F70A-F3FE-4376-94B0-EC95AEEF176E}" presName="compNode" presStyleCnt="0"/>
      <dgm:spPr/>
    </dgm:pt>
    <dgm:pt modelId="{5B5A8E4D-AAD0-46F6-B133-AFB0ECA5F46F}" type="pres">
      <dgm:prSet presAssocID="{0FA0F70A-F3FE-4376-94B0-EC95AEEF176E}" presName="bgRect" presStyleLbl="bgShp" presStyleIdx="0" presStyleCnt="5"/>
      <dgm:spPr/>
    </dgm:pt>
    <dgm:pt modelId="{A88230B1-D340-4EA7-B8B8-CA1CC3B88BC4}" type="pres">
      <dgm:prSet presAssocID="{0FA0F70A-F3FE-4376-94B0-EC95AEEF176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0784CD63-E11D-40D9-8B3D-A83732E07DE7}" type="pres">
      <dgm:prSet presAssocID="{0FA0F70A-F3FE-4376-94B0-EC95AEEF176E}" presName="spaceRect" presStyleCnt="0"/>
      <dgm:spPr/>
    </dgm:pt>
    <dgm:pt modelId="{6AEFA28C-ABA0-4D60-8184-8E4731EB0F8F}" type="pres">
      <dgm:prSet presAssocID="{0FA0F70A-F3FE-4376-94B0-EC95AEEF176E}" presName="parTx" presStyleLbl="revTx" presStyleIdx="0" presStyleCnt="5">
        <dgm:presLayoutVars>
          <dgm:chMax val="0"/>
          <dgm:chPref val="0"/>
        </dgm:presLayoutVars>
      </dgm:prSet>
      <dgm:spPr/>
    </dgm:pt>
    <dgm:pt modelId="{F00C3068-E1B4-49D3-8500-A41C643D956F}" type="pres">
      <dgm:prSet presAssocID="{C3C0F6F9-D8AE-4DB7-BCDF-8C84D70D50DD}" presName="sibTrans" presStyleCnt="0"/>
      <dgm:spPr/>
    </dgm:pt>
    <dgm:pt modelId="{DF32005D-E0D0-4F98-B415-E624529DBA45}" type="pres">
      <dgm:prSet presAssocID="{14495DC6-9419-4A04-9D8A-FA2DC2E3E9B6}" presName="compNode" presStyleCnt="0"/>
      <dgm:spPr/>
    </dgm:pt>
    <dgm:pt modelId="{3FE7E07A-3C8C-4CFA-86B2-4D807CC42F86}" type="pres">
      <dgm:prSet presAssocID="{14495DC6-9419-4A04-9D8A-FA2DC2E3E9B6}" presName="bgRect" presStyleLbl="bgShp" presStyleIdx="1" presStyleCnt="5"/>
      <dgm:spPr/>
    </dgm:pt>
    <dgm:pt modelId="{07843347-3ED5-4253-86DE-E25657DF1814}" type="pres">
      <dgm:prSet presAssocID="{14495DC6-9419-4A04-9D8A-FA2DC2E3E9B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99ABB573-3869-4150-AAF3-0AE8C35AEAC8}" type="pres">
      <dgm:prSet presAssocID="{14495DC6-9419-4A04-9D8A-FA2DC2E3E9B6}" presName="spaceRect" presStyleCnt="0"/>
      <dgm:spPr/>
    </dgm:pt>
    <dgm:pt modelId="{B9258E57-A658-45E7-9F88-3CE8879F9026}" type="pres">
      <dgm:prSet presAssocID="{14495DC6-9419-4A04-9D8A-FA2DC2E3E9B6}" presName="parTx" presStyleLbl="revTx" presStyleIdx="1" presStyleCnt="5">
        <dgm:presLayoutVars>
          <dgm:chMax val="0"/>
          <dgm:chPref val="0"/>
        </dgm:presLayoutVars>
      </dgm:prSet>
      <dgm:spPr/>
    </dgm:pt>
    <dgm:pt modelId="{C55F2D73-C170-43F2-84B8-4E08F400967C}" type="pres">
      <dgm:prSet presAssocID="{5B09D80B-869A-4398-AEB8-2DEC128F81D0}" presName="sibTrans" presStyleCnt="0"/>
      <dgm:spPr/>
    </dgm:pt>
    <dgm:pt modelId="{91030DA0-CE96-42D2-8147-E475E68A2ADC}" type="pres">
      <dgm:prSet presAssocID="{EDEB7A3B-A290-412A-9C44-2CAE79EC9203}" presName="compNode" presStyleCnt="0"/>
      <dgm:spPr/>
    </dgm:pt>
    <dgm:pt modelId="{22C347D9-39D5-40F9-A75C-13A153B3F649}" type="pres">
      <dgm:prSet presAssocID="{EDEB7A3B-A290-412A-9C44-2CAE79EC9203}" presName="bgRect" presStyleLbl="bgShp" presStyleIdx="2" presStyleCnt="5"/>
      <dgm:spPr/>
    </dgm:pt>
    <dgm:pt modelId="{0B9B9B6A-65DF-4BB0-8F3D-ACB89E5790DF}" type="pres">
      <dgm:prSet presAssocID="{EDEB7A3B-A290-412A-9C44-2CAE79EC920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0329BC36-D413-4159-9517-BB391FBBA310}" type="pres">
      <dgm:prSet presAssocID="{EDEB7A3B-A290-412A-9C44-2CAE79EC9203}" presName="spaceRect" presStyleCnt="0"/>
      <dgm:spPr/>
    </dgm:pt>
    <dgm:pt modelId="{40B4AE1D-C748-444A-AE72-6312899DBC0D}" type="pres">
      <dgm:prSet presAssocID="{EDEB7A3B-A290-412A-9C44-2CAE79EC9203}" presName="parTx" presStyleLbl="revTx" presStyleIdx="2" presStyleCnt="5">
        <dgm:presLayoutVars>
          <dgm:chMax val="0"/>
          <dgm:chPref val="0"/>
        </dgm:presLayoutVars>
      </dgm:prSet>
      <dgm:spPr/>
    </dgm:pt>
    <dgm:pt modelId="{F45FDC72-7CAD-4CEA-BC9C-0902B8BE124B}" type="pres">
      <dgm:prSet presAssocID="{8369356F-75B2-4A5E-9A63-C8D43D658FC1}" presName="sibTrans" presStyleCnt="0"/>
      <dgm:spPr/>
    </dgm:pt>
    <dgm:pt modelId="{864ECE7B-0345-46BC-8793-43525B7AB5B1}" type="pres">
      <dgm:prSet presAssocID="{AE2ECA59-B5EA-4977-918F-E48681CB694C}" presName="compNode" presStyleCnt="0"/>
      <dgm:spPr/>
    </dgm:pt>
    <dgm:pt modelId="{6F597394-DA68-47AC-A62C-CFCBE96B8EE9}" type="pres">
      <dgm:prSet presAssocID="{AE2ECA59-B5EA-4977-918F-E48681CB694C}" presName="bgRect" presStyleLbl="bgShp" presStyleIdx="3" presStyleCnt="5"/>
      <dgm:spPr/>
    </dgm:pt>
    <dgm:pt modelId="{C094612D-B136-42B4-9D4D-7C4BA4C766E3}" type="pres">
      <dgm:prSet presAssocID="{AE2ECA59-B5EA-4977-918F-E48681CB694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13EE316-BE76-4831-BAFA-1F58BE6033D2}" type="pres">
      <dgm:prSet presAssocID="{AE2ECA59-B5EA-4977-918F-E48681CB694C}" presName="spaceRect" presStyleCnt="0"/>
      <dgm:spPr/>
    </dgm:pt>
    <dgm:pt modelId="{CFEB5B5D-6F5B-4321-9FB1-1801FE38EEA3}" type="pres">
      <dgm:prSet presAssocID="{AE2ECA59-B5EA-4977-918F-E48681CB694C}" presName="parTx" presStyleLbl="revTx" presStyleIdx="3" presStyleCnt="5">
        <dgm:presLayoutVars>
          <dgm:chMax val="0"/>
          <dgm:chPref val="0"/>
        </dgm:presLayoutVars>
      </dgm:prSet>
      <dgm:spPr/>
    </dgm:pt>
    <dgm:pt modelId="{8C8E6429-E75D-4EA2-9556-3DC756117680}" type="pres">
      <dgm:prSet presAssocID="{93C9B3C7-30C2-44C3-87D5-6668293DF145}" presName="sibTrans" presStyleCnt="0"/>
      <dgm:spPr/>
    </dgm:pt>
    <dgm:pt modelId="{D0EFF2E1-A139-4FD3-8FFD-4027F80C0AEF}" type="pres">
      <dgm:prSet presAssocID="{2290387E-4455-44B6-BFCC-048064488737}" presName="compNode" presStyleCnt="0"/>
      <dgm:spPr/>
    </dgm:pt>
    <dgm:pt modelId="{F834DA97-89C5-4EC0-9F4A-9204007AC3F4}" type="pres">
      <dgm:prSet presAssocID="{2290387E-4455-44B6-BFCC-048064488737}" presName="bgRect" presStyleLbl="bgShp" presStyleIdx="4" presStyleCnt="5" custLinFactNeighborX="66" custLinFactNeighborY="470"/>
      <dgm:spPr/>
    </dgm:pt>
    <dgm:pt modelId="{01A413DD-1B5B-40AE-9D67-2370F60E1353}" type="pres">
      <dgm:prSet presAssocID="{2290387E-4455-44B6-BFCC-04806448873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62724E8D-4C49-45E8-B841-67E18D655205}" type="pres">
      <dgm:prSet presAssocID="{2290387E-4455-44B6-BFCC-048064488737}" presName="spaceRect" presStyleCnt="0"/>
      <dgm:spPr/>
    </dgm:pt>
    <dgm:pt modelId="{E71C2528-E869-4FF1-8C95-8A0B75C62EF3}" type="pres">
      <dgm:prSet presAssocID="{2290387E-4455-44B6-BFCC-04806448873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4710C21-0FBC-48B2-850E-2D5DD23BEC6D}" type="presOf" srcId="{6A87A1A7-CDC4-4193-A932-A88381CC1E22}" destId="{94FCC9C6-9BF5-4B21-B03E-2BD7904BC07F}" srcOrd="0" destOrd="0" presId="urn:microsoft.com/office/officeart/2018/2/layout/IconVerticalSolidList"/>
    <dgm:cxn modelId="{6CA66E2D-8168-4849-B451-F4A8A6B8034E}" srcId="{6A87A1A7-CDC4-4193-A932-A88381CC1E22}" destId="{14495DC6-9419-4A04-9D8A-FA2DC2E3E9B6}" srcOrd="1" destOrd="0" parTransId="{C6C02F52-79D1-4B64-B0FC-D17D84EC44EC}" sibTransId="{5B09D80B-869A-4398-AEB8-2DEC128F81D0}"/>
    <dgm:cxn modelId="{37354133-27B7-4DD8-9155-0B2334E0C58E}" type="presOf" srcId="{2290387E-4455-44B6-BFCC-048064488737}" destId="{E71C2528-E869-4FF1-8C95-8A0B75C62EF3}" srcOrd="0" destOrd="0" presId="urn:microsoft.com/office/officeart/2018/2/layout/IconVerticalSolidList"/>
    <dgm:cxn modelId="{E271EC70-46A5-49A5-84B1-4192DC9277E5}" srcId="{6A87A1A7-CDC4-4193-A932-A88381CC1E22}" destId="{0FA0F70A-F3FE-4376-94B0-EC95AEEF176E}" srcOrd="0" destOrd="0" parTransId="{1A9A3EDA-AAD1-4381-A278-C04A21376E14}" sibTransId="{C3C0F6F9-D8AE-4DB7-BCDF-8C84D70D50DD}"/>
    <dgm:cxn modelId="{632A7B71-CEE5-4189-9B17-E83C45729171}" type="presOf" srcId="{EDEB7A3B-A290-412A-9C44-2CAE79EC9203}" destId="{40B4AE1D-C748-444A-AE72-6312899DBC0D}" srcOrd="0" destOrd="0" presId="urn:microsoft.com/office/officeart/2018/2/layout/IconVerticalSolidList"/>
    <dgm:cxn modelId="{525E90A0-DBC1-4E21-BF8B-FA54D4C1C1D2}" type="presOf" srcId="{0FA0F70A-F3FE-4376-94B0-EC95AEEF176E}" destId="{6AEFA28C-ABA0-4D60-8184-8E4731EB0F8F}" srcOrd="0" destOrd="0" presId="urn:microsoft.com/office/officeart/2018/2/layout/IconVerticalSolidList"/>
    <dgm:cxn modelId="{B98BD9CE-4A03-4C58-99EE-6F31D0416F96}" srcId="{6A87A1A7-CDC4-4193-A932-A88381CC1E22}" destId="{EDEB7A3B-A290-412A-9C44-2CAE79EC9203}" srcOrd="2" destOrd="0" parTransId="{260DE01C-9A79-49DE-87D2-2DA30153A918}" sibTransId="{8369356F-75B2-4A5E-9A63-C8D43D658FC1}"/>
    <dgm:cxn modelId="{046ED0D4-41B1-4951-97C6-C4907314A0DA}" type="presOf" srcId="{14495DC6-9419-4A04-9D8A-FA2DC2E3E9B6}" destId="{B9258E57-A658-45E7-9F88-3CE8879F9026}" srcOrd="0" destOrd="0" presId="urn:microsoft.com/office/officeart/2018/2/layout/IconVerticalSolidList"/>
    <dgm:cxn modelId="{D551E2DC-5B7B-4A4A-95E2-D9357BF5B5F5}" srcId="{6A87A1A7-CDC4-4193-A932-A88381CC1E22}" destId="{AE2ECA59-B5EA-4977-918F-E48681CB694C}" srcOrd="3" destOrd="0" parTransId="{B32C05EC-D3FA-4AA7-8F53-152D4A6E6532}" sibTransId="{93C9B3C7-30C2-44C3-87D5-6668293DF145}"/>
    <dgm:cxn modelId="{1DAD0FED-0E79-4C09-B0B9-66EF08327204}" srcId="{6A87A1A7-CDC4-4193-A932-A88381CC1E22}" destId="{2290387E-4455-44B6-BFCC-048064488737}" srcOrd="4" destOrd="0" parTransId="{6988F461-86CE-476F-B6CD-3F339E8EA5F5}" sibTransId="{8D1CD51F-DBF7-44AA-920D-8E10282716A5}"/>
    <dgm:cxn modelId="{5C14F9F7-468E-4364-B38E-E02A52F599AA}" type="presOf" srcId="{AE2ECA59-B5EA-4977-918F-E48681CB694C}" destId="{CFEB5B5D-6F5B-4321-9FB1-1801FE38EEA3}" srcOrd="0" destOrd="0" presId="urn:microsoft.com/office/officeart/2018/2/layout/IconVerticalSolidList"/>
    <dgm:cxn modelId="{F5AE19C8-35B1-4A84-811B-529DDA79EC6D}" type="presParOf" srcId="{94FCC9C6-9BF5-4B21-B03E-2BD7904BC07F}" destId="{C6F7C744-C7BA-4388-AE4F-DF5BBD96FB0D}" srcOrd="0" destOrd="0" presId="urn:microsoft.com/office/officeart/2018/2/layout/IconVerticalSolidList"/>
    <dgm:cxn modelId="{2C82CED1-3478-4162-B970-AA1C63213E8B}" type="presParOf" srcId="{C6F7C744-C7BA-4388-AE4F-DF5BBD96FB0D}" destId="{5B5A8E4D-AAD0-46F6-B133-AFB0ECA5F46F}" srcOrd="0" destOrd="0" presId="urn:microsoft.com/office/officeart/2018/2/layout/IconVerticalSolidList"/>
    <dgm:cxn modelId="{9B13934A-92ED-46C0-B7B1-9A2494E0F2D1}" type="presParOf" srcId="{C6F7C744-C7BA-4388-AE4F-DF5BBD96FB0D}" destId="{A88230B1-D340-4EA7-B8B8-CA1CC3B88BC4}" srcOrd="1" destOrd="0" presId="urn:microsoft.com/office/officeart/2018/2/layout/IconVerticalSolidList"/>
    <dgm:cxn modelId="{496C60D4-6D45-4603-BD77-3A238BA75537}" type="presParOf" srcId="{C6F7C744-C7BA-4388-AE4F-DF5BBD96FB0D}" destId="{0784CD63-E11D-40D9-8B3D-A83732E07DE7}" srcOrd="2" destOrd="0" presId="urn:microsoft.com/office/officeart/2018/2/layout/IconVerticalSolidList"/>
    <dgm:cxn modelId="{426C50BA-C13A-44B6-9C8A-EF8B428A698E}" type="presParOf" srcId="{C6F7C744-C7BA-4388-AE4F-DF5BBD96FB0D}" destId="{6AEFA28C-ABA0-4D60-8184-8E4731EB0F8F}" srcOrd="3" destOrd="0" presId="urn:microsoft.com/office/officeart/2018/2/layout/IconVerticalSolidList"/>
    <dgm:cxn modelId="{8E2BEE47-DC4C-4F84-A05B-B6573DC7697B}" type="presParOf" srcId="{94FCC9C6-9BF5-4B21-B03E-2BD7904BC07F}" destId="{F00C3068-E1B4-49D3-8500-A41C643D956F}" srcOrd="1" destOrd="0" presId="urn:microsoft.com/office/officeart/2018/2/layout/IconVerticalSolidList"/>
    <dgm:cxn modelId="{BEF89038-65F9-4D05-B9C8-029AF4DE0B53}" type="presParOf" srcId="{94FCC9C6-9BF5-4B21-B03E-2BD7904BC07F}" destId="{DF32005D-E0D0-4F98-B415-E624529DBA45}" srcOrd="2" destOrd="0" presId="urn:microsoft.com/office/officeart/2018/2/layout/IconVerticalSolidList"/>
    <dgm:cxn modelId="{0027462F-F5E5-4EB3-9733-E9B059EC5A43}" type="presParOf" srcId="{DF32005D-E0D0-4F98-B415-E624529DBA45}" destId="{3FE7E07A-3C8C-4CFA-86B2-4D807CC42F86}" srcOrd="0" destOrd="0" presId="urn:microsoft.com/office/officeart/2018/2/layout/IconVerticalSolidList"/>
    <dgm:cxn modelId="{2923284D-88AB-4B93-B2FB-809219D99CBB}" type="presParOf" srcId="{DF32005D-E0D0-4F98-B415-E624529DBA45}" destId="{07843347-3ED5-4253-86DE-E25657DF1814}" srcOrd="1" destOrd="0" presId="urn:microsoft.com/office/officeart/2018/2/layout/IconVerticalSolidList"/>
    <dgm:cxn modelId="{64F4B8E9-7CA1-4B06-9806-56C1CD7032A3}" type="presParOf" srcId="{DF32005D-E0D0-4F98-B415-E624529DBA45}" destId="{99ABB573-3869-4150-AAF3-0AE8C35AEAC8}" srcOrd="2" destOrd="0" presId="urn:microsoft.com/office/officeart/2018/2/layout/IconVerticalSolidList"/>
    <dgm:cxn modelId="{05331941-65A7-4B44-9E19-E533EE416A04}" type="presParOf" srcId="{DF32005D-E0D0-4F98-B415-E624529DBA45}" destId="{B9258E57-A658-45E7-9F88-3CE8879F9026}" srcOrd="3" destOrd="0" presId="urn:microsoft.com/office/officeart/2018/2/layout/IconVerticalSolidList"/>
    <dgm:cxn modelId="{7AE9998E-D183-4EA3-8997-0F29FC4870D8}" type="presParOf" srcId="{94FCC9C6-9BF5-4B21-B03E-2BD7904BC07F}" destId="{C55F2D73-C170-43F2-84B8-4E08F400967C}" srcOrd="3" destOrd="0" presId="urn:microsoft.com/office/officeart/2018/2/layout/IconVerticalSolidList"/>
    <dgm:cxn modelId="{B5944F83-C424-44A1-BA0A-131BDF521E14}" type="presParOf" srcId="{94FCC9C6-9BF5-4B21-B03E-2BD7904BC07F}" destId="{91030DA0-CE96-42D2-8147-E475E68A2ADC}" srcOrd="4" destOrd="0" presId="urn:microsoft.com/office/officeart/2018/2/layout/IconVerticalSolidList"/>
    <dgm:cxn modelId="{AFA8C85F-F58C-4015-8E18-101B505A5DA3}" type="presParOf" srcId="{91030DA0-CE96-42D2-8147-E475E68A2ADC}" destId="{22C347D9-39D5-40F9-A75C-13A153B3F649}" srcOrd="0" destOrd="0" presId="urn:microsoft.com/office/officeart/2018/2/layout/IconVerticalSolidList"/>
    <dgm:cxn modelId="{BD5326E1-17E2-4ED2-B724-ADB6627EDA9D}" type="presParOf" srcId="{91030DA0-CE96-42D2-8147-E475E68A2ADC}" destId="{0B9B9B6A-65DF-4BB0-8F3D-ACB89E5790DF}" srcOrd="1" destOrd="0" presId="urn:microsoft.com/office/officeart/2018/2/layout/IconVerticalSolidList"/>
    <dgm:cxn modelId="{8A550127-3883-41C3-8B10-0A04C1D91AD7}" type="presParOf" srcId="{91030DA0-CE96-42D2-8147-E475E68A2ADC}" destId="{0329BC36-D413-4159-9517-BB391FBBA310}" srcOrd="2" destOrd="0" presId="urn:microsoft.com/office/officeart/2018/2/layout/IconVerticalSolidList"/>
    <dgm:cxn modelId="{957DCE5A-F59B-4FA6-87A7-08C46D535697}" type="presParOf" srcId="{91030DA0-CE96-42D2-8147-E475E68A2ADC}" destId="{40B4AE1D-C748-444A-AE72-6312899DBC0D}" srcOrd="3" destOrd="0" presId="urn:microsoft.com/office/officeart/2018/2/layout/IconVerticalSolidList"/>
    <dgm:cxn modelId="{6129358F-8175-420D-AF90-DC5CF74B6CFC}" type="presParOf" srcId="{94FCC9C6-9BF5-4B21-B03E-2BD7904BC07F}" destId="{F45FDC72-7CAD-4CEA-BC9C-0902B8BE124B}" srcOrd="5" destOrd="0" presId="urn:microsoft.com/office/officeart/2018/2/layout/IconVerticalSolidList"/>
    <dgm:cxn modelId="{A5883529-2889-462A-AA83-4E55C901C4D4}" type="presParOf" srcId="{94FCC9C6-9BF5-4B21-B03E-2BD7904BC07F}" destId="{864ECE7B-0345-46BC-8793-43525B7AB5B1}" srcOrd="6" destOrd="0" presId="urn:microsoft.com/office/officeart/2018/2/layout/IconVerticalSolidList"/>
    <dgm:cxn modelId="{A2DD0879-B9A6-46B6-AD43-ED5B5EF97FA7}" type="presParOf" srcId="{864ECE7B-0345-46BC-8793-43525B7AB5B1}" destId="{6F597394-DA68-47AC-A62C-CFCBE96B8EE9}" srcOrd="0" destOrd="0" presId="urn:microsoft.com/office/officeart/2018/2/layout/IconVerticalSolidList"/>
    <dgm:cxn modelId="{D4A3D0C7-B6AE-4994-90DF-D65C03EC665B}" type="presParOf" srcId="{864ECE7B-0345-46BC-8793-43525B7AB5B1}" destId="{C094612D-B136-42B4-9D4D-7C4BA4C766E3}" srcOrd="1" destOrd="0" presId="urn:microsoft.com/office/officeart/2018/2/layout/IconVerticalSolidList"/>
    <dgm:cxn modelId="{47A1563D-B013-4FA9-9431-D57EE98A420F}" type="presParOf" srcId="{864ECE7B-0345-46BC-8793-43525B7AB5B1}" destId="{513EE316-BE76-4831-BAFA-1F58BE6033D2}" srcOrd="2" destOrd="0" presId="urn:microsoft.com/office/officeart/2018/2/layout/IconVerticalSolidList"/>
    <dgm:cxn modelId="{18F87334-F6BF-43B5-BE3D-2F85F926887E}" type="presParOf" srcId="{864ECE7B-0345-46BC-8793-43525B7AB5B1}" destId="{CFEB5B5D-6F5B-4321-9FB1-1801FE38EEA3}" srcOrd="3" destOrd="0" presId="urn:microsoft.com/office/officeart/2018/2/layout/IconVerticalSolidList"/>
    <dgm:cxn modelId="{1D98459F-3D6F-4ABA-9A7C-C580BDDF9AD9}" type="presParOf" srcId="{94FCC9C6-9BF5-4B21-B03E-2BD7904BC07F}" destId="{8C8E6429-E75D-4EA2-9556-3DC756117680}" srcOrd="7" destOrd="0" presId="urn:microsoft.com/office/officeart/2018/2/layout/IconVerticalSolidList"/>
    <dgm:cxn modelId="{0E30E75A-F5D6-451E-BAEA-57318B7DB7FF}" type="presParOf" srcId="{94FCC9C6-9BF5-4B21-B03E-2BD7904BC07F}" destId="{D0EFF2E1-A139-4FD3-8FFD-4027F80C0AEF}" srcOrd="8" destOrd="0" presId="urn:microsoft.com/office/officeart/2018/2/layout/IconVerticalSolidList"/>
    <dgm:cxn modelId="{91FE454A-ED7D-448C-9087-98E697C7CC45}" type="presParOf" srcId="{D0EFF2E1-A139-4FD3-8FFD-4027F80C0AEF}" destId="{F834DA97-89C5-4EC0-9F4A-9204007AC3F4}" srcOrd="0" destOrd="0" presId="urn:microsoft.com/office/officeart/2018/2/layout/IconVerticalSolidList"/>
    <dgm:cxn modelId="{A9557DAC-0BD7-41E5-9BC7-2A6EF2C459FD}" type="presParOf" srcId="{D0EFF2E1-A139-4FD3-8FFD-4027F80C0AEF}" destId="{01A413DD-1B5B-40AE-9D67-2370F60E1353}" srcOrd="1" destOrd="0" presId="urn:microsoft.com/office/officeart/2018/2/layout/IconVerticalSolidList"/>
    <dgm:cxn modelId="{ACA9BCD0-D1C1-4427-BD3E-53B58E2E3A92}" type="presParOf" srcId="{D0EFF2E1-A139-4FD3-8FFD-4027F80C0AEF}" destId="{62724E8D-4C49-45E8-B841-67E18D655205}" srcOrd="2" destOrd="0" presId="urn:microsoft.com/office/officeart/2018/2/layout/IconVerticalSolidList"/>
    <dgm:cxn modelId="{B8E4CEFC-70AD-488C-9FFF-3FDF9C179264}" type="presParOf" srcId="{D0EFF2E1-A139-4FD3-8FFD-4027F80C0AEF}" destId="{E71C2528-E869-4FF1-8C95-8A0B75C62EF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1273D6-3470-45DB-99B1-CCEABDEFDC83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9C7EB2B-900F-4445-82CB-A610D1CB8BAF}">
      <dgm:prSet/>
      <dgm:spPr/>
      <dgm:t>
        <a:bodyPr/>
        <a:lstStyle/>
        <a:p>
          <a:r>
            <a:rPr lang="en-US" b="0" i="0" baseline="0" dirty="0"/>
            <a:t>Technical feasibility</a:t>
          </a:r>
          <a:endParaRPr lang="en-US" dirty="0"/>
        </a:p>
      </dgm:t>
    </dgm:pt>
    <dgm:pt modelId="{2FA0E96E-2B93-40DD-97E7-DDAE38B555C9}" type="parTrans" cxnId="{80966B9B-A24F-410B-BCC8-FC9184A33E30}">
      <dgm:prSet/>
      <dgm:spPr/>
      <dgm:t>
        <a:bodyPr/>
        <a:lstStyle/>
        <a:p>
          <a:endParaRPr lang="en-US"/>
        </a:p>
      </dgm:t>
    </dgm:pt>
    <dgm:pt modelId="{B007E6D1-E5FB-4988-9A75-0A9AB7CD9856}" type="sibTrans" cxnId="{80966B9B-A24F-410B-BCC8-FC9184A33E30}">
      <dgm:prSet/>
      <dgm:spPr/>
      <dgm:t>
        <a:bodyPr/>
        <a:lstStyle/>
        <a:p>
          <a:endParaRPr lang="en-US"/>
        </a:p>
      </dgm:t>
    </dgm:pt>
    <dgm:pt modelId="{AD5F26C6-EFC7-40B2-8651-E1AE7CBBC7D7}">
      <dgm:prSet/>
      <dgm:spPr/>
      <dgm:t>
        <a:bodyPr/>
        <a:lstStyle/>
        <a:p>
          <a:r>
            <a:rPr lang="en-US" b="0" i="0" baseline="0" dirty="0"/>
            <a:t>Domestic integration feasibility</a:t>
          </a:r>
          <a:endParaRPr lang="en-US" dirty="0"/>
        </a:p>
      </dgm:t>
    </dgm:pt>
    <dgm:pt modelId="{47FA2583-BE25-4695-81E2-C5F0358ADEFB}" type="sibTrans" cxnId="{5136B023-D9AE-4642-A143-A096A2BBA7A7}">
      <dgm:prSet/>
      <dgm:spPr/>
      <dgm:t>
        <a:bodyPr/>
        <a:lstStyle/>
        <a:p>
          <a:endParaRPr lang="en-US"/>
        </a:p>
      </dgm:t>
    </dgm:pt>
    <dgm:pt modelId="{A1ADDB12-316F-4DFA-B673-F981CB249218}" type="parTrans" cxnId="{5136B023-D9AE-4642-A143-A096A2BBA7A7}">
      <dgm:prSet/>
      <dgm:spPr/>
      <dgm:t>
        <a:bodyPr/>
        <a:lstStyle/>
        <a:p>
          <a:endParaRPr lang="en-US"/>
        </a:p>
      </dgm:t>
    </dgm:pt>
    <dgm:pt modelId="{FD79ECA8-42AD-4EA0-85DC-6586BEB08660}">
      <dgm:prSet/>
      <dgm:spPr/>
      <dgm:t>
        <a:bodyPr/>
        <a:lstStyle/>
        <a:p>
          <a:r>
            <a:rPr lang="en-US" b="0" i="0" baseline="0" dirty="0"/>
            <a:t>Self-reflection feasibility</a:t>
          </a:r>
          <a:endParaRPr lang="en-US" dirty="0"/>
        </a:p>
      </dgm:t>
    </dgm:pt>
    <dgm:pt modelId="{DB6319ED-E3DE-4C3D-9295-E5E89ACD262B}" type="sibTrans" cxnId="{96BA5289-5DD8-493A-B8BE-56094FF1F814}">
      <dgm:prSet/>
      <dgm:spPr/>
      <dgm:t>
        <a:bodyPr/>
        <a:lstStyle/>
        <a:p>
          <a:endParaRPr lang="en-US"/>
        </a:p>
      </dgm:t>
    </dgm:pt>
    <dgm:pt modelId="{EFF2D1CA-D819-4CF7-98B1-2996DA09C468}" type="parTrans" cxnId="{96BA5289-5DD8-493A-B8BE-56094FF1F814}">
      <dgm:prSet/>
      <dgm:spPr/>
      <dgm:t>
        <a:bodyPr/>
        <a:lstStyle/>
        <a:p>
          <a:endParaRPr lang="en-US"/>
        </a:p>
      </dgm:t>
    </dgm:pt>
    <dgm:pt modelId="{CC9C5ADF-DA05-426A-98EB-FE1156AD3212}" type="pres">
      <dgm:prSet presAssocID="{3D1273D6-3470-45DB-99B1-CCEABDEFDC83}" presName="linear" presStyleCnt="0">
        <dgm:presLayoutVars>
          <dgm:animLvl val="lvl"/>
          <dgm:resizeHandles val="exact"/>
        </dgm:presLayoutVars>
      </dgm:prSet>
      <dgm:spPr/>
    </dgm:pt>
    <dgm:pt modelId="{63D9FADD-0E95-4249-91F2-287BA4585BE4}" type="pres">
      <dgm:prSet presAssocID="{C9C7EB2B-900F-4445-82CB-A610D1CB8BA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0887DFF-961A-4095-B0A1-51B62E0DAE65}" type="pres">
      <dgm:prSet presAssocID="{B007E6D1-E5FB-4988-9A75-0A9AB7CD9856}" presName="spacer" presStyleCnt="0"/>
      <dgm:spPr/>
    </dgm:pt>
    <dgm:pt modelId="{9D381D76-FA29-40EE-A41C-402E8F63BF0B}" type="pres">
      <dgm:prSet presAssocID="{AD5F26C6-EFC7-40B2-8651-E1AE7CBBC7D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B92890E-A626-420E-AEB7-D14FF0FDC350}" type="pres">
      <dgm:prSet presAssocID="{47FA2583-BE25-4695-81E2-C5F0358ADEFB}" presName="spacer" presStyleCnt="0"/>
      <dgm:spPr/>
    </dgm:pt>
    <dgm:pt modelId="{654E15E7-0477-4DFB-9121-137679BD0B7F}" type="pres">
      <dgm:prSet presAssocID="{FD79ECA8-42AD-4EA0-85DC-6586BEB0866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999DB0E-5EE4-4223-8707-07367523D40A}" type="presOf" srcId="{3D1273D6-3470-45DB-99B1-CCEABDEFDC83}" destId="{CC9C5ADF-DA05-426A-98EB-FE1156AD3212}" srcOrd="0" destOrd="0" presId="urn:microsoft.com/office/officeart/2005/8/layout/vList2"/>
    <dgm:cxn modelId="{5136B023-D9AE-4642-A143-A096A2BBA7A7}" srcId="{3D1273D6-3470-45DB-99B1-CCEABDEFDC83}" destId="{AD5F26C6-EFC7-40B2-8651-E1AE7CBBC7D7}" srcOrd="1" destOrd="0" parTransId="{A1ADDB12-316F-4DFA-B673-F981CB249218}" sibTransId="{47FA2583-BE25-4695-81E2-C5F0358ADEFB}"/>
    <dgm:cxn modelId="{06CFEA3F-BA33-47E2-83E6-1A7D1BD65E3B}" type="presOf" srcId="{FD79ECA8-42AD-4EA0-85DC-6586BEB08660}" destId="{654E15E7-0477-4DFB-9121-137679BD0B7F}" srcOrd="0" destOrd="0" presId="urn:microsoft.com/office/officeart/2005/8/layout/vList2"/>
    <dgm:cxn modelId="{F568C073-BE9F-475B-8C6A-9C453912AF73}" type="presOf" srcId="{AD5F26C6-EFC7-40B2-8651-E1AE7CBBC7D7}" destId="{9D381D76-FA29-40EE-A41C-402E8F63BF0B}" srcOrd="0" destOrd="0" presId="urn:microsoft.com/office/officeart/2005/8/layout/vList2"/>
    <dgm:cxn modelId="{96BA5289-5DD8-493A-B8BE-56094FF1F814}" srcId="{3D1273D6-3470-45DB-99B1-CCEABDEFDC83}" destId="{FD79ECA8-42AD-4EA0-85DC-6586BEB08660}" srcOrd="2" destOrd="0" parTransId="{EFF2D1CA-D819-4CF7-98B1-2996DA09C468}" sibTransId="{DB6319ED-E3DE-4C3D-9295-E5E89ACD262B}"/>
    <dgm:cxn modelId="{80966B9B-A24F-410B-BCC8-FC9184A33E30}" srcId="{3D1273D6-3470-45DB-99B1-CCEABDEFDC83}" destId="{C9C7EB2B-900F-4445-82CB-A610D1CB8BAF}" srcOrd="0" destOrd="0" parTransId="{2FA0E96E-2B93-40DD-97E7-DDAE38B555C9}" sibTransId="{B007E6D1-E5FB-4988-9A75-0A9AB7CD9856}"/>
    <dgm:cxn modelId="{894C21DA-0FD0-444B-BE2A-7D355E0F4C17}" type="presOf" srcId="{C9C7EB2B-900F-4445-82CB-A610D1CB8BAF}" destId="{63D9FADD-0E95-4249-91F2-287BA4585BE4}" srcOrd="0" destOrd="0" presId="urn:microsoft.com/office/officeart/2005/8/layout/vList2"/>
    <dgm:cxn modelId="{6194E53A-4EDA-44FD-AAA6-03957B7BE238}" type="presParOf" srcId="{CC9C5ADF-DA05-426A-98EB-FE1156AD3212}" destId="{63D9FADD-0E95-4249-91F2-287BA4585BE4}" srcOrd="0" destOrd="0" presId="urn:microsoft.com/office/officeart/2005/8/layout/vList2"/>
    <dgm:cxn modelId="{EB89F722-D33C-4516-8467-498656F7E67E}" type="presParOf" srcId="{CC9C5ADF-DA05-426A-98EB-FE1156AD3212}" destId="{20887DFF-961A-4095-B0A1-51B62E0DAE65}" srcOrd="1" destOrd="0" presId="urn:microsoft.com/office/officeart/2005/8/layout/vList2"/>
    <dgm:cxn modelId="{2AEA2ADF-B7AF-4335-9734-8031687C30DE}" type="presParOf" srcId="{CC9C5ADF-DA05-426A-98EB-FE1156AD3212}" destId="{9D381D76-FA29-40EE-A41C-402E8F63BF0B}" srcOrd="2" destOrd="0" presId="urn:microsoft.com/office/officeart/2005/8/layout/vList2"/>
    <dgm:cxn modelId="{9B777D6B-AD12-4C65-AE30-85B2E5925E77}" type="presParOf" srcId="{CC9C5ADF-DA05-426A-98EB-FE1156AD3212}" destId="{7B92890E-A626-420E-AEB7-D14FF0FDC350}" srcOrd="3" destOrd="0" presId="urn:microsoft.com/office/officeart/2005/8/layout/vList2"/>
    <dgm:cxn modelId="{1B0BDE39-F6FB-4C86-9732-E72F0AE12951}" type="presParOf" srcId="{CC9C5ADF-DA05-426A-98EB-FE1156AD3212}" destId="{654E15E7-0477-4DFB-9121-137679BD0B7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EFC54C-C4E2-484C-806C-2905C9BAABC1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9354572-2BA8-4896-A73E-7B31C6771B25}">
      <dgm:prSet custT="1"/>
      <dgm:spPr/>
      <dgm:t>
        <a:bodyPr/>
        <a:lstStyle/>
        <a:p>
          <a:r>
            <a:rPr lang="en-US" sz="3600" dirty="0"/>
            <a:t>Effectiveness and usefulness</a:t>
          </a:r>
        </a:p>
      </dgm:t>
    </dgm:pt>
    <dgm:pt modelId="{E44DE0AC-F074-4EAC-937F-D4B9204AB945}" type="parTrans" cxnId="{2D452D27-63F1-473F-8856-2773F455E1F5}">
      <dgm:prSet/>
      <dgm:spPr/>
      <dgm:t>
        <a:bodyPr/>
        <a:lstStyle/>
        <a:p>
          <a:endParaRPr lang="en-US" sz="1400"/>
        </a:p>
      </dgm:t>
    </dgm:pt>
    <dgm:pt modelId="{018FA4D9-908E-4D17-AA7E-114300F9354A}" type="sibTrans" cxnId="{2D452D27-63F1-473F-8856-2773F455E1F5}">
      <dgm:prSet/>
      <dgm:spPr/>
      <dgm:t>
        <a:bodyPr/>
        <a:lstStyle/>
        <a:p>
          <a:endParaRPr lang="en-US" sz="1400"/>
        </a:p>
      </dgm:t>
    </dgm:pt>
    <dgm:pt modelId="{5A572610-956E-403F-BCBC-94185C3F04C2}">
      <dgm:prSet custT="1"/>
      <dgm:spPr/>
      <dgm:t>
        <a:bodyPr/>
        <a:lstStyle/>
        <a:p>
          <a:r>
            <a:rPr lang="en-US" sz="3600" dirty="0"/>
            <a:t>Perception of the behavior</a:t>
          </a:r>
        </a:p>
      </dgm:t>
    </dgm:pt>
    <dgm:pt modelId="{132BC1A4-025C-44E9-A166-42C941D4DA23}" type="parTrans" cxnId="{4FC84505-05B5-42F6-86F7-38AF0B3EC201}">
      <dgm:prSet/>
      <dgm:spPr/>
      <dgm:t>
        <a:bodyPr/>
        <a:lstStyle/>
        <a:p>
          <a:endParaRPr lang="en-US" sz="1400"/>
        </a:p>
      </dgm:t>
    </dgm:pt>
    <dgm:pt modelId="{2BCFF7E2-448C-48D5-B5E8-66D55E633048}" type="sibTrans" cxnId="{4FC84505-05B5-42F6-86F7-38AF0B3EC201}">
      <dgm:prSet/>
      <dgm:spPr/>
      <dgm:t>
        <a:bodyPr/>
        <a:lstStyle/>
        <a:p>
          <a:endParaRPr lang="en-US" sz="1400"/>
        </a:p>
      </dgm:t>
    </dgm:pt>
    <dgm:pt modelId="{21D7EF6D-3015-43C1-9FC2-AD091C92F5B3}">
      <dgm:prSet custT="1"/>
      <dgm:spPr/>
      <dgm:t>
        <a:bodyPr/>
        <a:lstStyle/>
        <a:p>
          <a:r>
            <a:rPr lang="en-US" sz="3600" dirty="0"/>
            <a:t>Thoughts on long-term use</a:t>
          </a:r>
        </a:p>
      </dgm:t>
    </dgm:pt>
    <dgm:pt modelId="{8253B5FA-ACE8-4BE5-9B82-D044E287BF9A}" type="parTrans" cxnId="{70C3F89C-8872-41EE-A810-03117D4F17AD}">
      <dgm:prSet/>
      <dgm:spPr/>
      <dgm:t>
        <a:bodyPr/>
        <a:lstStyle/>
        <a:p>
          <a:endParaRPr lang="en-US" sz="1400"/>
        </a:p>
      </dgm:t>
    </dgm:pt>
    <dgm:pt modelId="{B2A1D14E-ED66-4A7D-82DE-1C739BF8397D}" type="sibTrans" cxnId="{70C3F89C-8872-41EE-A810-03117D4F17AD}">
      <dgm:prSet/>
      <dgm:spPr/>
      <dgm:t>
        <a:bodyPr/>
        <a:lstStyle/>
        <a:p>
          <a:endParaRPr lang="en-US" sz="1400"/>
        </a:p>
      </dgm:t>
    </dgm:pt>
    <dgm:pt modelId="{C270478F-3AA3-4C17-B6B6-AF20096F54BF}" type="pres">
      <dgm:prSet presAssocID="{4AEFC54C-C4E2-484C-806C-2905C9BAABC1}" presName="vert0" presStyleCnt="0">
        <dgm:presLayoutVars>
          <dgm:dir/>
          <dgm:animOne val="branch"/>
          <dgm:animLvl val="lvl"/>
        </dgm:presLayoutVars>
      </dgm:prSet>
      <dgm:spPr/>
    </dgm:pt>
    <dgm:pt modelId="{2DA96996-6ECD-4C51-ACE4-CC691F8A9A5B}" type="pres">
      <dgm:prSet presAssocID="{D9354572-2BA8-4896-A73E-7B31C6771B25}" presName="thickLine" presStyleLbl="alignNode1" presStyleIdx="0" presStyleCnt="3"/>
      <dgm:spPr/>
    </dgm:pt>
    <dgm:pt modelId="{1BED4953-B415-443E-81CF-1F823C1109D2}" type="pres">
      <dgm:prSet presAssocID="{D9354572-2BA8-4896-A73E-7B31C6771B25}" presName="horz1" presStyleCnt="0"/>
      <dgm:spPr/>
    </dgm:pt>
    <dgm:pt modelId="{CC91812F-D78F-4B63-B894-6B657EC12FA9}" type="pres">
      <dgm:prSet presAssocID="{D9354572-2BA8-4896-A73E-7B31C6771B25}" presName="tx1" presStyleLbl="revTx" presStyleIdx="0" presStyleCnt="3"/>
      <dgm:spPr/>
    </dgm:pt>
    <dgm:pt modelId="{C640CAEE-3685-4E83-A3D4-1B68F45AFA91}" type="pres">
      <dgm:prSet presAssocID="{D9354572-2BA8-4896-A73E-7B31C6771B25}" presName="vert1" presStyleCnt="0"/>
      <dgm:spPr/>
    </dgm:pt>
    <dgm:pt modelId="{231827D5-DC7B-4218-A5E4-27A4F79C953F}" type="pres">
      <dgm:prSet presAssocID="{5A572610-956E-403F-BCBC-94185C3F04C2}" presName="thickLine" presStyleLbl="alignNode1" presStyleIdx="1" presStyleCnt="3"/>
      <dgm:spPr/>
    </dgm:pt>
    <dgm:pt modelId="{E94D51BB-6F88-44E9-80DE-54BCAF783D25}" type="pres">
      <dgm:prSet presAssocID="{5A572610-956E-403F-BCBC-94185C3F04C2}" presName="horz1" presStyleCnt="0"/>
      <dgm:spPr/>
    </dgm:pt>
    <dgm:pt modelId="{A953A29F-5119-4C0E-8A41-EE6F9A786820}" type="pres">
      <dgm:prSet presAssocID="{5A572610-956E-403F-BCBC-94185C3F04C2}" presName="tx1" presStyleLbl="revTx" presStyleIdx="1" presStyleCnt="3"/>
      <dgm:spPr/>
    </dgm:pt>
    <dgm:pt modelId="{AD518882-8142-475A-B029-99245A399672}" type="pres">
      <dgm:prSet presAssocID="{5A572610-956E-403F-BCBC-94185C3F04C2}" presName="vert1" presStyleCnt="0"/>
      <dgm:spPr/>
    </dgm:pt>
    <dgm:pt modelId="{3A308BC8-AD07-4389-9E03-52EE7F8A3465}" type="pres">
      <dgm:prSet presAssocID="{21D7EF6D-3015-43C1-9FC2-AD091C92F5B3}" presName="thickLine" presStyleLbl="alignNode1" presStyleIdx="2" presStyleCnt="3"/>
      <dgm:spPr/>
    </dgm:pt>
    <dgm:pt modelId="{FB7AC07F-1A17-47C5-898A-B483B0FD1839}" type="pres">
      <dgm:prSet presAssocID="{21D7EF6D-3015-43C1-9FC2-AD091C92F5B3}" presName="horz1" presStyleCnt="0"/>
      <dgm:spPr/>
    </dgm:pt>
    <dgm:pt modelId="{27B3CD65-6CAB-42E8-A87B-5DD3910EAC5B}" type="pres">
      <dgm:prSet presAssocID="{21D7EF6D-3015-43C1-9FC2-AD091C92F5B3}" presName="tx1" presStyleLbl="revTx" presStyleIdx="2" presStyleCnt="3"/>
      <dgm:spPr/>
    </dgm:pt>
    <dgm:pt modelId="{14717A90-4770-44FC-B0AD-980FAC4524FA}" type="pres">
      <dgm:prSet presAssocID="{21D7EF6D-3015-43C1-9FC2-AD091C92F5B3}" presName="vert1" presStyleCnt="0"/>
      <dgm:spPr/>
    </dgm:pt>
  </dgm:ptLst>
  <dgm:cxnLst>
    <dgm:cxn modelId="{4FC84505-05B5-42F6-86F7-38AF0B3EC201}" srcId="{4AEFC54C-C4E2-484C-806C-2905C9BAABC1}" destId="{5A572610-956E-403F-BCBC-94185C3F04C2}" srcOrd="1" destOrd="0" parTransId="{132BC1A4-025C-44E9-A166-42C941D4DA23}" sibTransId="{2BCFF7E2-448C-48D5-B5E8-66D55E633048}"/>
    <dgm:cxn modelId="{7FFF2913-F375-47C1-8FB8-219F9A9AEFD7}" type="presOf" srcId="{D9354572-2BA8-4896-A73E-7B31C6771B25}" destId="{CC91812F-D78F-4B63-B894-6B657EC12FA9}" srcOrd="0" destOrd="0" presId="urn:microsoft.com/office/officeart/2008/layout/LinedList"/>
    <dgm:cxn modelId="{9AD14119-1E5D-4DD4-BA71-9874D60790F6}" type="presOf" srcId="{5A572610-956E-403F-BCBC-94185C3F04C2}" destId="{A953A29F-5119-4C0E-8A41-EE6F9A786820}" srcOrd="0" destOrd="0" presId="urn:microsoft.com/office/officeart/2008/layout/LinedList"/>
    <dgm:cxn modelId="{2D452D27-63F1-473F-8856-2773F455E1F5}" srcId="{4AEFC54C-C4E2-484C-806C-2905C9BAABC1}" destId="{D9354572-2BA8-4896-A73E-7B31C6771B25}" srcOrd="0" destOrd="0" parTransId="{E44DE0AC-F074-4EAC-937F-D4B9204AB945}" sibTransId="{018FA4D9-908E-4D17-AA7E-114300F9354A}"/>
    <dgm:cxn modelId="{C9CDAE4D-8B67-4FE9-A848-4F807998FE51}" type="presOf" srcId="{21D7EF6D-3015-43C1-9FC2-AD091C92F5B3}" destId="{27B3CD65-6CAB-42E8-A87B-5DD3910EAC5B}" srcOrd="0" destOrd="0" presId="urn:microsoft.com/office/officeart/2008/layout/LinedList"/>
    <dgm:cxn modelId="{70C3F89C-8872-41EE-A810-03117D4F17AD}" srcId="{4AEFC54C-C4E2-484C-806C-2905C9BAABC1}" destId="{21D7EF6D-3015-43C1-9FC2-AD091C92F5B3}" srcOrd="2" destOrd="0" parTransId="{8253B5FA-ACE8-4BE5-9B82-D044E287BF9A}" sibTransId="{B2A1D14E-ED66-4A7D-82DE-1C739BF8397D}"/>
    <dgm:cxn modelId="{D7BF9EAB-526F-46B6-B378-3B38D4CC29F4}" type="presOf" srcId="{4AEFC54C-C4E2-484C-806C-2905C9BAABC1}" destId="{C270478F-3AA3-4C17-B6B6-AF20096F54BF}" srcOrd="0" destOrd="0" presId="urn:microsoft.com/office/officeart/2008/layout/LinedList"/>
    <dgm:cxn modelId="{ADF312CE-1FAB-4B28-8FD2-7930C8C63F76}" type="presParOf" srcId="{C270478F-3AA3-4C17-B6B6-AF20096F54BF}" destId="{2DA96996-6ECD-4C51-ACE4-CC691F8A9A5B}" srcOrd="0" destOrd="0" presId="urn:microsoft.com/office/officeart/2008/layout/LinedList"/>
    <dgm:cxn modelId="{72DDD2BA-0589-4433-BB33-6318F654EA07}" type="presParOf" srcId="{C270478F-3AA3-4C17-B6B6-AF20096F54BF}" destId="{1BED4953-B415-443E-81CF-1F823C1109D2}" srcOrd="1" destOrd="0" presId="urn:microsoft.com/office/officeart/2008/layout/LinedList"/>
    <dgm:cxn modelId="{437E6E89-1306-4753-BE50-7032DDB9A6E6}" type="presParOf" srcId="{1BED4953-B415-443E-81CF-1F823C1109D2}" destId="{CC91812F-D78F-4B63-B894-6B657EC12FA9}" srcOrd="0" destOrd="0" presId="urn:microsoft.com/office/officeart/2008/layout/LinedList"/>
    <dgm:cxn modelId="{1B84057D-BDC3-40C5-B963-0EDD0B053CB3}" type="presParOf" srcId="{1BED4953-B415-443E-81CF-1F823C1109D2}" destId="{C640CAEE-3685-4E83-A3D4-1B68F45AFA91}" srcOrd="1" destOrd="0" presId="urn:microsoft.com/office/officeart/2008/layout/LinedList"/>
    <dgm:cxn modelId="{69D08C31-4C75-4D74-8B95-EB6BD2BAA2E9}" type="presParOf" srcId="{C270478F-3AA3-4C17-B6B6-AF20096F54BF}" destId="{231827D5-DC7B-4218-A5E4-27A4F79C953F}" srcOrd="2" destOrd="0" presId="urn:microsoft.com/office/officeart/2008/layout/LinedList"/>
    <dgm:cxn modelId="{54F12577-2F70-4163-ADBC-06DFDD27CAD3}" type="presParOf" srcId="{C270478F-3AA3-4C17-B6B6-AF20096F54BF}" destId="{E94D51BB-6F88-44E9-80DE-54BCAF783D25}" srcOrd="3" destOrd="0" presId="urn:microsoft.com/office/officeart/2008/layout/LinedList"/>
    <dgm:cxn modelId="{23894164-FC93-441E-95F3-9DBCB91E7271}" type="presParOf" srcId="{E94D51BB-6F88-44E9-80DE-54BCAF783D25}" destId="{A953A29F-5119-4C0E-8A41-EE6F9A786820}" srcOrd="0" destOrd="0" presId="urn:microsoft.com/office/officeart/2008/layout/LinedList"/>
    <dgm:cxn modelId="{958B963E-0134-406C-A303-57F20CB111F1}" type="presParOf" srcId="{E94D51BB-6F88-44E9-80DE-54BCAF783D25}" destId="{AD518882-8142-475A-B029-99245A399672}" srcOrd="1" destOrd="0" presId="urn:microsoft.com/office/officeart/2008/layout/LinedList"/>
    <dgm:cxn modelId="{F74A6B5F-0918-4817-9850-D81E5E619D6C}" type="presParOf" srcId="{C270478F-3AA3-4C17-B6B6-AF20096F54BF}" destId="{3A308BC8-AD07-4389-9E03-52EE7F8A3465}" srcOrd="4" destOrd="0" presId="urn:microsoft.com/office/officeart/2008/layout/LinedList"/>
    <dgm:cxn modelId="{13566A89-EDD3-4766-99B8-58D09D75CCEE}" type="presParOf" srcId="{C270478F-3AA3-4C17-B6B6-AF20096F54BF}" destId="{FB7AC07F-1A17-47C5-898A-B483B0FD1839}" srcOrd="5" destOrd="0" presId="urn:microsoft.com/office/officeart/2008/layout/LinedList"/>
    <dgm:cxn modelId="{566042F3-760B-4E17-9654-FE61FCDBA1CE}" type="presParOf" srcId="{FB7AC07F-1A17-47C5-898A-B483B0FD1839}" destId="{27B3CD65-6CAB-42E8-A87B-5DD3910EAC5B}" srcOrd="0" destOrd="0" presId="urn:microsoft.com/office/officeart/2008/layout/LinedList"/>
    <dgm:cxn modelId="{002323D1-CE95-4383-BD32-B2DC979EAC7C}" type="presParOf" srcId="{FB7AC07F-1A17-47C5-898A-B483B0FD1839}" destId="{14717A90-4770-44FC-B0AD-980FAC4524F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1273D6-3470-45DB-99B1-CCEABDEFDC83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9C7EB2B-900F-4445-82CB-A610D1CB8BAF}">
      <dgm:prSet/>
      <dgm:spPr/>
      <dgm:t>
        <a:bodyPr/>
        <a:lstStyle/>
        <a:p>
          <a:r>
            <a:rPr lang="en-US" b="0" i="0" baseline="0" dirty="0"/>
            <a:t>Technical feasibility</a:t>
          </a:r>
          <a:endParaRPr lang="en-US" dirty="0"/>
        </a:p>
      </dgm:t>
    </dgm:pt>
    <dgm:pt modelId="{2FA0E96E-2B93-40DD-97E7-DDAE38B555C9}" type="parTrans" cxnId="{80966B9B-A24F-410B-BCC8-FC9184A33E30}">
      <dgm:prSet/>
      <dgm:spPr/>
      <dgm:t>
        <a:bodyPr/>
        <a:lstStyle/>
        <a:p>
          <a:endParaRPr lang="en-US"/>
        </a:p>
      </dgm:t>
    </dgm:pt>
    <dgm:pt modelId="{B007E6D1-E5FB-4988-9A75-0A9AB7CD9856}" type="sibTrans" cxnId="{80966B9B-A24F-410B-BCC8-FC9184A33E30}">
      <dgm:prSet/>
      <dgm:spPr/>
      <dgm:t>
        <a:bodyPr/>
        <a:lstStyle/>
        <a:p>
          <a:endParaRPr lang="en-US"/>
        </a:p>
      </dgm:t>
    </dgm:pt>
    <dgm:pt modelId="{AD5F26C6-EFC7-40B2-8651-E1AE7CBBC7D7}">
      <dgm:prSet/>
      <dgm:spPr/>
      <dgm:t>
        <a:bodyPr/>
        <a:lstStyle/>
        <a:p>
          <a:r>
            <a:rPr lang="en-US" b="0" i="0" baseline="0" dirty="0"/>
            <a:t>Domestic integration feasibility</a:t>
          </a:r>
          <a:endParaRPr lang="en-US" dirty="0"/>
        </a:p>
      </dgm:t>
    </dgm:pt>
    <dgm:pt modelId="{A1ADDB12-316F-4DFA-B673-F981CB249218}" type="parTrans" cxnId="{5136B023-D9AE-4642-A143-A096A2BBA7A7}">
      <dgm:prSet/>
      <dgm:spPr/>
      <dgm:t>
        <a:bodyPr/>
        <a:lstStyle/>
        <a:p>
          <a:endParaRPr lang="en-US"/>
        </a:p>
      </dgm:t>
    </dgm:pt>
    <dgm:pt modelId="{47FA2583-BE25-4695-81E2-C5F0358ADEFB}" type="sibTrans" cxnId="{5136B023-D9AE-4642-A143-A096A2BBA7A7}">
      <dgm:prSet/>
      <dgm:spPr/>
      <dgm:t>
        <a:bodyPr/>
        <a:lstStyle/>
        <a:p>
          <a:endParaRPr lang="en-US"/>
        </a:p>
      </dgm:t>
    </dgm:pt>
    <dgm:pt modelId="{FD79ECA8-42AD-4EA0-85DC-6586BEB08660}">
      <dgm:prSet/>
      <dgm:spPr/>
      <dgm:t>
        <a:bodyPr/>
        <a:lstStyle/>
        <a:p>
          <a:r>
            <a:rPr lang="en-US" b="0" i="0" baseline="0" dirty="0"/>
            <a:t>Self-reflection feasibility</a:t>
          </a:r>
          <a:endParaRPr lang="en-US" dirty="0"/>
        </a:p>
      </dgm:t>
    </dgm:pt>
    <dgm:pt modelId="{EFF2D1CA-D819-4CF7-98B1-2996DA09C468}" type="parTrans" cxnId="{96BA5289-5DD8-493A-B8BE-56094FF1F814}">
      <dgm:prSet/>
      <dgm:spPr/>
      <dgm:t>
        <a:bodyPr/>
        <a:lstStyle/>
        <a:p>
          <a:endParaRPr lang="en-US"/>
        </a:p>
      </dgm:t>
    </dgm:pt>
    <dgm:pt modelId="{DB6319ED-E3DE-4C3D-9295-E5E89ACD262B}" type="sibTrans" cxnId="{96BA5289-5DD8-493A-B8BE-56094FF1F814}">
      <dgm:prSet/>
      <dgm:spPr/>
      <dgm:t>
        <a:bodyPr/>
        <a:lstStyle/>
        <a:p>
          <a:endParaRPr lang="en-US"/>
        </a:p>
      </dgm:t>
    </dgm:pt>
    <dgm:pt modelId="{CC9C5ADF-DA05-426A-98EB-FE1156AD3212}" type="pres">
      <dgm:prSet presAssocID="{3D1273D6-3470-45DB-99B1-CCEABDEFDC83}" presName="linear" presStyleCnt="0">
        <dgm:presLayoutVars>
          <dgm:animLvl val="lvl"/>
          <dgm:resizeHandles val="exact"/>
        </dgm:presLayoutVars>
      </dgm:prSet>
      <dgm:spPr/>
    </dgm:pt>
    <dgm:pt modelId="{63D9FADD-0E95-4249-91F2-287BA4585BE4}" type="pres">
      <dgm:prSet presAssocID="{C9C7EB2B-900F-4445-82CB-A610D1CB8BA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0887DFF-961A-4095-B0A1-51B62E0DAE65}" type="pres">
      <dgm:prSet presAssocID="{B007E6D1-E5FB-4988-9A75-0A9AB7CD9856}" presName="spacer" presStyleCnt="0"/>
      <dgm:spPr/>
    </dgm:pt>
    <dgm:pt modelId="{9D381D76-FA29-40EE-A41C-402E8F63BF0B}" type="pres">
      <dgm:prSet presAssocID="{AD5F26C6-EFC7-40B2-8651-E1AE7CBBC7D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B92890E-A626-420E-AEB7-D14FF0FDC350}" type="pres">
      <dgm:prSet presAssocID="{47FA2583-BE25-4695-81E2-C5F0358ADEFB}" presName="spacer" presStyleCnt="0"/>
      <dgm:spPr/>
    </dgm:pt>
    <dgm:pt modelId="{654E15E7-0477-4DFB-9121-137679BD0B7F}" type="pres">
      <dgm:prSet presAssocID="{FD79ECA8-42AD-4EA0-85DC-6586BEB0866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999DB0E-5EE4-4223-8707-07367523D40A}" type="presOf" srcId="{3D1273D6-3470-45DB-99B1-CCEABDEFDC83}" destId="{CC9C5ADF-DA05-426A-98EB-FE1156AD3212}" srcOrd="0" destOrd="0" presId="urn:microsoft.com/office/officeart/2005/8/layout/vList2"/>
    <dgm:cxn modelId="{5136B023-D9AE-4642-A143-A096A2BBA7A7}" srcId="{3D1273D6-3470-45DB-99B1-CCEABDEFDC83}" destId="{AD5F26C6-EFC7-40B2-8651-E1AE7CBBC7D7}" srcOrd="1" destOrd="0" parTransId="{A1ADDB12-316F-4DFA-B673-F981CB249218}" sibTransId="{47FA2583-BE25-4695-81E2-C5F0358ADEFB}"/>
    <dgm:cxn modelId="{06CFEA3F-BA33-47E2-83E6-1A7D1BD65E3B}" type="presOf" srcId="{FD79ECA8-42AD-4EA0-85DC-6586BEB08660}" destId="{654E15E7-0477-4DFB-9121-137679BD0B7F}" srcOrd="0" destOrd="0" presId="urn:microsoft.com/office/officeart/2005/8/layout/vList2"/>
    <dgm:cxn modelId="{F568C073-BE9F-475B-8C6A-9C453912AF73}" type="presOf" srcId="{AD5F26C6-EFC7-40B2-8651-E1AE7CBBC7D7}" destId="{9D381D76-FA29-40EE-A41C-402E8F63BF0B}" srcOrd="0" destOrd="0" presId="urn:microsoft.com/office/officeart/2005/8/layout/vList2"/>
    <dgm:cxn modelId="{96BA5289-5DD8-493A-B8BE-56094FF1F814}" srcId="{3D1273D6-3470-45DB-99B1-CCEABDEFDC83}" destId="{FD79ECA8-42AD-4EA0-85DC-6586BEB08660}" srcOrd="2" destOrd="0" parTransId="{EFF2D1CA-D819-4CF7-98B1-2996DA09C468}" sibTransId="{DB6319ED-E3DE-4C3D-9295-E5E89ACD262B}"/>
    <dgm:cxn modelId="{80966B9B-A24F-410B-BCC8-FC9184A33E30}" srcId="{3D1273D6-3470-45DB-99B1-CCEABDEFDC83}" destId="{C9C7EB2B-900F-4445-82CB-A610D1CB8BAF}" srcOrd="0" destOrd="0" parTransId="{2FA0E96E-2B93-40DD-97E7-DDAE38B555C9}" sibTransId="{B007E6D1-E5FB-4988-9A75-0A9AB7CD9856}"/>
    <dgm:cxn modelId="{894C21DA-0FD0-444B-BE2A-7D355E0F4C17}" type="presOf" srcId="{C9C7EB2B-900F-4445-82CB-A610D1CB8BAF}" destId="{63D9FADD-0E95-4249-91F2-287BA4585BE4}" srcOrd="0" destOrd="0" presId="urn:microsoft.com/office/officeart/2005/8/layout/vList2"/>
    <dgm:cxn modelId="{6194E53A-4EDA-44FD-AAA6-03957B7BE238}" type="presParOf" srcId="{CC9C5ADF-DA05-426A-98EB-FE1156AD3212}" destId="{63D9FADD-0E95-4249-91F2-287BA4585BE4}" srcOrd="0" destOrd="0" presId="urn:microsoft.com/office/officeart/2005/8/layout/vList2"/>
    <dgm:cxn modelId="{EB89F722-D33C-4516-8467-498656F7E67E}" type="presParOf" srcId="{CC9C5ADF-DA05-426A-98EB-FE1156AD3212}" destId="{20887DFF-961A-4095-B0A1-51B62E0DAE65}" srcOrd="1" destOrd="0" presId="urn:microsoft.com/office/officeart/2005/8/layout/vList2"/>
    <dgm:cxn modelId="{2AEA2ADF-B7AF-4335-9734-8031687C30DE}" type="presParOf" srcId="{CC9C5ADF-DA05-426A-98EB-FE1156AD3212}" destId="{9D381D76-FA29-40EE-A41C-402E8F63BF0B}" srcOrd="2" destOrd="0" presId="urn:microsoft.com/office/officeart/2005/8/layout/vList2"/>
    <dgm:cxn modelId="{9B777D6B-AD12-4C65-AE30-85B2E5925E77}" type="presParOf" srcId="{CC9C5ADF-DA05-426A-98EB-FE1156AD3212}" destId="{7B92890E-A626-420E-AEB7-D14FF0FDC350}" srcOrd="3" destOrd="0" presId="urn:microsoft.com/office/officeart/2005/8/layout/vList2"/>
    <dgm:cxn modelId="{1B0BDE39-F6FB-4C86-9732-E72F0AE12951}" type="presParOf" srcId="{CC9C5ADF-DA05-426A-98EB-FE1156AD3212}" destId="{654E15E7-0477-4DFB-9121-137679BD0B7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D9FADD-0E95-4249-91F2-287BA4585BE4}">
      <dsp:nvSpPr>
        <dsp:cNvPr id="0" name=""/>
        <dsp:cNvSpPr/>
      </dsp:nvSpPr>
      <dsp:spPr>
        <a:xfrm>
          <a:off x="0" y="5765"/>
          <a:ext cx="9635931" cy="86842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 dirty="0">
              <a:latin typeface="Lato" panose="020F0502020204030203" pitchFamily="34" charset="0"/>
            </a:rPr>
            <a:t>Technical feasibility– is it plausible to design and deploy a conversational robot for self reflection that is fully unsupervised and autonomous?</a:t>
          </a:r>
          <a:endParaRPr lang="en-US" sz="2200" kern="1200" dirty="0">
            <a:latin typeface="Lato" panose="020F0502020204030203" pitchFamily="34" charset="0"/>
          </a:endParaRPr>
        </a:p>
      </dsp:txBody>
      <dsp:txXfrm>
        <a:off x="42393" y="48158"/>
        <a:ext cx="9551145" cy="783638"/>
      </dsp:txXfrm>
    </dsp:sp>
    <dsp:sp modelId="{9D381D76-FA29-40EE-A41C-402E8F63BF0B}">
      <dsp:nvSpPr>
        <dsp:cNvPr id="0" name=""/>
        <dsp:cNvSpPr/>
      </dsp:nvSpPr>
      <dsp:spPr>
        <a:xfrm>
          <a:off x="0" y="1269588"/>
          <a:ext cx="9635931" cy="868424"/>
        </a:xfrm>
        <a:prstGeom prst="roundRect">
          <a:avLst/>
        </a:prstGeom>
        <a:gradFill rotWithShape="0">
          <a:gsLst>
            <a:gs pos="0">
              <a:schemeClr val="accent2">
                <a:hueOff val="-723100"/>
                <a:satOff val="-4962"/>
                <a:lumOff val="2549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-723100"/>
                <a:satOff val="-4962"/>
                <a:lumOff val="2549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-723100"/>
                <a:satOff val="-4962"/>
                <a:lumOff val="2549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 dirty="0">
              <a:latin typeface="Lato" panose="020F0502020204030203" pitchFamily="34" charset="0"/>
            </a:rPr>
            <a:t>Domestic integration feasibility– would people accept a conversational robot into their homes: their social and physical spaces and routines?</a:t>
          </a:r>
          <a:endParaRPr lang="en-US" sz="2200" kern="1200" dirty="0">
            <a:latin typeface="Lato" panose="020F0502020204030203" pitchFamily="34" charset="0"/>
          </a:endParaRPr>
        </a:p>
      </dsp:txBody>
      <dsp:txXfrm>
        <a:off x="42393" y="1311981"/>
        <a:ext cx="9551145" cy="783638"/>
      </dsp:txXfrm>
    </dsp:sp>
    <dsp:sp modelId="{654E15E7-0477-4DFB-9121-137679BD0B7F}">
      <dsp:nvSpPr>
        <dsp:cNvPr id="0" name=""/>
        <dsp:cNvSpPr/>
      </dsp:nvSpPr>
      <dsp:spPr>
        <a:xfrm>
          <a:off x="0" y="2527013"/>
          <a:ext cx="9635931" cy="868424"/>
        </a:xfrm>
        <a:prstGeom prst="roundRect">
          <a:avLst/>
        </a:prstGeom>
        <a:gradFill rotWithShape="0">
          <a:gsLst>
            <a:gs pos="0">
              <a:schemeClr val="accent2">
                <a:hueOff val="-1446200"/>
                <a:satOff val="-9924"/>
                <a:lumOff val="5098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-1446200"/>
                <a:satOff val="-9924"/>
                <a:lumOff val="5098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-1446200"/>
                <a:satOff val="-9924"/>
                <a:lumOff val="5098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 dirty="0">
              <a:latin typeface="Lato" panose="020F0502020204030203" pitchFamily="34" charset="0"/>
            </a:rPr>
            <a:t>Self-reflection feasibility– are people able to use a conversational robot to engage in self reflection with the potential for meaningful interaction?</a:t>
          </a:r>
          <a:endParaRPr lang="en-US" sz="2200" kern="1200" dirty="0">
            <a:latin typeface="Lato" panose="020F0502020204030203" pitchFamily="34" charset="0"/>
          </a:endParaRPr>
        </a:p>
      </dsp:txBody>
      <dsp:txXfrm>
        <a:off x="42393" y="2569406"/>
        <a:ext cx="9551145" cy="7836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D9FADD-0E95-4249-91F2-287BA4585BE4}">
      <dsp:nvSpPr>
        <dsp:cNvPr id="0" name=""/>
        <dsp:cNvSpPr/>
      </dsp:nvSpPr>
      <dsp:spPr>
        <a:xfrm>
          <a:off x="0" y="11890"/>
          <a:ext cx="8199021" cy="98338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0" i="0" kern="1200" baseline="0" dirty="0"/>
            <a:t>Technical feasibility</a:t>
          </a:r>
          <a:endParaRPr lang="en-US" sz="4100" kern="1200" dirty="0"/>
        </a:p>
      </dsp:txBody>
      <dsp:txXfrm>
        <a:off x="48005" y="59895"/>
        <a:ext cx="8103011" cy="887374"/>
      </dsp:txXfrm>
    </dsp:sp>
    <dsp:sp modelId="{9D381D76-FA29-40EE-A41C-402E8F63BF0B}">
      <dsp:nvSpPr>
        <dsp:cNvPr id="0" name=""/>
        <dsp:cNvSpPr/>
      </dsp:nvSpPr>
      <dsp:spPr>
        <a:xfrm>
          <a:off x="0" y="1113355"/>
          <a:ext cx="8199021" cy="983384"/>
        </a:xfrm>
        <a:prstGeom prst="roundRect">
          <a:avLst/>
        </a:prstGeom>
        <a:gradFill rotWithShape="0">
          <a:gsLst>
            <a:gs pos="0">
              <a:schemeClr val="accent2">
                <a:hueOff val="-723100"/>
                <a:satOff val="-4962"/>
                <a:lumOff val="2549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-723100"/>
                <a:satOff val="-4962"/>
                <a:lumOff val="2549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-723100"/>
                <a:satOff val="-4962"/>
                <a:lumOff val="2549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0" i="0" kern="1200" baseline="0" dirty="0"/>
            <a:t>Domestic integration feasibility</a:t>
          </a:r>
          <a:endParaRPr lang="en-US" sz="4100" kern="1200" dirty="0"/>
        </a:p>
      </dsp:txBody>
      <dsp:txXfrm>
        <a:off x="48005" y="1161360"/>
        <a:ext cx="8103011" cy="887374"/>
      </dsp:txXfrm>
    </dsp:sp>
    <dsp:sp modelId="{654E15E7-0477-4DFB-9121-137679BD0B7F}">
      <dsp:nvSpPr>
        <dsp:cNvPr id="0" name=""/>
        <dsp:cNvSpPr/>
      </dsp:nvSpPr>
      <dsp:spPr>
        <a:xfrm>
          <a:off x="0" y="2214820"/>
          <a:ext cx="8199021" cy="983384"/>
        </a:xfrm>
        <a:prstGeom prst="roundRect">
          <a:avLst/>
        </a:prstGeom>
        <a:gradFill rotWithShape="0">
          <a:gsLst>
            <a:gs pos="0">
              <a:schemeClr val="accent2">
                <a:hueOff val="-1446200"/>
                <a:satOff val="-9924"/>
                <a:lumOff val="5098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-1446200"/>
                <a:satOff val="-9924"/>
                <a:lumOff val="5098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-1446200"/>
                <a:satOff val="-9924"/>
                <a:lumOff val="5098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0" i="0" kern="1200" baseline="0" dirty="0"/>
            <a:t>Self-reflection feasibility</a:t>
          </a:r>
          <a:endParaRPr lang="en-US" sz="4100" kern="1200" dirty="0"/>
        </a:p>
      </dsp:txBody>
      <dsp:txXfrm>
        <a:off x="48005" y="2262825"/>
        <a:ext cx="8103011" cy="8873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A8E4D-AAD0-46F6-B133-AFB0ECA5F46F}">
      <dsp:nvSpPr>
        <dsp:cNvPr id="0" name=""/>
        <dsp:cNvSpPr/>
      </dsp:nvSpPr>
      <dsp:spPr>
        <a:xfrm>
          <a:off x="0" y="4413"/>
          <a:ext cx="6797675" cy="9401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8230B1-D340-4EA7-B8B8-CA1CC3B88BC4}">
      <dsp:nvSpPr>
        <dsp:cNvPr id="0" name=""/>
        <dsp:cNvSpPr/>
      </dsp:nvSpPr>
      <dsp:spPr>
        <a:xfrm>
          <a:off x="284404" y="215954"/>
          <a:ext cx="517099" cy="5170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EFA28C-ABA0-4D60-8184-8E4731EB0F8F}">
      <dsp:nvSpPr>
        <dsp:cNvPr id="0" name=""/>
        <dsp:cNvSpPr/>
      </dsp:nvSpPr>
      <dsp:spPr>
        <a:xfrm>
          <a:off x="1085908" y="4413"/>
          <a:ext cx="5711766" cy="940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02" tIns="99502" rIns="99502" bIns="99502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Interaction simplicity</a:t>
          </a:r>
        </a:p>
      </dsp:txBody>
      <dsp:txXfrm>
        <a:off x="1085908" y="4413"/>
        <a:ext cx="5711766" cy="940180"/>
      </dsp:txXfrm>
    </dsp:sp>
    <dsp:sp modelId="{3FE7E07A-3C8C-4CFA-86B2-4D807CC42F86}">
      <dsp:nvSpPr>
        <dsp:cNvPr id="0" name=""/>
        <dsp:cNvSpPr/>
      </dsp:nvSpPr>
      <dsp:spPr>
        <a:xfrm>
          <a:off x="0" y="1179639"/>
          <a:ext cx="6797675" cy="9401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843347-3ED5-4253-86DE-E25657DF1814}">
      <dsp:nvSpPr>
        <dsp:cNvPr id="0" name=""/>
        <dsp:cNvSpPr/>
      </dsp:nvSpPr>
      <dsp:spPr>
        <a:xfrm>
          <a:off x="284404" y="1391180"/>
          <a:ext cx="517099" cy="5170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58E57-A658-45E7-9F88-3CE8879F9026}">
      <dsp:nvSpPr>
        <dsp:cNvPr id="0" name=""/>
        <dsp:cNvSpPr/>
      </dsp:nvSpPr>
      <dsp:spPr>
        <a:xfrm>
          <a:off x="1085908" y="1179639"/>
          <a:ext cx="5711766" cy="940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02" tIns="99502" rIns="99502" bIns="99502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Implementation simplicity</a:t>
          </a:r>
        </a:p>
      </dsp:txBody>
      <dsp:txXfrm>
        <a:off x="1085908" y="1179639"/>
        <a:ext cx="5711766" cy="940180"/>
      </dsp:txXfrm>
    </dsp:sp>
    <dsp:sp modelId="{22C347D9-39D5-40F9-A75C-13A153B3F649}">
      <dsp:nvSpPr>
        <dsp:cNvPr id="0" name=""/>
        <dsp:cNvSpPr/>
      </dsp:nvSpPr>
      <dsp:spPr>
        <a:xfrm>
          <a:off x="0" y="2354865"/>
          <a:ext cx="6797675" cy="9401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B9B6A-65DF-4BB0-8F3D-ACB89E5790DF}">
      <dsp:nvSpPr>
        <dsp:cNvPr id="0" name=""/>
        <dsp:cNvSpPr/>
      </dsp:nvSpPr>
      <dsp:spPr>
        <a:xfrm>
          <a:off x="284404" y="2566406"/>
          <a:ext cx="517099" cy="5170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B4AE1D-C748-444A-AE72-6312899DBC0D}">
      <dsp:nvSpPr>
        <dsp:cNvPr id="0" name=""/>
        <dsp:cNvSpPr/>
      </dsp:nvSpPr>
      <dsp:spPr>
        <a:xfrm>
          <a:off x="1085908" y="2354865"/>
          <a:ext cx="5711766" cy="940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02" tIns="99502" rIns="99502" bIns="99502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Social engagement</a:t>
          </a:r>
        </a:p>
      </dsp:txBody>
      <dsp:txXfrm>
        <a:off x="1085908" y="2354865"/>
        <a:ext cx="5711766" cy="940180"/>
      </dsp:txXfrm>
    </dsp:sp>
    <dsp:sp modelId="{6F597394-DA68-47AC-A62C-CFCBE96B8EE9}">
      <dsp:nvSpPr>
        <dsp:cNvPr id="0" name=""/>
        <dsp:cNvSpPr/>
      </dsp:nvSpPr>
      <dsp:spPr>
        <a:xfrm>
          <a:off x="0" y="3530091"/>
          <a:ext cx="6797675" cy="9401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4612D-B136-42B4-9D4D-7C4BA4C766E3}">
      <dsp:nvSpPr>
        <dsp:cNvPr id="0" name=""/>
        <dsp:cNvSpPr/>
      </dsp:nvSpPr>
      <dsp:spPr>
        <a:xfrm>
          <a:off x="284404" y="3741632"/>
          <a:ext cx="517099" cy="5170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EB5B5D-6F5B-4321-9FB1-1801FE38EEA3}">
      <dsp:nvSpPr>
        <dsp:cNvPr id="0" name=""/>
        <dsp:cNvSpPr/>
      </dsp:nvSpPr>
      <dsp:spPr>
        <a:xfrm>
          <a:off x="1085908" y="3530091"/>
          <a:ext cx="5711766" cy="940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02" tIns="99502" rIns="99502" bIns="99502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Expectation management</a:t>
          </a:r>
        </a:p>
      </dsp:txBody>
      <dsp:txXfrm>
        <a:off x="1085908" y="3530091"/>
        <a:ext cx="5711766" cy="940180"/>
      </dsp:txXfrm>
    </dsp:sp>
    <dsp:sp modelId="{F834DA97-89C5-4EC0-9F4A-9204007AC3F4}">
      <dsp:nvSpPr>
        <dsp:cNvPr id="0" name=""/>
        <dsp:cNvSpPr/>
      </dsp:nvSpPr>
      <dsp:spPr>
        <a:xfrm>
          <a:off x="0" y="4709731"/>
          <a:ext cx="6797675" cy="9401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A413DD-1B5B-40AE-9D67-2370F60E1353}">
      <dsp:nvSpPr>
        <dsp:cNvPr id="0" name=""/>
        <dsp:cNvSpPr/>
      </dsp:nvSpPr>
      <dsp:spPr>
        <a:xfrm>
          <a:off x="284404" y="4916857"/>
          <a:ext cx="517099" cy="51709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1C2528-E869-4FF1-8C95-8A0B75C62EF3}">
      <dsp:nvSpPr>
        <dsp:cNvPr id="0" name=""/>
        <dsp:cNvSpPr/>
      </dsp:nvSpPr>
      <dsp:spPr>
        <a:xfrm>
          <a:off x="1085908" y="4705317"/>
          <a:ext cx="5711766" cy="940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02" tIns="99502" rIns="99502" bIns="99502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Safety and privacy</a:t>
          </a:r>
        </a:p>
      </dsp:txBody>
      <dsp:txXfrm>
        <a:off x="1085908" y="4705317"/>
        <a:ext cx="5711766" cy="9401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D9FADD-0E95-4249-91F2-287BA4585BE4}">
      <dsp:nvSpPr>
        <dsp:cNvPr id="0" name=""/>
        <dsp:cNvSpPr/>
      </dsp:nvSpPr>
      <dsp:spPr>
        <a:xfrm>
          <a:off x="0" y="11890"/>
          <a:ext cx="8199021" cy="98338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0" i="0" kern="1200" baseline="0" dirty="0"/>
            <a:t>Technical feasibility</a:t>
          </a:r>
          <a:endParaRPr lang="en-US" sz="4100" kern="1200" dirty="0"/>
        </a:p>
      </dsp:txBody>
      <dsp:txXfrm>
        <a:off x="48005" y="59895"/>
        <a:ext cx="8103011" cy="887374"/>
      </dsp:txXfrm>
    </dsp:sp>
    <dsp:sp modelId="{9D381D76-FA29-40EE-A41C-402E8F63BF0B}">
      <dsp:nvSpPr>
        <dsp:cNvPr id="0" name=""/>
        <dsp:cNvSpPr/>
      </dsp:nvSpPr>
      <dsp:spPr>
        <a:xfrm>
          <a:off x="0" y="1113355"/>
          <a:ext cx="8199021" cy="983384"/>
        </a:xfrm>
        <a:prstGeom prst="roundRect">
          <a:avLst/>
        </a:prstGeom>
        <a:gradFill rotWithShape="0">
          <a:gsLst>
            <a:gs pos="0">
              <a:schemeClr val="accent2">
                <a:hueOff val="-723100"/>
                <a:satOff val="-4962"/>
                <a:lumOff val="2549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-723100"/>
                <a:satOff val="-4962"/>
                <a:lumOff val="2549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-723100"/>
                <a:satOff val="-4962"/>
                <a:lumOff val="2549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0" i="0" kern="1200" baseline="0" dirty="0"/>
            <a:t>Domestic integration feasibility</a:t>
          </a:r>
          <a:endParaRPr lang="en-US" sz="4100" kern="1200" dirty="0"/>
        </a:p>
      </dsp:txBody>
      <dsp:txXfrm>
        <a:off x="48005" y="1161360"/>
        <a:ext cx="8103011" cy="887374"/>
      </dsp:txXfrm>
    </dsp:sp>
    <dsp:sp modelId="{654E15E7-0477-4DFB-9121-137679BD0B7F}">
      <dsp:nvSpPr>
        <dsp:cNvPr id="0" name=""/>
        <dsp:cNvSpPr/>
      </dsp:nvSpPr>
      <dsp:spPr>
        <a:xfrm>
          <a:off x="0" y="2214820"/>
          <a:ext cx="8199021" cy="983384"/>
        </a:xfrm>
        <a:prstGeom prst="roundRect">
          <a:avLst/>
        </a:prstGeom>
        <a:gradFill rotWithShape="0">
          <a:gsLst>
            <a:gs pos="0">
              <a:schemeClr val="accent2">
                <a:hueOff val="-1446200"/>
                <a:satOff val="-9924"/>
                <a:lumOff val="5098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-1446200"/>
                <a:satOff val="-9924"/>
                <a:lumOff val="5098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-1446200"/>
                <a:satOff val="-9924"/>
                <a:lumOff val="5098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0" i="0" kern="1200" baseline="0" dirty="0"/>
            <a:t>Self-reflection feasibility</a:t>
          </a:r>
          <a:endParaRPr lang="en-US" sz="4100" kern="1200" dirty="0"/>
        </a:p>
      </dsp:txBody>
      <dsp:txXfrm>
        <a:off x="48005" y="2262825"/>
        <a:ext cx="8103011" cy="8873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96996-6ECD-4C51-ACE4-CC691F8A9A5B}">
      <dsp:nvSpPr>
        <dsp:cNvPr id="0" name=""/>
        <dsp:cNvSpPr/>
      </dsp:nvSpPr>
      <dsp:spPr>
        <a:xfrm>
          <a:off x="0" y="2254"/>
          <a:ext cx="65256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1812F-D78F-4B63-B894-6B657EC12FA9}">
      <dsp:nvSpPr>
        <dsp:cNvPr id="0" name=""/>
        <dsp:cNvSpPr/>
      </dsp:nvSpPr>
      <dsp:spPr>
        <a:xfrm>
          <a:off x="0" y="2254"/>
          <a:ext cx="6525619" cy="1537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Effectiveness and usefulness</a:t>
          </a:r>
        </a:p>
      </dsp:txBody>
      <dsp:txXfrm>
        <a:off x="0" y="2254"/>
        <a:ext cx="6525619" cy="1537705"/>
      </dsp:txXfrm>
    </dsp:sp>
    <dsp:sp modelId="{231827D5-DC7B-4218-A5E4-27A4F79C953F}">
      <dsp:nvSpPr>
        <dsp:cNvPr id="0" name=""/>
        <dsp:cNvSpPr/>
      </dsp:nvSpPr>
      <dsp:spPr>
        <a:xfrm>
          <a:off x="0" y="1539959"/>
          <a:ext cx="6525619" cy="0"/>
        </a:xfrm>
        <a:prstGeom prst="line">
          <a:avLst/>
        </a:prstGeom>
        <a:solidFill>
          <a:schemeClr val="accent2">
            <a:hueOff val="-723100"/>
            <a:satOff val="-4962"/>
            <a:lumOff val="2549"/>
            <a:alphaOff val="0"/>
          </a:schemeClr>
        </a:solidFill>
        <a:ln w="15875" cap="flat" cmpd="sng" algn="ctr">
          <a:solidFill>
            <a:schemeClr val="accent2">
              <a:hueOff val="-723100"/>
              <a:satOff val="-4962"/>
              <a:lumOff val="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53A29F-5119-4C0E-8A41-EE6F9A786820}">
      <dsp:nvSpPr>
        <dsp:cNvPr id="0" name=""/>
        <dsp:cNvSpPr/>
      </dsp:nvSpPr>
      <dsp:spPr>
        <a:xfrm>
          <a:off x="0" y="1539959"/>
          <a:ext cx="6525619" cy="1537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Perception of the behavior</a:t>
          </a:r>
        </a:p>
      </dsp:txBody>
      <dsp:txXfrm>
        <a:off x="0" y="1539959"/>
        <a:ext cx="6525619" cy="1537705"/>
      </dsp:txXfrm>
    </dsp:sp>
    <dsp:sp modelId="{3A308BC8-AD07-4389-9E03-52EE7F8A3465}">
      <dsp:nvSpPr>
        <dsp:cNvPr id="0" name=""/>
        <dsp:cNvSpPr/>
      </dsp:nvSpPr>
      <dsp:spPr>
        <a:xfrm>
          <a:off x="0" y="3077665"/>
          <a:ext cx="6525619" cy="0"/>
        </a:xfrm>
        <a:prstGeom prst="line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15875" cap="flat" cmpd="sng" algn="ctr">
          <a:solidFill>
            <a:schemeClr val="accent2">
              <a:hueOff val="-1446200"/>
              <a:satOff val="-9924"/>
              <a:lumOff val="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B3CD65-6CAB-42E8-A87B-5DD3910EAC5B}">
      <dsp:nvSpPr>
        <dsp:cNvPr id="0" name=""/>
        <dsp:cNvSpPr/>
      </dsp:nvSpPr>
      <dsp:spPr>
        <a:xfrm>
          <a:off x="0" y="3077665"/>
          <a:ext cx="6525619" cy="1537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Thoughts on long-term use</a:t>
          </a:r>
        </a:p>
      </dsp:txBody>
      <dsp:txXfrm>
        <a:off x="0" y="3077665"/>
        <a:ext cx="6525619" cy="15377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D9FADD-0E95-4249-91F2-287BA4585BE4}">
      <dsp:nvSpPr>
        <dsp:cNvPr id="0" name=""/>
        <dsp:cNvSpPr/>
      </dsp:nvSpPr>
      <dsp:spPr>
        <a:xfrm>
          <a:off x="0" y="11890"/>
          <a:ext cx="8199021" cy="98338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0" i="0" kern="1200" baseline="0" dirty="0"/>
            <a:t>Technical feasibility</a:t>
          </a:r>
          <a:endParaRPr lang="en-US" sz="4100" kern="1200" dirty="0"/>
        </a:p>
      </dsp:txBody>
      <dsp:txXfrm>
        <a:off x="48005" y="59895"/>
        <a:ext cx="8103011" cy="887374"/>
      </dsp:txXfrm>
    </dsp:sp>
    <dsp:sp modelId="{9D381D76-FA29-40EE-A41C-402E8F63BF0B}">
      <dsp:nvSpPr>
        <dsp:cNvPr id="0" name=""/>
        <dsp:cNvSpPr/>
      </dsp:nvSpPr>
      <dsp:spPr>
        <a:xfrm>
          <a:off x="0" y="1113355"/>
          <a:ext cx="8199021" cy="983384"/>
        </a:xfrm>
        <a:prstGeom prst="roundRect">
          <a:avLst/>
        </a:prstGeom>
        <a:gradFill rotWithShape="0">
          <a:gsLst>
            <a:gs pos="0">
              <a:schemeClr val="accent2">
                <a:hueOff val="-723100"/>
                <a:satOff val="-4962"/>
                <a:lumOff val="2549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-723100"/>
                <a:satOff val="-4962"/>
                <a:lumOff val="2549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-723100"/>
                <a:satOff val="-4962"/>
                <a:lumOff val="2549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0" i="0" kern="1200" baseline="0" dirty="0"/>
            <a:t>Domestic integration feasibility</a:t>
          </a:r>
          <a:endParaRPr lang="en-US" sz="4100" kern="1200" dirty="0"/>
        </a:p>
      </dsp:txBody>
      <dsp:txXfrm>
        <a:off x="48005" y="1161360"/>
        <a:ext cx="8103011" cy="887374"/>
      </dsp:txXfrm>
    </dsp:sp>
    <dsp:sp modelId="{654E15E7-0477-4DFB-9121-137679BD0B7F}">
      <dsp:nvSpPr>
        <dsp:cNvPr id="0" name=""/>
        <dsp:cNvSpPr/>
      </dsp:nvSpPr>
      <dsp:spPr>
        <a:xfrm>
          <a:off x="0" y="2214820"/>
          <a:ext cx="8199021" cy="983384"/>
        </a:xfrm>
        <a:prstGeom prst="roundRect">
          <a:avLst/>
        </a:prstGeom>
        <a:gradFill rotWithShape="0">
          <a:gsLst>
            <a:gs pos="0">
              <a:schemeClr val="accent2">
                <a:hueOff val="-1446200"/>
                <a:satOff val="-9924"/>
                <a:lumOff val="5098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-1446200"/>
                <a:satOff val="-9924"/>
                <a:lumOff val="5098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-1446200"/>
                <a:satOff val="-9924"/>
                <a:lumOff val="5098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0" i="0" kern="1200" baseline="0" dirty="0"/>
            <a:t>Self-reflection feasibility</a:t>
          </a:r>
          <a:endParaRPr lang="en-US" sz="4100" kern="1200" dirty="0"/>
        </a:p>
      </dsp:txBody>
      <dsp:txXfrm>
        <a:off x="48005" y="2262825"/>
        <a:ext cx="8103011" cy="887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4FEF4-5E69-4E85-819E-E876FA617AB0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10CA3-9BF9-4256-B702-0ABE3156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03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50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7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4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88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38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85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39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47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04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86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79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92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166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10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42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80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91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031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29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206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31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976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29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14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917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510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99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81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16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16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67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41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0CA3-9BF9-4256-B702-0ABE31560E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48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866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67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0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marL="0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78090"/>
            <a:ext cx="10058400" cy="389100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7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990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30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2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79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13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0D3042-7210-4383-8748-DEB2D121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97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6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00D3042-7210-4383-8748-DEB2D12161B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36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microsoft.com/office/2017/04/relationships/track" Target="../media/track2.vtt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media" Target="../media/media3.mp4"/><Relationship Id="rId11" Type="http://schemas.openxmlformats.org/officeDocument/2006/relationships/image" Target="../media/image22.png"/><Relationship Id="rId5" Type="http://schemas.openxmlformats.org/officeDocument/2006/relationships/video" Target="NULL" TargetMode="External"/><Relationship Id="rId15" Type="http://schemas.openxmlformats.org/officeDocument/2006/relationships/image" Target="../media/image24.png"/><Relationship Id="rId10" Type="http://schemas.microsoft.com/office/2017/04/relationships/track" Target="../media/track1.vtt"/><Relationship Id="rId4" Type="http://schemas.openxmlformats.org/officeDocument/2006/relationships/video" Target="../media/media2.mp4"/><Relationship Id="rId9" Type="http://schemas.openxmlformats.org/officeDocument/2006/relationships/image" Target="../media/image21.png"/><Relationship Id="rId14" Type="http://schemas.microsoft.com/office/2017/04/relationships/track" Target="../media/track3.vtt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88612-0D80-419B-89F4-0048CF261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53821"/>
            <a:ext cx="9144000" cy="238760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Design and Implementation </a:t>
            </a:r>
            <a:br>
              <a:rPr lang="en-US" sz="4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of a Novel Conversational Companion Robot </a:t>
            </a:r>
            <a:br>
              <a:rPr lang="en-US" sz="4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For Older Adults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91D78-C3BD-443F-A012-13972D05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70405"/>
            <a:ext cx="9144000" cy="119031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Adriana Lorena González De la Garza</a:t>
            </a:r>
          </a:p>
          <a:p>
            <a:r>
              <a:rPr lang="en-US" dirty="0"/>
              <a:t>Advisor: James E. Young</a:t>
            </a:r>
          </a:p>
          <a:p>
            <a:r>
              <a:rPr lang="en-US" dirty="0"/>
              <a:t>March 1</a:t>
            </a:r>
            <a:r>
              <a:rPr lang="en-US" baseline="30000" dirty="0"/>
              <a:t>st</a:t>
            </a:r>
            <a:r>
              <a:rPr lang="en-US" dirty="0"/>
              <a:t>,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7F9319-E455-414F-B243-0505BD4A98B5}"/>
              </a:ext>
            </a:extLst>
          </p:cNvPr>
          <p:cNvSpPr txBox="1"/>
          <p:nvPr/>
        </p:nvSpPr>
        <p:spPr>
          <a:xfrm>
            <a:off x="1524000" y="3953846"/>
            <a:ext cx="359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M.Sc. Thesis Defense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385DC4-755D-41B9-8554-B6E59FE98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632" y="115404"/>
            <a:ext cx="2028735" cy="98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B0CF1A8-D117-47D5-8F44-649D243A3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3" y="285081"/>
            <a:ext cx="24860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66DE605-FA74-4470-A2E5-E7151FA6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80" y="6418323"/>
            <a:ext cx="633233" cy="42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376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E557D9-400B-478B-8FA4-F88D68187C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018" y="3000158"/>
            <a:ext cx="10642924" cy="2196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27B89D1-5CD5-4C3B-8A73-96BAE2825A47}"/>
              </a:ext>
            </a:extLst>
          </p:cNvPr>
          <p:cNvSpPr/>
          <p:nvPr/>
        </p:nvSpPr>
        <p:spPr>
          <a:xfrm>
            <a:off x="4045797" y="3985337"/>
            <a:ext cx="3732014" cy="52494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B180C2-835E-4D04-B62A-3002AEE106A5}"/>
              </a:ext>
            </a:extLst>
          </p:cNvPr>
          <p:cNvSpPr/>
          <p:nvPr/>
        </p:nvSpPr>
        <p:spPr>
          <a:xfrm rot="2336864">
            <a:off x="3174614" y="3082287"/>
            <a:ext cx="1519280" cy="1177270"/>
          </a:xfrm>
          <a:custGeom>
            <a:avLst/>
            <a:gdLst>
              <a:gd name="connsiteX0" fmla="*/ 0 w 1519280"/>
              <a:gd name="connsiteY0" fmla="*/ 0 h 1017538"/>
              <a:gd name="connsiteX1" fmla="*/ 1519280 w 1519280"/>
              <a:gd name="connsiteY1" fmla="*/ 0 h 1017538"/>
              <a:gd name="connsiteX2" fmla="*/ 1519280 w 1519280"/>
              <a:gd name="connsiteY2" fmla="*/ 1017538 h 1017538"/>
              <a:gd name="connsiteX3" fmla="*/ 0 w 1519280"/>
              <a:gd name="connsiteY3" fmla="*/ 1017538 h 1017538"/>
              <a:gd name="connsiteX4" fmla="*/ 0 w 1519280"/>
              <a:gd name="connsiteY4" fmla="*/ 0 h 1017538"/>
              <a:gd name="connsiteX0" fmla="*/ 0 w 1519280"/>
              <a:gd name="connsiteY0" fmla="*/ 0 h 1018476"/>
              <a:gd name="connsiteX1" fmla="*/ 1519280 w 1519280"/>
              <a:gd name="connsiteY1" fmla="*/ 0 h 1018476"/>
              <a:gd name="connsiteX2" fmla="*/ 1519280 w 1519280"/>
              <a:gd name="connsiteY2" fmla="*/ 1017538 h 1018476"/>
              <a:gd name="connsiteX3" fmla="*/ 236955 w 1519280"/>
              <a:gd name="connsiteY3" fmla="*/ 1018476 h 1018476"/>
              <a:gd name="connsiteX4" fmla="*/ 0 w 1519280"/>
              <a:gd name="connsiteY4" fmla="*/ 1017538 h 1018476"/>
              <a:gd name="connsiteX5" fmla="*/ 0 w 1519280"/>
              <a:gd name="connsiteY5" fmla="*/ 0 h 1018476"/>
              <a:gd name="connsiteX0" fmla="*/ 0 w 1519280"/>
              <a:gd name="connsiteY0" fmla="*/ 0 h 1132149"/>
              <a:gd name="connsiteX1" fmla="*/ 1519280 w 1519280"/>
              <a:gd name="connsiteY1" fmla="*/ 0 h 1132149"/>
              <a:gd name="connsiteX2" fmla="*/ 1519280 w 1519280"/>
              <a:gd name="connsiteY2" fmla="*/ 1017538 h 1132149"/>
              <a:gd name="connsiteX3" fmla="*/ 236955 w 1519280"/>
              <a:gd name="connsiteY3" fmla="*/ 1018476 h 1132149"/>
              <a:gd name="connsiteX4" fmla="*/ 0 w 1519280"/>
              <a:gd name="connsiteY4" fmla="*/ 1017538 h 1132149"/>
              <a:gd name="connsiteX5" fmla="*/ 0 w 1519280"/>
              <a:gd name="connsiteY5" fmla="*/ 0 h 1132149"/>
              <a:gd name="connsiteX0" fmla="*/ 0 w 1519280"/>
              <a:gd name="connsiteY0" fmla="*/ 0 h 1129048"/>
              <a:gd name="connsiteX1" fmla="*/ 1519280 w 1519280"/>
              <a:gd name="connsiteY1" fmla="*/ 0 h 1129048"/>
              <a:gd name="connsiteX2" fmla="*/ 1519280 w 1519280"/>
              <a:gd name="connsiteY2" fmla="*/ 1017538 h 1129048"/>
              <a:gd name="connsiteX3" fmla="*/ 282553 w 1519280"/>
              <a:gd name="connsiteY3" fmla="*/ 1014280 h 1129048"/>
              <a:gd name="connsiteX4" fmla="*/ 0 w 1519280"/>
              <a:gd name="connsiteY4" fmla="*/ 1017538 h 1129048"/>
              <a:gd name="connsiteX5" fmla="*/ 0 w 1519280"/>
              <a:gd name="connsiteY5" fmla="*/ 0 h 1129048"/>
              <a:gd name="connsiteX0" fmla="*/ 0 w 1519280"/>
              <a:gd name="connsiteY0" fmla="*/ 0 h 1129559"/>
              <a:gd name="connsiteX1" fmla="*/ 1519280 w 1519280"/>
              <a:gd name="connsiteY1" fmla="*/ 0 h 1129559"/>
              <a:gd name="connsiteX2" fmla="*/ 1519280 w 1519280"/>
              <a:gd name="connsiteY2" fmla="*/ 1017538 h 1129559"/>
              <a:gd name="connsiteX3" fmla="*/ 282553 w 1519280"/>
              <a:gd name="connsiteY3" fmla="*/ 1014280 h 1129559"/>
              <a:gd name="connsiteX4" fmla="*/ 0 w 1519280"/>
              <a:gd name="connsiteY4" fmla="*/ 1017538 h 1129559"/>
              <a:gd name="connsiteX5" fmla="*/ 0 w 1519280"/>
              <a:gd name="connsiteY5" fmla="*/ 0 h 1129559"/>
              <a:gd name="connsiteX0" fmla="*/ 0 w 1519280"/>
              <a:gd name="connsiteY0" fmla="*/ 0 h 1130958"/>
              <a:gd name="connsiteX1" fmla="*/ 1519280 w 1519280"/>
              <a:gd name="connsiteY1" fmla="*/ 0 h 1130958"/>
              <a:gd name="connsiteX2" fmla="*/ 1519280 w 1519280"/>
              <a:gd name="connsiteY2" fmla="*/ 1017538 h 1130958"/>
              <a:gd name="connsiteX3" fmla="*/ 300413 w 1519280"/>
              <a:gd name="connsiteY3" fmla="*/ 1016175 h 1130958"/>
              <a:gd name="connsiteX4" fmla="*/ 0 w 1519280"/>
              <a:gd name="connsiteY4" fmla="*/ 1017538 h 1130958"/>
              <a:gd name="connsiteX5" fmla="*/ 0 w 1519280"/>
              <a:gd name="connsiteY5" fmla="*/ 0 h 1130958"/>
              <a:gd name="connsiteX0" fmla="*/ 0 w 1519280"/>
              <a:gd name="connsiteY0" fmla="*/ 0 h 1136280"/>
              <a:gd name="connsiteX1" fmla="*/ 1519280 w 1519280"/>
              <a:gd name="connsiteY1" fmla="*/ 0 h 1136280"/>
              <a:gd name="connsiteX2" fmla="*/ 1519280 w 1519280"/>
              <a:gd name="connsiteY2" fmla="*/ 1017538 h 1136280"/>
              <a:gd name="connsiteX3" fmla="*/ 300413 w 1519280"/>
              <a:gd name="connsiteY3" fmla="*/ 1016175 h 1136280"/>
              <a:gd name="connsiteX4" fmla="*/ 0 w 1519280"/>
              <a:gd name="connsiteY4" fmla="*/ 1017538 h 1136280"/>
              <a:gd name="connsiteX5" fmla="*/ 0 w 1519280"/>
              <a:gd name="connsiteY5" fmla="*/ 0 h 1136280"/>
              <a:gd name="connsiteX0" fmla="*/ 0 w 1519280"/>
              <a:gd name="connsiteY0" fmla="*/ 0 h 1104528"/>
              <a:gd name="connsiteX1" fmla="*/ 1519280 w 1519280"/>
              <a:gd name="connsiteY1" fmla="*/ 0 h 1104528"/>
              <a:gd name="connsiteX2" fmla="*/ 1519280 w 1519280"/>
              <a:gd name="connsiteY2" fmla="*/ 1017538 h 1104528"/>
              <a:gd name="connsiteX3" fmla="*/ 300413 w 1519280"/>
              <a:gd name="connsiteY3" fmla="*/ 1016175 h 1104528"/>
              <a:gd name="connsiteX4" fmla="*/ 0 w 1519280"/>
              <a:gd name="connsiteY4" fmla="*/ 1017538 h 1104528"/>
              <a:gd name="connsiteX5" fmla="*/ 0 w 1519280"/>
              <a:gd name="connsiteY5" fmla="*/ 0 h 1104528"/>
              <a:gd name="connsiteX0" fmla="*/ 0 w 1519280"/>
              <a:gd name="connsiteY0" fmla="*/ 0 h 1137765"/>
              <a:gd name="connsiteX1" fmla="*/ 1519280 w 1519280"/>
              <a:gd name="connsiteY1" fmla="*/ 0 h 1137765"/>
              <a:gd name="connsiteX2" fmla="*/ 1519280 w 1519280"/>
              <a:gd name="connsiteY2" fmla="*/ 1017538 h 1137765"/>
              <a:gd name="connsiteX3" fmla="*/ 300413 w 1519280"/>
              <a:gd name="connsiteY3" fmla="*/ 1016175 h 1137765"/>
              <a:gd name="connsiteX4" fmla="*/ 172011 w 1519280"/>
              <a:gd name="connsiteY4" fmla="*/ 1119956 h 1137765"/>
              <a:gd name="connsiteX5" fmla="*/ 0 w 1519280"/>
              <a:gd name="connsiteY5" fmla="*/ 1017538 h 1137765"/>
              <a:gd name="connsiteX6" fmla="*/ 0 w 1519280"/>
              <a:gd name="connsiteY6" fmla="*/ 0 h 1137765"/>
              <a:gd name="connsiteX0" fmla="*/ 0 w 1519280"/>
              <a:gd name="connsiteY0" fmla="*/ 0 h 1136760"/>
              <a:gd name="connsiteX1" fmla="*/ 1519280 w 1519280"/>
              <a:gd name="connsiteY1" fmla="*/ 0 h 1136760"/>
              <a:gd name="connsiteX2" fmla="*/ 1519280 w 1519280"/>
              <a:gd name="connsiteY2" fmla="*/ 1017538 h 1136760"/>
              <a:gd name="connsiteX3" fmla="*/ 300413 w 1519280"/>
              <a:gd name="connsiteY3" fmla="*/ 1016175 h 1136760"/>
              <a:gd name="connsiteX4" fmla="*/ 82301 w 1519280"/>
              <a:gd name="connsiteY4" fmla="*/ 1029169 h 1136760"/>
              <a:gd name="connsiteX5" fmla="*/ 172011 w 1519280"/>
              <a:gd name="connsiteY5" fmla="*/ 1119956 h 1136760"/>
              <a:gd name="connsiteX6" fmla="*/ 0 w 1519280"/>
              <a:gd name="connsiteY6" fmla="*/ 1017538 h 1136760"/>
              <a:gd name="connsiteX7" fmla="*/ 0 w 1519280"/>
              <a:gd name="connsiteY7" fmla="*/ 0 h 1136760"/>
              <a:gd name="connsiteX0" fmla="*/ 0 w 1519280"/>
              <a:gd name="connsiteY0" fmla="*/ 0 h 1136760"/>
              <a:gd name="connsiteX1" fmla="*/ 1519280 w 1519280"/>
              <a:gd name="connsiteY1" fmla="*/ 0 h 1136760"/>
              <a:gd name="connsiteX2" fmla="*/ 1519280 w 1519280"/>
              <a:gd name="connsiteY2" fmla="*/ 1017538 h 1136760"/>
              <a:gd name="connsiteX3" fmla="*/ 336135 w 1519280"/>
              <a:gd name="connsiteY3" fmla="*/ 1019962 h 1136760"/>
              <a:gd name="connsiteX4" fmla="*/ 82301 w 1519280"/>
              <a:gd name="connsiteY4" fmla="*/ 1029169 h 1136760"/>
              <a:gd name="connsiteX5" fmla="*/ 172011 w 1519280"/>
              <a:gd name="connsiteY5" fmla="*/ 1119956 h 1136760"/>
              <a:gd name="connsiteX6" fmla="*/ 0 w 1519280"/>
              <a:gd name="connsiteY6" fmla="*/ 1017538 h 1136760"/>
              <a:gd name="connsiteX7" fmla="*/ 0 w 1519280"/>
              <a:gd name="connsiteY7" fmla="*/ 0 h 1136760"/>
              <a:gd name="connsiteX0" fmla="*/ 0 w 1519280"/>
              <a:gd name="connsiteY0" fmla="*/ 0 h 1136760"/>
              <a:gd name="connsiteX1" fmla="*/ 1519280 w 1519280"/>
              <a:gd name="connsiteY1" fmla="*/ 0 h 1136760"/>
              <a:gd name="connsiteX2" fmla="*/ 1519280 w 1519280"/>
              <a:gd name="connsiteY2" fmla="*/ 1017538 h 1136760"/>
              <a:gd name="connsiteX3" fmla="*/ 336135 w 1519280"/>
              <a:gd name="connsiteY3" fmla="*/ 1019962 h 1136760"/>
              <a:gd name="connsiteX4" fmla="*/ 82301 w 1519280"/>
              <a:gd name="connsiteY4" fmla="*/ 1029169 h 1136760"/>
              <a:gd name="connsiteX5" fmla="*/ 172011 w 1519280"/>
              <a:gd name="connsiteY5" fmla="*/ 1119956 h 1136760"/>
              <a:gd name="connsiteX6" fmla="*/ 0 w 1519280"/>
              <a:gd name="connsiteY6" fmla="*/ 1017538 h 1136760"/>
              <a:gd name="connsiteX7" fmla="*/ 0 w 1519280"/>
              <a:gd name="connsiteY7" fmla="*/ 0 h 1136760"/>
              <a:gd name="connsiteX0" fmla="*/ 0 w 1519280"/>
              <a:gd name="connsiteY0" fmla="*/ 0 h 1136760"/>
              <a:gd name="connsiteX1" fmla="*/ 1519280 w 1519280"/>
              <a:gd name="connsiteY1" fmla="*/ 0 h 1136760"/>
              <a:gd name="connsiteX2" fmla="*/ 1519280 w 1519280"/>
              <a:gd name="connsiteY2" fmla="*/ 1017538 h 1136760"/>
              <a:gd name="connsiteX3" fmla="*/ 289386 w 1519280"/>
              <a:gd name="connsiteY3" fmla="*/ 992429 h 1136760"/>
              <a:gd name="connsiteX4" fmla="*/ 82301 w 1519280"/>
              <a:gd name="connsiteY4" fmla="*/ 1029169 h 1136760"/>
              <a:gd name="connsiteX5" fmla="*/ 172011 w 1519280"/>
              <a:gd name="connsiteY5" fmla="*/ 1119956 h 1136760"/>
              <a:gd name="connsiteX6" fmla="*/ 0 w 1519280"/>
              <a:gd name="connsiteY6" fmla="*/ 1017538 h 1136760"/>
              <a:gd name="connsiteX7" fmla="*/ 0 w 1519280"/>
              <a:gd name="connsiteY7" fmla="*/ 0 h 1136760"/>
              <a:gd name="connsiteX0" fmla="*/ 0 w 1519280"/>
              <a:gd name="connsiteY0" fmla="*/ 0 h 1136760"/>
              <a:gd name="connsiteX1" fmla="*/ 1519280 w 1519280"/>
              <a:gd name="connsiteY1" fmla="*/ 0 h 1136760"/>
              <a:gd name="connsiteX2" fmla="*/ 1519280 w 1519280"/>
              <a:gd name="connsiteY2" fmla="*/ 1017538 h 1136760"/>
              <a:gd name="connsiteX3" fmla="*/ 388286 w 1519280"/>
              <a:gd name="connsiteY3" fmla="*/ 741028 h 1136760"/>
              <a:gd name="connsiteX4" fmla="*/ 82301 w 1519280"/>
              <a:gd name="connsiteY4" fmla="*/ 1029169 h 1136760"/>
              <a:gd name="connsiteX5" fmla="*/ 172011 w 1519280"/>
              <a:gd name="connsiteY5" fmla="*/ 1119956 h 1136760"/>
              <a:gd name="connsiteX6" fmla="*/ 0 w 1519280"/>
              <a:gd name="connsiteY6" fmla="*/ 1017538 h 1136760"/>
              <a:gd name="connsiteX7" fmla="*/ 0 w 1519280"/>
              <a:gd name="connsiteY7" fmla="*/ 0 h 1136760"/>
              <a:gd name="connsiteX0" fmla="*/ 0 w 1519280"/>
              <a:gd name="connsiteY0" fmla="*/ 0 h 1136760"/>
              <a:gd name="connsiteX1" fmla="*/ 1519280 w 1519280"/>
              <a:gd name="connsiteY1" fmla="*/ 0 h 1136760"/>
              <a:gd name="connsiteX2" fmla="*/ 1519280 w 1519280"/>
              <a:gd name="connsiteY2" fmla="*/ 1017538 h 1136760"/>
              <a:gd name="connsiteX3" fmla="*/ 357782 w 1519280"/>
              <a:gd name="connsiteY3" fmla="*/ 986135 h 1136760"/>
              <a:gd name="connsiteX4" fmla="*/ 82301 w 1519280"/>
              <a:gd name="connsiteY4" fmla="*/ 1029169 h 1136760"/>
              <a:gd name="connsiteX5" fmla="*/ 172011 w 1519280"/>
              <a:gd name="connsiteY5" fmla="*/ 1119956 h 1136760"/>
              <a:gd name="connsiteX6" fmla="*/ 0 w 1519280"/>
              <a:gd name="connsiteY6" fmla="*/ 1017538 h 1136760"/>
              <a:gd name="connsiteX7" fmla="*/ 0 w 1519280"/>
              <a:gd name="connsiteY7" fmla="*/ 0 h 1136760"/>
              <a:gd name="connsiteX0" fmla="*/ 0 w 1519280"/>
              <a:gd name="connsiteY0" fmla="*/ 0 h 1136760"/>
              <a:gd name="connsiteX1" fmla="*/ 1519280 w 1519280"/>
              <a:gd name="connsiteY1" fmla="*/ 0 h 1136760"/>
              <a:gd name="connsiteX2" fmla="*/ 1519280 w 1519280"/>
              <a:gd name="connsiteY2" fmla="*/ 1017538 h 1136760"/>
              <a:gd name="connsiteX3" fmla="*/ 357782 w 1519280"/>
              <a:gd name="connsiteY3" fmla="*/ 986135 h 1136760"/>
              <a:gd name="connsiteX4" fmla="*/ 257322 w 1519280"/>
              <a:gd name="connsiteY4" fmla="*/ 1124485 h 1136760"/>
              <a:gd name="connsiteX5" fmla="*/ 82301 w 1519280"/>
              <a:gd name="connsiteY5" fmla="*/ 1029169 h 1136760"/>
              <a:gd name="connsiteX6" fmla="*/ 172011 w 1519280"/>
              <a:gd name="connsiteY6" fmla="*/ 1119956 h 1136760"/>
              <a:gd name="connsiteX7" fmla="*/ 0 w 1519280"/>
              <a:gd name="connsiteY7" fmla="*/ 1017538 h 1136760"/>
              <a:gd name="connsiteX8" fmla="*/ 0 w 1519280"/>
              <a:gd name="connsiteY8" fmla="*/ 0 h 1136760"/>
              <a:gd name="connsiteX0" fmla="*/ 0 w 1519280"/>
              <a:gd name="connsiteY0" fmla="*/ 0 h 1154299"/>
              <a:gd name="connsiteX1" fmla="*/ 1519280 w 1519280"/>
              <a:gd name="connsiteY1" fmla="*/ 0 h 1154299"/>
              <a:gd name="connsiteX2" fmla="*/ 1519280 w 1519280"/>
              <a:gd name="connsiteY2" fmla="*/ 1017538 h 1154299"/>
              <a:gd name="connsiteX3" fmla="*/ 357782 w 1519280"/>
              <a:gd name="connsiteY3" fmla="*/ 986135 h 1154299"/>
              <a:gd name="connsiteX4" fmla="*/ 257322 w 1519280"/>
              <a:gd name="connsiteY4" fmla="*/ 1124485 h 1154299"/>
              <a:gd name="connsiteX5" fmla="*/ 82301 w 1519280"/>
              <a:gd name="connsiteY5" fmla="*/ 1029169 h 1154299"/>
              <a:gd name="connsiteX6" fmla="*/ 172011 w 1519280"/>
              <a:gd name="connsiteY6" fmla="*/ 1119956 h 1154299"/>
              <a:gd name="connsiteX7" fmla="*/ 0 w 1519280"/>
              <a:gd name="connsiteY7" fmla="*/ 1017538 h 1154299"/>
              <a:gd name="connsiteX8" fmla="*/ 0 w 1519280"/>
              <a:gd name="connsiteY8" fmla="*/ 0 h 1154299"/>
              <a:gd name="connsiteX0" fmla="*/ 0 w 1519280"/>
              <a:gd name="connsiteY0" fmla="*/ 0 h 1136760"/>
              <a:gd name="connsiteX1" fmla="*/ 1519280 w 1519280"/>
              <a:gd name="connsiteY1" fmla="*/ 0 h 1136760"/>
              <a:gd name="connsiteX2" fmla="*/ 1519280 w 1519280"/>
              <a:gd name="connsiteY2" fmla="*/ 1017538 h 1136760"/>
              <a:gd name="connsiteX3" fmla="*/ 357782 w 1519280"/>
              <a:gd name="connsiteY3" fmla="*/ 986135 h 1136760"/>
              <a:gd name="connsiteX4" fmla="*/ 257322 w 1519280"/>
              <a:gd name="connsiteY4" fmla="*/ 1124485 h 1136760"/>
              <a:gd name="connsiteX5" fmla="*/ 82301 w 1519280"/>
              <a:gd name="connsiteY5" fmla="*/ 1029169 h 1136760"/>
              <a:gd name="connsiteX6" fmla="*/ 172011 w 1519280"/>
              <a:gd name="connsiteY6" fmla="*/ 1119956 h 1136760"/>
              <a:gd name="connsiteX7" fmla="*/ 0 w 1519280"/>
              <a:gd name="connsiteY7" fmla="*/ 1017538 h 1136760"/>
              <a:gd name="connsiteX8" fmla="*/ 0 w 1519280"/>
              <a:gd name="connsiteY8" fmla="*/ 0 h 1136760"/>
              <a:gd name="connsiteX0" fmla="*/ 0 w 1519280"/>
              <a:gd name="connsiteY0" fmla="*/ 0 h 1137683"/>
              <a:gd name="connsiteX1" fmla="*/ 1519280 w 1519280"/>
              <a:gd name="connsiteY1" fmla="*/ 0 h 1137683"/>
              <a:gd name="connsiteX2" fmla="*/ 1519280 w 1519280"/>
              <a:gd name="connsiteY2" fmla="*/ 1017538 h 1137683"/>
              <a:gd name="connsiteX3" fmla="*/ 357782 w 1519280"/>
              <a:gd name="connsiteY3" fmla="*/ 986135 h 1137683"/>
              <a:gd name="connsiteX4" fmla="*/ 257322 w 1519280"/>
              <a:gd name="connsiteY4" fmla="*/ 1124485 h 1137683"/>
              <a:gd name="connsiteX5" fmla="*/ 172011 w 1519280"/>
              <a:gd name="connsiteY5" fmla="*/ 1119956 h 1137683"/>
              <a:gd name="connsiteX6" fmla="*/ 0 w 1519280"/>
              <a:gd name="connsiteY6" fmla="*/ 1017538 h 1137683"/>
              <a:gd name="connsiteX7" fmla="*/ 0 w 1519280"/>
              <a:gd name="connsiteY7" fmla="*/ 0 h 1137683"/>
              <a:gd name="connsiteX0" fmla="*/ 0 w 1519280"/>
              <a:gd name="connsiteY0" fmla="*/ 0 h 1143770"/>
              <a:gd name="connsiteX1" fmla="*/ 1519280 w 1519280"/>
              <a:gd name="connsiteY1" fmla="*/ 0 h 1143770"/>
              <a:gd name="connsiteX2" fmla="*/ 1519280 w 1519280"/>
              <a:gd name="connsiteY2" fmla="*/ 1017538 h 1143770"/>
              <a:gd name="connsiteX3" fmla="*/ 357782 w 1519280"/>
              <a:gd name="connsiteY3" fmla="*/ 986135 h 1143770"/>
              <a:gd name="connsiteX4" fmla="*/ 257322 w 1519280"/>
              <a:gd name="connsiteY4" fmla="*/ 1124485 h 1143770"/>
              <a:gd name="connsiteX5" fmla="*/ 0 w 1519280"/>
              <a:gd name="connsiteY5" fmla="*/ 1017538 h 1143770"/>
              <a:gd name="connsiteX6" fmla="*/ 0 w 1519280"/>
              <a:gd name="connsiteY6" fmla="*/ 0 h 1143770"/>
              <a:gd name="connsiteX0" fmla="*/ 0 w 1519280"/>
              <a:gd name="connsiteY0" fmla="*/ 0 h 1143770"/>
              <a:gd name="connsiteX1" fmla="*/ 1519280 w 1519280"/>
              <a:gd name="connsiteY1" fmla="*/ 0 h 1143770"/>
              <a:gd name="connsiteX2" fmla="*/ 1519280 w 1519280"/>
              <a:gd name="connsiteY2" fmla="*/ 1017538 h 1143770"/>
              <a:gd name="connsiteX3" fmla="*/ 357782 w 1519280"/>
              <a:gd name="connsiteY3" fmla="*/ 986135 h 1143770"/>
              <a:gd name="connsiteX4" fmla="*/ 257322 w 1519280"/>
              <a:gd name="connsiteY4" fmla="*/ 1124485 h 1143770"/>
              <a:gd name="connsiteX5" fmla="*/ 0 w 1519280"/>
              <a:gd name="connsiteY5" fmla="*/ 1017538 h 1143770"/>
              <a:gd name="connsiteX6" fmla="*/ 0 w 1519280"/>
              <a:gd name="connsiteY6" fmla="*/ 0 h 1143770"/>
              <a:gd name="connsiteX0" fmla="*/ 0 w 1519280"/>
              <a:gd name="connsiteY0" fmla="*/ 0 h 1153206"/>
              <a:gd name="connsiteX1" fmla="*/ 1519280 w 1519280"/>
              <a:gd name="connsiteY1" fmla="*/ 0 h 1153206"/>
              <a:gd name="connsiteX2" fmla="*/ 1519280 w 1519280"/>
              <a:gd name="connsiteY2" fmla="*/ 1017538 h 1153206"/>
              <a:gd name="connsiteX3" fmla="*/ 357782 w 1519280"/>
              <a:gd name="connsiteY3" fmla="*/ 986135 h 1153206"/>
              <a:gd name="connsiteX4" fmla="*/ 257322 w 1519280"/>
              <a:gd name="connsiteY4" fmla="*/ 1124485 h 1153206"/>
              <a:gd name="connsiteX5" fmla="*/ 0 w 1519280"/>
              <a:gd name="connsiteY5" fmla="*/ 1017538 h 1153206"/>
              <a:gd name="connsiteX6" fmla="*/ 0 w 1519280"/>
              <a:gd name="connsiteY6" fmla="*/ 0 h 1153206"/>
              <a:gd name="connsiteX0" fmla="*/ 0 w 1519280"/>
              <a:gd name="connsiteY0" fmla="*/ 0 h 1141968"/>
              <a:gd name="connsiteX1" fmla="*/ 1519280 w 1519280"/>
              <a:gd name="connsiteY1" fmla="*/ 0 h 1141968"/>
              <a:gd name="connsiteX2" fmla="*/ 1519280 w 1519280"/>
              <a:gd name="connsiteY2" fmla="*/ 1017538 h 1141968"/>
              <a:gd name="connsiteX3" fmla="*/ 354942 w 1519280"/>
              <a:gd name="connsiteY3" fmla="*/ 1012926 h 1141968"/>
              <a:gd name="connsiteX4" fmla="*/ 257322 w 1519280"/>
              <a:gd name="connsiteY4" fmla="*/ 1124485 h 1141968"/>
              <a:gd name="connsiteX5" fmla="*/ 0 w 1519280"/>
              <a:gd name="connsiteY5" fmla="*/ 1017538 h 1141968"/>
              <a:gd name="connsiteX6" fmla="*/ 0 w 1519280"/>
              <a:gd name="connsiteY6" fmla="*/ 0 h 1141968"/>
              <a:gd name="connsiteX0" fmla="*/ 0 w 1519280"/>
              <a:gd name="connsiteY0" fmla="*/ 0 h 1177270"/>
              <a:gd name="connsiteX1" fmla="*/ 1519280 w 1519280"/>
              <a:gd name="connsiteY1" fmla="*/ 0 h 1177270"/>
              <a:gd name="connsiteX2" fmla="*/ 1519280 w 1519280"/>
              <a:gd name="connsiteY2" fmla="*/ 1017538 h 1177270"/>
              <a:gd name="connsiteX3" fmla="*/ 354942 w 1519280"/>
              <a:gd name="connsiteY3" fmla="*/ 1012926 h 1177270"/>
              <a:gd name="connsiteX4" fmla="*/ 224851 w 1519280"/>
              <a:gd name="connsiteY4" fmla="*/ 1175225 h 1177270"/>
              <a:gd name="connsiteX5" fmla="*/ 0 w 1519280"/>
              <a:gd name="connsiteY5" fmla="*/ 1017538 h 1177270"/>
              <a:gd name="connsiteX6" fmla="*/ 0 w 1519280"/>
              <a:gd name="connsiteY6" fmla="*/ 0 h 117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9280" h="1177270">
                <a:moveTo>
                  <a:pt x="0" y="0"/>
                </a:moveTo>
                <a:lnTo>
                  <a:pt x="1519280" y="0"/>
                </a:lnTo>
                <a:lnTo>
                  <a:pt x="1519280" y="1017538"/>
                </a:lnTo>
                <a:lnTo>
                  <a:pt x="354942" y="1012926"/>
                </a:lnTo>
                <a:cubicBezTo>
                  <a:pt x="144616" y="1030750"/>
                  <a:pt x="284008" y="1174456"/>
                  <a:pt x="224851" y="1175225"/>
                </a:cubicBezTo>
                <a:cubicBezTo>
                  <a:pt x="165694" y="1175994"/>
                  <a:pt x="42887" y="1204952"/>
                  <a:pt x="0" y="1017538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34E38C-0BF1-4756-9AB4-56DD4BC558B9}"/>
              </a:ext>
            </a:extLst>
          </p:cNvPr>
          <p:cNvSpPr/>
          <p:nvPr/>
        </p:nvSpPr>
        <p:spPr>
          <a:xfrm>
            <a:off x="8078040" y="2521974"/>
            <a:ext cx="3732014" cy="305291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2EB8EE-9D6B-472E-8A7A-B423F26B4360}"/>
              </a:ext>
            </a:extLst>
          </p:cNvPr>
          <p:cNvSpPr/>
          <p:nvPr/>
        </p:nvSpPr>
        <p:spPr>
          <a:xfrm>
            <a:off x="4055806" y="2692480"/>
            <a:ext cx="4940710" cy="182971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81DD36-4C4B-4AE7-9311-23616A9154A5}"/>
              </a:ext>
            </a:extLst>
          </p:cNvPr>
          <p:cNvSpPr/>
          <p:nvPr/>
        </p:nvSpPr>
        <p:spPr>
          <a:xfrm>
            <a:off x="5747447" y="2711143"/>
            <a:ext cx="3377869" cy="182971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68683E-A43D-45D7-BFD6-C385B2A2A482}"/>
              </a:ext>
            </a:extLst>
          </p:cNvPr>
          <p:cNvSpPr/>
          <p:nvPr/>
        </p:nvSpPr>
        <p:spPr>
          <a:xfrm>
            <a:off x="3624396" y="2428884"/>
            <a:ext cx="5372120" cy="86226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36A623-DEC6-4770-BBDD-87999EB2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CHOSEN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9486A-AFDF-479F-B3BC-CDECBB70C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Reflective listening with prods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03ED1-842E-4A9D-925E-6C8FF9BB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10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29DAA6-A59D-43B8-8A4E-92D1B192469B}"/>
              </a:ext>
            </a:extLst>
          </p:cNvPr>
          <p:cNvSpPr/>
          <p:nvPr/>
        </p:nvSpPr>
        <p:spPr>
          <a:xfrm>
            <a:off x="2452905" y="3514872"/>
            <a:ext cx="3938370" cy="16821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31B041-3FAA-40E8-85B6-EAD65D9E4AA5}"/>
              </a:ext>
            </a:extLst>
          </p:cNvPr>
          <p:cNvSpPr/>
          <p:nvPr/>
        </p:nvSpPr>
        <p:spPr>
          <a:xfrm>
            <a:off x="744058" y="3389600"/>
            <a:ext cx="3938370" cy="16821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Video for thesis presentation 1">
            <a:hlinkClick r:id="" action="ppaction://media"/>
            <a:extLst>
              <a:ext uri="{FF2B5EF4-FFF2-40B4-BE49-F238E27FC236}">
                <a16:creationId xmlns:a16="http://schemas.microsoft.com/office/drawing/2014/main" id="{F185E459-1A36-47B4-A5FB-21957C8A7C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B2F0DA03-283C-4280-BC09-BA880A95D526}" label="Video for thesis presentation 1" lang="" r:embed="rId10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 rotWithShape="1">
          <a:blip r:embed="rId11"/>
          <a:srcRect t="6296" b="12222"/>
          <a:stretch/>
        </p:blipFill>
        <p:spPr>
          <a:xfrm>
            <a:off x="7917504" y="2078750"/>
            <a:ext cx="2765777" cy="4006393"/>
          </a:xfrm>
          <a:prstGeom prst="rect">
            <a:avLst/>
          </a:prstGeom>
        </p:spPr>
      </p:pic>
      <p:pic>
        <p:nvPicPr>
          <p:cNvPr id="16" name="Video for thesis presentation 2">
            <a:hlinkClick r:id="" action="ppaction://media"/>
            <a:extLst>
              <a:ext uri="{FF2B5EF4-FFF2-40B4-BE49-F238E27FC236}">
                <a16:creationId xmlns:a16="http://schemas.microsoft.com/office/drawing/2014/main" id="{8370AE6F-2A6B-472E-BB3E-959F3899DC5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A0F9043A-5F72-4ADC-84F6-75D474418701}" label="Video for thesis presentation 2" lang="" r:embed="rId12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 rotWithShape="1">
          <a:blip r:embed="rId13"/>
          <a:srcRect t="11269" b="11269"/>
          <a:stretch/>
        </p:blipFill>
        <p:spPr>
          <a:xfrm>
            <a:off x="7917504" y="2078750"/>
            <a:ext cx="2875038" cy="3959179"/>
          </a:xfrm>
          <a:prstGeom prst="rect">
            <a:avLst/>
          </a:prstGeom>
        </p:spPr>
      </p:pic>
      <p:pic>
        <p:nvPicPr>
          <p:cNvPr id="17" name="Video for thesis presentation 3">
            <a:hlinkClick r:id="" action="ppaction://media"/>
            <a:extLst>
              <a:ext uri="{FF2B5EF4-FFF2-40B4-BE49-F238E27FC236}">
                <a16:creationId xmlns:a16="http://schemas.microsoft.com/office/drawing/2014/main" id="{2F8443CD-0771-4C64-A6AA-6D1A957D65B9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st="960" end="1773"/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0E80EB21-228C-4CE5-B420-063902DDEF40}" label="Video for thesis presentation 3" lang="" r:embed="rId1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 rotWithShape="1">
          <a:blip r:embed="rId15"/>
          <a:srcRect t="8669" b="11304"/>
          <a:stretch/>
        </p:blipFill>
        <p:spPr>
          <a:xfrm>
            <a:off x="1286679" y="1976043"/>
            <a:ext cx="2913317" cy="414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8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2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0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31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 showWhenStopped="0">
                <p:cTn id="4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 showWhenStopped="0">
                <p:cTn id="4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3" grpId="0" animBg="1"/>
      <p:bldP spid="9" grpId="0" animBg="1"/>
      <p:bldP spid="6" grpId="0" animBg="1"/>
      <p:bldP spid="8" grpId="0" animBg="1"/>
      <p:bldP spid="12" grpId="0" animBg="1"/>
      <p:bldP spid="7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6A623-DEC6-4770-BBDD-87999EB2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CHOSEN BEHAVIOR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03ED1-842E-4A9D-925E-6C8FF9BB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11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34E38C-0BF1-4756-9AB4-56DD4BC558B9}"/>
              </a:ext>
            </a:extLst>
          </p:cNvPr>
          <p:cNvSpPr/>
          <p:nvPr/>
        </p:nvSpPr>
        <p:spPr>
          <a:xfrm>
            <a:off x="8362334" y="2521974"/>
            <a:ext cx="3377869" cy="3052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529F0EA-BA24-421D-91E6-82744B5AF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78090"/>
            <a:ext cx="10058400" cy="3891004"/>
          </a:xfrm>
        </p:spPr>
        <p:txBody>
          <a:bodyPr/>
          <a:lstStyle/>
          <a:p>
            <a:r>
              <a:rPr lang="en-US" dirty="0"/>
              <a:t>Meeting our goals</a:t>
            </a:r>
          </a:p>
          <a:p>
            <a:r>
              <a:rPr lang="en-US" dirty="0"/>
              <a:t>Interaction simplicity</a:t>
            </a:r>
          </a:p>
          <a:p>
            <a:r>
              <a:rPr lang="en-US" dirty="0"/>
              <a:t>Implementation simplicity</a:t>
            </a:r>
          </a:p>
          <a:p>
            <a:r>
              <a:rPr lang="en-US" dirty="0"/>
              <a:t>Social engagement</a:t>
            </a:r>
          </a:p>
          <a:p>
            <a:r>
              <a:rPr lang="en-US" dirty="0"/>
              <a:t>Expectation management</a:t>
            </a:r>
          </a:p>
          <a:p>
            <a:r>
              <a:rPr lang="en-US" dirty="0"/>
              <a:t>Safety and privacy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384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A138-827C-4888-AB97-44111760D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50A33-0E22-4D3A-AF09-7D4B69519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Unsupervised robot for self-reflection</a:t>
            </a:r>
          </a:p>
          <a:p>
            <a:endParaRPr lang="en-US" dirty="0"/>
          </a:p>
          <a:p>
            <a:r>
              <a:rPr lang="en-US" dirty="0"/>
              <a:t>NAO robot</a:t>
            </a:r>
          </a:p>
          <a:p>
            <a:endParaRPr lang="en-US" dirty="0"/>
          </a:p>
          <a:p>
            <a:r>
              <a:rPr lang="en-US" dirty="0"/>
              <a:t>Algorithm to detect conversation stops</a:t>
            </a:r>
          </a:p>
          <a:p>
            <a:endParaRPr lang="en-US" dirty="0"/>
          </a:p>
          <a:p>
            <a:r>
              <a:rPr lang="en-US" dirty="0"/>
              <a:t>Technical feasibility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87196-5965-41FA-A4B1-0200CE43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12</a:t>
            </a:fld>
            <a:endParaRPr lang="en-US"/>
          </a:p>
        </p:txBody>
      </p:sp>
      <p:pic>
        <p:nvPicPr>
          <p:cNvPr id="1026" name="Picture 2" descr="NAO le robot humanoïde et programmable | SoftBank Robotics">
            <a:extLst>
              <a:ext uri="{FF2B5EF4-FFF2-40B4-BE49-F238E27FC236}">
                <a16:creationId xmlns:a16="http://schemas.microsoft.com/office/drawing/2014/main" id="{83BDB1E3-B56D-4202-9842-C76256445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273" y="609601"/>
            <a:ext cx="3970478" cy="508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73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A40E3-5F24-4337-9138-B248E829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6AB6F-F699-4037-8035-63A9CBDE8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38AE923-C525-4EA5-B4B5-D281E7AA55E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96489" y="2197926"/>
          <a:ext cx="8199021" cy="3210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92163E6-9474-478D-BCB5-046AA127485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1376000" y="1969477"/>
            <a:ext cx="8943607" cy="125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08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9B1F6-9119-4460-92FB-27844AAAB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1A36D-D105-4A13-8742-674F65DBD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Three-day study</a:t>
            </a:r>
          </a:p>
          <a:p>
            <a:r>
              <a:rPr lang="en-US" dirty="0"/>
              <a:t>Healthy older adults living alone</a:t>
            </a:r>
          </a:p>
          <a:p>
            <a:r>
              <a:rPr lang="en-US" dirty="0"/>
              <a:t>14 participants (&gt; 65)</a:t>
            </a:r>
          </a:p>
          <a:p>
            <a:endParaRPr lang="en-US" dirty="0"/>
          </a:p>
          <a:p>
            <a:r>
              <a:rPr lang="en-US" dirty="0"/>
              <a:t>Use the robot whenever they wanted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9A974-1908-431A-8CEF-38B0BC326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8277D9D-5085-4BC3-A127-5F7F9BC4D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8704" y="1453638"/>
            <a:ext cx="4843779" cy="4491656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BC32D5-17C6-40D8-A1C8-757519E45140}"/>
              </a:ext>
            </a:extLst>
          </p:cNvPr>
          <p:cNvSpPr/>
          <p:nvPr/>
        </p:nvSpPr>
        <p:spPr>
          <a:xfrm>
            <a:off x="7761402" y="1901890"/>
            <a:ext cx="2617454" cy="1762812"/>
          </a:xfrm>
          <a:custGeom>
            <a:avLst/>
            <a:gdLst>
              <a:gd name="connsiteX0" fmla="*/ 94268 w 2617454"/>
              <a:gd name="connsiteY0" fmla="*/ 47134 h 1762812"/>
              <a:gd name="connsiteX1" fmla="*/ 94268 w 2617454"/>
              <a:gd name="connsiteY1" fmla="*/ 47134 h 1762812"/>
              <a:gd name="connsiteX2" fmla="*/ 160256 w 2617454"/>
              <a:gd name="connsiteY2" fmla="*/ 329938 h 1762812"/>
              <a:gd name="connsiteX3" fmla="*/ 329938 w 2617454"/>
              <a:gd name="connsiteY3" fmla="*/ 678729 h 1762812"/>
              <a:gd name="connsiteX4" fmla="*/ 518474 w 2617454"/>
              <a:gd name="connsiteY4" fmla="*/ 1018094 h 1762812"/>
              <a:gd name="connsiteX5" fmla="*/ 697584 w 2617454"/>
              <a:gd name="connsiteY5" fmla="*/ 1216057 h 1762812"/>
              <a:gd name="connsiteX6" fmla="*/ 754144 w 2617454"/>
              <a:gd name="connsiteY6" fmla="*/ 1272618 h 1762812"/>
              <a:gd name="connsiteX7" fmla="*/ 876693 w 2617454"/>
              <a:gd name="connsiteY7" fmla="*/ 1461154 h 1762812"/>
              <a:gd name="connsiteX8" fmla="*/ 904973 w 2617454"/>
              <a:gd name="connsiteY8" fmla="*/ 1498861 h 1762812"/>
              <a:gd name="connsiteX9" fmla="*/ 952107 w 2617454"/>
              <a:gd name="connsiteY9" fmla="*/ 1574276 h 1762812"/>
              <a:gd name="connsiteX10" fmla="*/ 1027522 w 2617454"/>
              <a:gd name="connsiteY10" fmla="*/ 1630837 h 1762812"/>
              <a:gd name="connsiteX11" fmla="*/ 1093509 w 2617454"/>
              <a:gd name="connsiteY11" fmla="*/ 1668544 h 1762812"/>
              <a:gd name="connsiteX12" fmla="*/ 1395167 w 2617454"/>
              <a:gd name="connsiteY12" fmla="*/ 1734531 h 1762812"/>
              <a:gd name="connsiteX13" fmla="*/ 1668544 w 2617454"/>
              <a:gd name="connsiteY13" fmla="*/ 1762812 h 1762812"/>
              <a:gd name="connsiteX14" fmla="*/ 1913641 w 2617454"/>
              <a:gd name="connsiteY14" fmla="*/ 1734531 h 1762812"/>
              <a:gd name="connsiteX15" fmla="*/ 1989056 w 2617454"/>
              <a:gd name="connsiteY15" fmla="*/ 1706251 h 1762812"/>
              <a:gd name="connsiteX16" fmla="*/ 2073897 w 2617454"/>
              <a:gd name="connsiteY16" fmla="*/ 1640263 h 1762812"/>
              <a:gd name="connsiteX17" fmla="*/ 2526384 w 2617454"/>
              <a:gd name="connsiteY17" fmla="*/ 1074655 h 1762812"/>
              <a:gd name="connsiteX18" fmla="*/ 2611225 w 2617454"/>
              <a:gd name="connsiteY18" fmla="*/ 754144 h 1762812"/>
              <a:gd name="connsiteX19" fmla="*/ 2592371 w 2617454"/>
              <a:gd name="connsiteY19" fmla="*/ 461913 h 1762812"/>
              <a:gd name="connsiteX20" fmla="*/ 2243579 w 2617454"/>
              <a:gd name="connsiteY20" fmla="*/ 122548 h 1762812"/>
              <a:gd name="connsiteX21" fmla="*/ 857839 w 2617454"/>
              <a:gd name="connsiteY21" fmla="*/ 0 h 1762812"/>
              <a:gd name="connsiteX22" fmla="*/ 452487 w 2617454"/>
              <a:gd name="connsiteY22" fmla="*/ 47134 h 1762812"/>
              <a:gd name="connsiteX23" fmla="*/ 188536 w 2617454"/>
              <a:gd name="connsiteY23" fmla="*/ 84841 h 1762812"/>
              <a:gd name="connsiteX24" fmla="*/ 0 w 2617454"/>
              <a:gd name="connsiteY24" fmla="*/ 94268 h 1762812"/>
              <a:gd name="connsiteX25" fmla="*/ 94268 w 2617454"/>
              <a:gd name="connsiteY25" fmla="*/ 47134 h 176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617454" h="1762812">
                <a:moveTo>
                  <a:pt x="94268" y="47134"/>
                </a:moveTo>
                <a:lnTo>
                  <a:pt x="94268" y="47134"/>
                </a:lnTo>
                <a:cubicBezTo>
                  <a:pt x="116264" y="141402"/>
                  <a:pt x="130634" y="237781"/>
                  <a:pt x="160256" y="329938"/>
                </a:cubicBezTo>
                <a:cubicBezTo>
                  <a:pt x="260340" y="641309"/>
                  <a:pt x="225365" y="487012"/>
                  <a:pt x="329938" y="678729"/>
                </a:cubicBezTo>
                <a:cubicBezTo>
                  <a:pt x="395297" y="798554"/>
                  <a:pt x="433603" y="912006"/>
                  <a:pt x="518474" y="1018094"/>
                </a:cubicBezTo>
                <a:cubicBezTo>
                  <a:pt x="574064" y="1087582"/>
                  <a:pt x="637125" y="1150761"/>
                  <a:pt x="697584" y="1216057"/>
                </a:cubicBezTo>
                <a:cubicBezTo>
                  <a:pt x="715699" y="1235621"/>
                  <a:pt x="739613" y="1250263"/>
                  <a:pt x="754144" y="1272618"/>
                </a:cubicBezTo>
                <a:cubicBezTo>
                  <a:pt x="794994" y="1335463"/>
                  <a:pt x="831720" y="1401190"/>
                  <a:pt x="876693" y="1461154"/>
                </a:cubicBezTo>
                <a:cubicBezTo>
                  <a:pt x="886120" y="1473723"/>
                  <a:pt x="896258" y="1485788"/>
                  <a:pt x="904973" y="1498861"/>
                </a:cubicBezTo>
                <a:cubicBezTo>
                  <a:pt x="921417" y="1523527"/>
                  <a:pt x="933129" y="1551503"/>
                  <a:pt x="952107" y="1574276"/>
                </a:cubicBezTo>
                <a:cubicBezTo>
                  <a:pt x="961883" y="1586008"/>
                  <a:pt x="1008518" y="1619435"/>
                  <a:pt x="1027522" y="1630837"/>
                </a:cubicBezTo>
                <a:cubicBezTo>
                  <a:pt x="1049245" y="1643871"/>
                  <a:pt x="1069127" y="1661667"/>
                  <a:pt x="1093509" y="1668544"/>
                </a:cubicBezTo>
                <a:cubicBezTo>
                  <a:pt x="1192574" y="1696485"/>
                  <a:pt x="1292659" y="1725212"/>
                  <a:pt x="1395167" y="1734531"/>
                </a:cubicBezTo>
                <a:cubicBezTo>
                  <a:pt x="1624685" y="1755397"/>
                  <a:pt x="1533840" y="1743568"/>
                  <a:pt x="1668544" y="1762812"/>
                </a:cubicBezTo>
                <a:cubicBezTo>
                  <a:pt x="1741345" y="1756745"/>
                  <a:pt x="1843572" y="1750456"/>
                  <a:pt x="1913641" y="1734531"/>
                </a:cubicBezTo>
                <a:cubicBezTo>
                  <a:pt x="1939821" y="1728581"/>
                  <a:pt x="1963918" y="1715678"/>
                  <a:pt x="1989056" y="1706251"/>
                </a:cubicBezTo>
                <a:cubicBezTo>
                  <a:pt x="2017336" y="1684255"/>
                  <a:pt x="2049569" y="1666564"/>
                  <a:pt x="2073897" y="1640263"/>
                </a:cubicBezTo>
                <a:cubicBezTo>
                  <a:pt x="2285702" y="1411284"/>
                  <a:pt x="2350420" y="1312205"/>
                  <a:pt x="2526384" y="1074655"/>
                </a:cubicBezTo>
                <a:cubicBezTo>
                  <a:pt x="2554664" y="967818"/>
                  <a:pt x="2599392" y="864025"/>
                  <a:pt x="2611225" y="754144"/>
                </a:cubicBezTo>
                <a:cubicBezTo>
                  <a:pt x="2621677" y="657092"/>
                  <a:pt x="2621197" y="555173"/>
                  <a:pt x="2592371" y="461913"/>
                </a:cubicBezTo>
                <a:cubicBezTo>
                  <a:pt x="2539158" y="289754"/>
                  <a:pt x="2414001" y="171240"/>
                  <a:pt x="2243579" y="122548"/>
                </a:cubicBezTo>
                <a:cubicBezTo>
                  <a:pt x="1770169" y="-12712"/>
                  <a:pt x="1357876" y="16305"/>
                  <a:pt x="857839" y="0"/>
                </a:cubicBezTo>
                <a:lnTo>
                  <a:pt x="452487" y="47134"/>
                </a:lnTo>
                <a:cubicBezTo>
                  <a:pt x="364316" y="58311"/>
                  <a:pt x="276845" y="74806"/>
                  <a:pt x="188536" y="84841"/>
                </a:cubicBezTo>
                <a:cubicBezTo>
                  <a:pt x="98679" y="95052"/>
                  <a:pt x="69738" y="94268"/>
                  <a:pt x="0" y="94268"/>
                </a:cubicBezTo>
                <a:lnTo>
                  <a:pt x="94268" y="4713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8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9B1F6-9119-4460-92FB-27844AAAB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1A36D-D105-4A13-8742-674F65DBD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Logged the interactions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Initial and exit interviews</a:t>
            </a:r>
          </a:p>
          <a:p>
            <a:endParaRPr lang="en-US" dirty="0"/>
          </a:p>
          <a:p>
            <a:r>
              <a:rPr lang="en-US" dirty="0"/>
              <a:t>Standardized questionnaires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9A974-1908-431A-8CEF-38B0BC326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8277D9D-5085-4BC3-A127-5F7F9BC4D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8704" y="1453638"/>
            <a:ext cx="4843779" cy="4491656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BC32D5-17C6-40D8-A1C8-757519E45140}"/>
              </a:ext>
            </a:extLst>
          </p:cNvPr>
          <p:cNvSpPr/>
          <p:nvPr/>
        </p:nvSpPr>
        <p:spPr>
          <a:xfrm>
            <a:off x="7761402" y="1901890"/>
            <a:ext cx="2617454" cy="1762812"/>
          </a:xfrm>
          <a:custGeom>
            <a:avLst/>
            <a:gdLst>
              <a:gd name="connsiteX0" fmla="*/ 94268 w 2617454"/>
              <a:gd name="connsiteY0" fmla="*/ 47134 h 1762812"/>
              <a:gd name="connsiteX1" fmla="*/ 94268 w 2617454"/>
              <a:gd name="connsiteY1" fmla="*/ 47134 h 1762812"/>
              <a:gd name="connsiteX2" fmla="*/ 160256 w 2617454"/>
              <a:gd name="connsiteY2" fmla="*/ 329938 h 1762812"/>
              <a:gd name="connsiteX3" fmla="*/ 329938 w 2617454"/>
              <a:gd name="connsiteY3" fmla="*/ 678729 h 1762812"/>
              <a:gd name="connsiteX4" fmla="*/ 518474 w 2617454"/>
              <a:gd name="connsiteY4" fmla="*/ 1018094 h 1762812"/>
              <a:gd name="connsiteX5" fmla="*/ 697584 w 2617454"/>
              <a:gd name="connsiteY5" fmla="*/ 1216057 h 1762812"/>
              <a:gd name="connsiteX6" fmla="*/ 754144 w 2617454"/>
              <a:gd name="connsiteY6" fmla="*/ 1272618 h 1762812"/>
              <a:gd name="connsiteX7" fmla="*/ 876693 w 2617454"/>
              <a:gd name="connsiteY7" fmla="*/ 1461154 h 1762812"/>
              <a:gd name="connsiteX8" fmla="*/ 904973 w 2617454"/>
              <a:gd name="connsiteY8" fmla="*/ 1498861 h 1762812"/>
              <a:gd name="connsiteX9" fmla="*/ 952107 w 2617454"/>
              <a:gd name="connsiteY9" fmla="*/ 1574276 h 1762812"/>
              <a:gd name="connsiteX10" fmla="*/ 1027522 w 2617454"/>
              <a:gd name="connsiteY10" fmla="*/ 1630837 h 1762812"/>
              <a:gd name="connsiteX11" fmla="*/ 1093509 w 2617454"/>
              <a:gd name="connsiteY11" fmla="*/ 1668544 h 1762812"/>
              <a:gd name="connsiteX12" fmla="*/ 1395167 w 2617454"/>
              <a:gd name="connsiteY12" fmla="*/ 1734531 h 1762812"/>
              <a:gd name="connsiteX13" fmla="*/ 1668544 w 2617454"/>
              <a:gd name="connsiteY13" fmla="*/ 1762812 h 1762812"/>
              <a:gd name="connsiteX14" fmla="*/ 1913641 w 2617454"/>
              <a:gd name="connsiteY14" fmla="*/ 1734531 h 1762812"/>
              <a:gd name="connsiteX15" fmla="*/ 1989056 w 2617454"/>
              <a:gd name="connsiteY15" fmla="*/ 1706251 h 1762812"/>
              <a:gd name="connsiteX16" fmla="*/ 2073897 w 2617454"/>
              <a:gd name="connsiteY16" fmla="*/ 1640263 h 1762812"/>
              <a:gd name="connsiteX17" fmla="*/ 2526384 w 2617454"/>
              <a:gd name="connsiteY17" fmla="*/ 1074655 h 1762812"/>
              <a:gd name="connsiteX18" fmla="*/ 2611225 w 2617454"/>
              <a:gd name="connsiteY18" fmla="*/ 754144 h 1762812"/>
              <a:gd name="connsiteX19" fmla="*/ 2592371 w 2617454"/>
              <a:gd name="connsiteY19" fmla="*/ 461913 h 1762812"/>
              <a:gd name="connsiteX20" fmla="*/ 2243579 w 2617454"/>
              <a:gd name="connsiteY20" fmla="*/ 122548 h 1762812"/>
              <a:gd name="connsiteX21" fmla="*/ 857839 w 2617454"/>
              <a:gd name="connsiteY21" fmla="*/ 0 h 1762812"/>
              <a:gd name="connsiteX22" fmla="*/ 452487 w 2617454"/>
              <a:gd name="connsiteY22" fmla="*/ 47134 h 1762812"/>
              <a:gd name="connsiteX23" fmla="*/ 188536 w 2617454"/>
              <a:gd name="connsiteY23" fmla="*/ 84841 h 1762812"/>
              <a:gd name="connsiteX24" fmla="*/ 0 w 2617454"/>
              <a:gd name="connsiteY24" fmla="*/ 94268 h 1762812"/>
              <a:gd name="connsiteX25" fmla="*/ 94268 w 2617454"/>
              <a:gd name="connsiteY25" fmla="*/ 47134 h 176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617454" h="1762812">
                <a:moveTo>
                  <a:pt x="94268" y="47134"/>
                </a:moveTo>
                <a:lnTo>
                  <a:pt x="94268" y="47134"/>
                </a:lnTo>
                <a:cubicBezTo>
                  <a:pt x="116264" y="141402"/>
                  <a:pt x="130634" y="237781"/>
                  <a:pt x="160256" y="329938"/>
                </a:cubicBezTo>
                <a:cubicBezTo>
                  <a:pt x="260340" y="641309"/>
                  <a:pt x="225365" y="487012"/>
                  <a:pt x="329938" y="678729"/>
                </a:cubicBezTo>
                <a:cubicBezTo>
                  <a:pt x="395297" y="798554"/>
                  <a:pt x="433603" y="912006"/>
                  <a:pt x="518474" y="1018094"/>
                </a:cubicBezTo>
                <a:cubicBezTo>
                  <a:pt x="574064" y="1087582"/>
                  <a:pt x="637125" y="1150761"/>
                  <a:pt x="697584" y="1216057"/>
                </a:cubicBezTo>
                <a:cubicBezTo>
                  <a:pt x="715699" y="1235621"/>
                  <a:pt x="739613" y="1250263"/>
                  <a:pt x="754144" y="1272618"/>
                </a:cubicBezTo>
                <a:cubicBezTo>
                  <a:pt x="794994" y="1335463"/>
                  <a:pt x="831720" y="1401190"/>
                  <a:pt x="876693" y="1461154"/>
                </a:cubicBezTo>
                <a:cubicBezTo>
                  <a:pt x="886120" y="1473723"/>
                  <a:pt x="896258" y="1485788"/>
                  <a:pt x="904973" y="1498861"/>
                </a:cubicBezTo>
                <a:cubicBezTo>
                  <a:pt x="921417" y="1523527"/>
                  <a:pt x="933129" y="1551503"/>
                  <a:pt x="952107" y="1574276"/>
                </a:cubicBezTo>
                <a:cubicBezTo>
                  <a:pt x="961883" y="1586008"/>
                  <a:pt x="1008518" y="1619435"/>
                  <a:pt x="1027522" y="1630837"/>
                </a:cubicBezTo>
                <a:cubicBezTo>
                  <a:pt x="1049245" y="1643871"/>
                  <a:pt x="1069127" y="1661667"/>
                  <a:pt x="1093509" y="1668544"/>
                </a:cubicBezTo>
                <a:cubicBezTo>
                  <a:pt x="1192574" y="1696485"/>
                  <a:pt x="1292659" y="1725212"/>
                  <a:pt x="1395167" y="1734531"/>
                </a:cubicBezTo>
                <a:cubicBezTo>
                  <a:pt x="1624685" y="1755397"/>
                  <a:pt x="1533840" y="1743568"/>
                  <a:pt x="1668544" y="1762812"/>
                </a:cubicBezTo>
                <a:cubicBezTo>
                  <a:pt x="1741345" y="1756745"/>
                  <a:pt x="1843572" y="1750456"/>
                  <a:pt x="1913641" y="1734531"/>
                </a:cubicBezTo>
                <a:cubicBezTo>
                  <a:pt x="1939821" y="1728581"/>
                  <a:pt x="1963918" y="1715678"/>
                  <a:pt x="1989056" y="1706251"/>
                </a:cubicBezTo>
                <a:cubicBezTo>
                  <a:pt x="2017336" y="1684255"/>
                  <a:pt x="2049569" y="1666564"/>
                  <a:pt x="2073897" y="1640263"/>
                </a:cubicBezTo>
                <a:cubicBezTo>
                  <a:pt x="2285702" y="1411284"/>
                  <a:pt x="2350420" y="1312205"/>
                  <a:pt x="2526384" y="1074655"/>
                </a:cubicBezTo>
                <a:cubicBezTo>
                  <a:pt x="2554664" y="967818"/>
                  <a:pt x="2599392" y="864025"/>
                  <a:pt x="2611225" y="754144"/>
                </a:cubicBezTo>
                <a:cubicBezTo>
                  <a:pt x="2621677" y="657092"/>
                  <a:pt x="2621197" y="555173"/>
                  <a:pt x="2592371" y="461913"/>
                </a:cubicBezTo>
                <a:cubicBezTo>
                  <a:pt x="2539158" y="289754"/>
                  <a:pt x="2414001" y="171240"/>
                  <a:pt x="2243579" y="122548"/>
                </a:cubicBezTo>
                <a:cubicBezTo>
                  <a:pt x="1770169" y="-12712"/>
                  <a:pt x="1357876" y="16305"/>
                  <a:pt x="857839" y="0"/>
                </a:cubicBezTo>
                <a:lnTo>
                  <a:pt x="452487" y="47134"/>
                </a:lnTo>
                <a:cubicBezTo>
                  <a:pt x="364316" y="58311"/>
                  <a:pt x="276845" y="74806"/>
                  <a:pt x="188536" y="84841"/>
                </a:cubicBezTo>
                <a:cubicBezTo>
                  <a:pt x="98679" y="95052"/>
                  <a:pt x="69738" y="94268"/>
                  <a:pt x="0" y="94268"/>
                </a:cubicBezTo>
                <a:lnTo>
                  <a:pt x="94268" y="4713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6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AF1AC-AD8F-4E16-875D-07768FCB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GOALS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B0EF0-BC42-45CE-8652-1B0D87C9E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Effectiveness and usefulness</a:t>
            </a:r>
          </a:p>
          <a:p>
            <a:r>
              <a:rPr lang="en-US" dirty="0"/>
              <a:t>Perception of the behavior</a:t>
            </a:r>
          </a:p>
          <a:p>
            <a:r>
              <a:rPr lang="en-US" dirty="0"/>
              <a:t>Long term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E6D0F-75D6-4B47-AFC8-A8AB79AE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60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F1AC-AD8F-4E16-875D-07768FCB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STUDY GOALS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E6D0F-75D6-4B47-AFC8-A8AB79AE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00D3042-7210-4383-8748-DEB2D12161BA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chemeClr val="tx2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AAFA220-E528-4230-820B-761FC3EB09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3052324"/>
              </p:ext>
            </p:extLst>
          </p:nvPr>
        </p:nvGraphicFramePr>
        <p:xfrm>
          <a:off x="4668769" y="1439502"/>
          <a:ext cx="6525619" cy="4617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456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A96996-6ECD-4C51-ACE4-CC691F8A9A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91812F-D78F-4B63-B894-6B657EC12F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1827D5-DC7B-4218-A5E4-27A4F79C9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953A29F-5119-4C0E-8A41-EE6F9A7868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308BC8-AD07-4389-9E03-52EE7F8A34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7B3CD65-6CAB-42E8-A87B-5DD3910EA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35BB8-3940-465D-BA6A-8CFA84968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FE048-3A01-4E8A-93EE-A4E2C2BD4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Robot and behavior feasibility</a:t>
            </a:r>
          </a:p>
          <a:p>
            <a:r>
              <a:rPr lang="en-US" dirty="0"/>
              <a:t>Usefulness of conversational robot</a:t>
            </a:r>
          </a:p>
          <a:p>
            <a:r>
              <a:rPr lang="en-US" dirty="0"/>
              <a:t>Interaction and physical design</a:t>
            </a:r>
          </a:p>
          <a:p>
            <a:r>
              <a:rPr lang="en-US" dirty="0"/>
              <a:t>Overall suggestions and thoughts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63EBC-62A0-4B65-908D-5E761D4F3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56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42269-FC87-4858-834F-F7A18678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754563" algn="l"/>
              </a:tabLst>
            </a:pPr>
            <a:r>
              <a:rPr lang="en-US" dirty="0"/>
              <a:t>EFECTIVENESS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0C4C0-BF2D-444F-80C3-0A5CEF4C6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Ease of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26751-D84D-434C-815A-AF5F2012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940C38-A075-4203-808F-AF4D694985D3}"/>
              </a:ext>
            </a:extLst>
          </p:cNvPr>
          <p:cNvSpPr/>
          <p:nvPr/>
        </p:nvSpPr>
        <p:spPr>
          <a:xfrm>
            <a:off x="1547556" y="2921000"/>
            <a:ext cx="3797300" cy="2286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0" i="1" u="none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“[I have</a:t>
            </a:r>
            <a:r>
              <a:rPr lang="en-US" sz="2400" b="0" i="1" u="none" strike="noStrike" dirty="0">
                <a:solidFill>
                  <a:srgbClr val="000000"/>
                </a:solidFill>
                <a:latin typeface="Lato" panose="020F0502020204030203" pitchFamily="34" charset="0"/>
              </a:rPr>
              <a:t> to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] wait for the beep but otherwise</a:t>
            </a:r>
            <a:r>
              <a:rPr lang="en-US" sz="2400" b="0" i="1" u="none" strike="noStrike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it’s pretty simple”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– P1, intake </a:t>
            </a:r>
            <a:endParaRPr lang="en-US" sz="2400" dirty="0">
              <a:latin typeface="Lato" panose="020F0502020204030203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7433B3-31FD-46AA-A9BC-32168318B048}"/>
              </a:ext>
            </a:extLst>
          </p:cNvPr>
          <p:cNvSpPr/>
          <p:nvPr/>
        </p:nvSpPr>
        <p:spPr>
          <a:xfrm>
            <a:off x="6847146" y="2921000"/>
            <a:ext cx="3848098" cy="2286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0" i="1" u="none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“I found it very easy to use, I wasn't apprehensive about using it […]</a:t>
            </a:r>
            <a:r>
              <a:rPr lang="en-US" sz="2400" b="0" i="1" u="none" strike="noStrike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because of the limited first knowledge I needed” – 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P5, exit</a:t>
            </a:r>
            <a:endParaRPr lang="en-US" sz="24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72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54CBE-8589-4CED-BBAC-471BBB97C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5277B-44AC-4536-9CFA-26731A9CA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91638"/>
            <a:ext cx="5371549" cy="3877456"/>
          </a:xfrm>
        </p:spPr>
        <p:txBody>
          <a:bodyPr/>
          <a:lstStyle/>
          <a:p>
            <a:r>
              <a:rPr lang="en-US" dirty="0"/>
              <a:t>Older population is increasing</a:t>
            </a:r>
          </a:p>
          <a:p>
            <a:endParaRPr lang="en-US" dirty="0"/>
          </a:p>
          <a:p>
            <a:r>
              <a:rPr lang="en-US" dirty="0"/>
              <a:t>As social circles decrease, older adults face loneliness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F1DB9-18C2-42CC-B6F7-80B4A8C0B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E84DAC-218D-4E1D-B60A-D095D49643B0}"/>
              </a:ext>
            </a:extLst>
          </p:cNvPr>
          <p:cNvSpPr txBox="1"/>
          <p:nvPr/>
        </p:nvSpPr>
        <p:spPr>
          <a:xfrm>
            <a:off x="6634483" y="4851873"/>
            <a:ext cx="439928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Image from: https://today.uconn.edu/2020/11/older-adults-pandemic-loneliness/#</a:t>
            </a:r>
          </a:p>
        </p:txBody>
      </p:sp>
      <p:pic>
        <p:nvPicPr>
          <p:cNvPr id="1028" name="Picture 4" descr="An older man sits alone at a kitchen table, not a soul in the world to so much as ask how his day went">
            <a:extLst>
              <a:ext uri="{FF2B5EF4-FFF2-40B4-BE49-F238E27FC236}">
                <a16:creationId xmlns:a16="http://schemas.microsoft.com/office/drawing/2014/main" id="{DAC909DD-294C-497D-8ACC-BB12CFC45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483" y="2142649"/>
            <a:ext cx="4591063" cy="306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51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42269-FC87-4858-834F-F7A18678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0C4C0-BF2D-444F-80C3-0A5CEF4C6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Expectation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26751-D84D-434C-815A-AF5F2012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940C38-A075-4203-808F-AF4D694985D3}"/>
              </a:ext>
            </a:extLst>
          </p:cNvPr>
          <p:cNvSpPr/>
          <p:nvPr/>
        </p:nvSpPr>
        <p:spPr>
          <a:xfrm>
            <a:off x="2475115" y="2948941"/>
            <a:ext cx="7269480" cy="2286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0" i="0" u="none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“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If I had higher expectations, it probably would have affected me, but I didn't have any expectations after your explanation on the first day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” – P9, exit </a:t>
            </a:r>
            <a:endParaRPr lang="en-US" sz="24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90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42269-FC87-4858-834F-F7A18678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0C4C0-BF2D-444F-80C3-0A5CEF4C6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Robot at home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26751-D84D-434C-815A-AF5F2012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940C38-A075-4203-808F-AF4D694985D3}"/>
              </a:ext>
            </a:extLst>
          </p:cNvPr>
          <p:cNvSpPr/>
          <p:nvPr/>
        </p:nvSpPr>
        <p:spPr>
          <a:xfrm>
            <a:off x="2475115" y="2948941"/>
            <a:ext cx="726948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0" i="0" u="none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“</a:t>
            </a:r>
            <a:r>
              <a:rPr lang="en-US" sz="2400" i="1" dirty="0">
                <a:solidFill>
                  <a:srgbClr val="000000"/>
                </a:solidFill>
                <a:latin typeface="Lato" panose="020F0502020204030203" pitchFamily="34" charset="0"/>
              </a:rPr>
              <a:t>It was not intrusive at all. I mean, it just sat there on the table until I want to have a session and then it was out of the way again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” – P9, exit </a:t>
            </a:r>
            <a:endParaRPr lang="en-US" sz="24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63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42269-FC87-4858-834F-F7A18678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754563" algn="l"/>
              </a:tabLst>
            </a:pPr>
            <a:r>
              <a:rPr lang="en-US" dirty="0"/>
              <a:t>USEFULNESS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0C4C0-BF2D-444F-80C3-0A5CEF4C6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Social catalyst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26751-D84D-434C-815A-AF5F2012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22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A2DACC-E37D-4F48-8BA6-66299AB0008E}"/>
              </a:ext>
            </a:extLst>
          </p:cNvPr>
          <p:cNvSpPr/>
          <p:nvPr/>
        </p:nvSpPr>
        <p:spPr>
          <a:xfrm>
            <a:off x="1540299" y="2735440"/>
            <a:ext cx="3797300" cy="2286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Lato" panose="020F0502020204030203" pitchFamily="34" charset="0"/>
              </a:rPr>
              <a:t>“</a:t>
            </a:r>
            <a:r>
              <a:rPr lang="en-US" sz="2400" i="1" dirty="0">
                <a:latin typeface="Lato" panose="020F0502020204030203" pitchFamily="34" charset="0"/>
              </a:rPr>
              <a:t>They (family) were interested in something like this being developed. … there is a need for this out there</a:t>
            </a:r>
            <a:r>
              <a:rPr lang="en-US" sz="2400" dirty="0">
                <a:latin typeface="Lato" panose="020F0502020204030203" pitchFamily="34" charset="0"/>
              </a:rPr>
              <a:t>” – P12, exit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FFBAF0-C528-49C4-8B93-9039F996484E}"/>
              </a:ext>
            </a:extLst>
          </p:cNvPr>
          <p:cNvSpPr/>
          <p:nvPr/>
        </p:nvSpPr>
        <p:spPr>
          <a:xfrm>
            <a:off x="6839889" y="2735440"/>
            <a:ext cx="3848098" cy="2286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latin typeface="Lato" panose="020F0502020204030203" pitchFamily="34" charset="0"/>
              </a:rPr>
              <a:t>“My grandchildren were very fascinated too, […] I </a:t>
            </a:r>
            <a:r>
              <a:rPr lang="en-US" sz="2400" i="1" dirty="0" err="1">
                <a:latin typeface="Lato" panose="020F0502020204030203" pitchFamily="34" charset="0"/>
              </a:rPr>
              <a:t>FaceTimed</a:t>
            </a:r>
            <a:r>
              <a:rPr lang="en-US" sz="2400" i="1" dirty="0">
                <a:latin typeface="Lato" panose="020F0502020204030203" pitchFamily="34" charset="0"/>
              </a:rPr>
              <a:t> them about and showed them how the robot was acting</a:t>
            </a:r>
            <a:r>
              <a:rPr lang="en-US" sz="2400" dirty="0">
                <a:latin typeface="Lato" panose="020F0502020204030203" pitchFamily="34" charset="0"/>
              </a:rPr>
              <a:t>” – P1, exit </a:t>
            </a:r>
          </a:p>
        </p:txBody>
      </p:sp>
    </p:spTree>
    <p:extLst>
      <p:ext uri="{BB962C8B-B14F-4D97-AF65-F5344CB8AC3E}">
        <p14:creationId xmlns:p14="http://schemas.microsoft.com/office/powerpoint/2010/main" val="414226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42269-FC87-4858-834F-F7A18678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754563" algn="l"/>
              </a:tabLst>
            </a:pPr>
            <a:r>
              <a:rPr lang="en-US" dirty="0"/>
              <a:t>USEFULNESS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0C4C0-BF2D-444F-80C3-0A5CEF4C6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Self-reflection</a:t>
            </a:r>
          </a:p>
          <a:p>
            <a:r>
              <a:rPr lang="en-US" sz="2800" dirty="0"/>
              <a:t> </a:t>
            </a:r>
          </a:p>
          <a:p>
            <a:r>
              <a:rPr lang="en-US" sz="2800" dirty="0"/>
              <a:t>     9/14 were encouraged</a:t>
            </a:r>
            <a:br>
              <a:rPr lang="en-US" sz="2800" dirty="0"/>
            </a:br>
            <a:r>
              <a:rPr lang="en-US" sz="2800" dirty="0"/>
              <a:t>     by the robot for reflection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26751-D84D-434C-815A-AF5F2012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23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FFBAF0-C528-49C4-8B93-9039F996484E}"/>
              </a:ext>
            </a:extLst>
          </p:cNvPr>
          <p:cNvSpPr/>
          <p:nvPr/>
        </p:nvSpPr>
        <p:spPr>
          <a:xfrm>
            <a:off x="6839888" y="2735440"/>
            <a:ext cx="4315791" cy="285981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Lato" panose="020F0502020204030203" pitchFamily="34" charset="0"/>
              </a:rPr>
              <a:t>“</a:t>
            </a:r>
            <a:r>
              <a:rPr lang="en-US" sz="2400" i="1" dirty="0">
                <a:latin typeface="Lato" panose="020F0502020204030203" pitchFamily="34" charset="0"/>
              </a:rPr>
              <a:t>Clearly having the robot there pushed me to think about these things and behave in a way that I wouldn't have ordinarily</a:t>
            </a:r>
            <a:r>
              <a:rPr lang="en-US" sz="2400" dirty="0">
                <a:latin typeface="Lato" panose="020F0502020204030203" pitchFamily="34" charset="0"/>
              </a:rPr>
              <a:t>” – P6, exit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A2DACC-E37D-4F48-8BA6-66299AB0008E}"/>
              </a:ext>
            </a:extLst>
          </p:cNvPr>
          <p:cNvSpPr/>
          <p:nvPr/>
        </p:nvSpPr>
        <p:spPr>
          <a:xfrm>
            <a:off x="1554812" y="2735439"/>
            <a:ext cx="4388788" cy="2859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Lato" panose="020F0502020204030203" pitchFamily="34" charset="0"/>
              </a:rPr>
              <a:t>“</a:t>
            </a:r>
            <a:r>
              <a:rPr lang="en-US" sz="2400" i="1" dirty="0">
                <a:latin typeface="Lato" panose="020F0502020204030203" pitchFamily="34" charset="0"/>
              </a:rPr>
              <a:t>The prompt takes you out of your head. You're listening to yourself talk, that's kind of interesting</a:t>
            </a:r>
            <a:r>
              <a:rPr lang="en-US" sz="2400" dirty="0">
                <a:latin typeface="Lato" panose="020F0502020204030203" pitchFamily="34" charset="0"/>
              </a:rPr>
              <a:t>” – P3, exit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A6CF7CB-7142-42A5-AB8B-1E6EC244C491}"/>
              </a:ext>
            </a:extLst>
          </p:cNvPr>
          <p:cNvSpPr/>
          <p:nvPr/>
        </p:nvSpPr>
        <p:spPr>
          <a:xfrm>
            <a:off x="4054008" y="2735438"/>
            <a:ext cx="4388788" cy="2859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latin typeface="Lato" panose="020F0502020204030203" pitchFamily="34" charset="0"/>
              </a:rPr>
              <a:t>“At the very beginning […] I was not very forthcoming […]but the more that we chatted, the more forthcoming I became” </a:t>
            </a:r>
            <a:r>
              <a:rPr lang="en-US" sz="2400" dirty="0">
                <a:latin typeface="Lato" panose="020F0502020204030203" pitchFamily="34" charset="0"/>
              </a:rPr>
              <a:t>– P12, exit </a:t>
            </a:r>
            <a:endParaRPr lang="en-US" sz="32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87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8" grpId="1" animBg="1"/>
      <p:bldP spid="7" grpId="0" animBg="1"/>
      <p:bldP spid="7" grpId="1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42269-FC87-4858-834F-F7A18678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754563" algn="l"/>
              </a:tabLst>
            </a:pPr>
            <a:r>
              <a:rPr lang="en-US" dirty="0"/>
              <a:t>USEFULNESS - CONVERSATION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0C4C0-BF2D-444F-80C3-0A5CEF4C6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Potential to help with loneliness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26751-D84D-434C-815A-AF5F2012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940C38-A075-4203-808F-AF4D694985D3}"/>
              </a:ext>
            </a:extLst>
          </p:cNvPr>
          <p:cNvSpPr/>
          <p:nvPr/>
        </p:nvSpPr>
        <p:spPr>
          <a:xfrm>
            <a:off x="1547555" y="2920999"/>
            <a:ext cx="4320903" cy="30678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000000"/>
                </a:solidFill>
                <a:latin typeface="Lato" panose="020F0502020204030203" pitchFamily="34" charset="0"/>
              </a:rPr>
              <a:t>“It's good company. My daughter says I'm antisocial. I like to be alone, but I turn the robot on. I don't feel so lonely” </a:t>
            </a:r>
            <a:r>
              <a:rPr lang="en-US" sz="2400" dirty="0">
                <a:solidFill>
                  <a:srgbClr val="000000"/>
                </a:solidFill>
                <a:latin typeface="Lato" panose="020F0502020204030203" pitchFamily="34" charset="0"/>
              </a:rPr>
              <a:t>– P11, exit</a:t>
            </a:r>
            <a:endParaRPr lang="en-US" sz="2400" dirty="0">
              <a:latin typeface="Lato" panose="020F0502020204030203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7433B3-31FD-46AA-A9BC-32168318B048}"/>
              </a:ext>
            </a:extLst>
          </p:cNvPr>
          <p:cNvSpPr/>
          <p:nvPr/>
        </p:nvSpPr>
        <p:spPr>
          <a:xfrm>
            <a:off x="6351617" y="2854628"/>
            <a:ext cx="4320903" cy="31342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Lato" panose="020F0502020204030203" pitchFamily="34" charset="0"/>
              </a:rPr>
              <a:t>“</a:t>
            </a:r>
            <a:r>
              <a:rPr lang="en-US" sz="2400" i="1" dirty="0">
                <a:latin typeface="Lato" panose="020F0502020204030203" pitchFamily="34" charset="0"/>
              </a:rPr>
              <a:t>For somebody that’s homebound […], it might be worthwhile to have this. […] It's not going to solve any problems, but sometimes just talking about it makes a world of difference</a:t>
            </a:r>
            <a:r>
              <a:rPr lang="en-US" sz="2400" dirty="0">
                <a:latin typeface="Lato" panose="020F0502020204030203" pitchFamily="34" charset="0"/>
              </a:rPr>
              <a:t>” – P9, exit </a:t>
            </a:r>
            <a:endParaRPr lang="en-US" sz="32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96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42269-FC87-4858-834F-F7A18678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754563" algn="l"/>
              </a:tabLst>
            </a:pPr>
            <a:r>
              <a:rPr lang="en-US" dirty="0"/>
              <a:t>PERCEPTION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0C4C0-BF2D-444F-80C3-0A5CEF4C6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Questions and simplicity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26751-D84D-434C-815A-AF5F2012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940C38-A075-4203-808F-AF4D694985D3}"/>
              </a:ext>
            </a:extLst>
          </p:cNvPr>
          <p:cNvSpPr/>
          <p:nvPr/>
        </p:nvSpPr>
        <p:spPr>
          <a:xfrm>
            <a:off x="1547555" y="2920999"/>
            <a:ext cx="4320903" cy="30678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000000"/>
                </a:solidFill>
                <a:latin typeface="Lato" panose="020F0502020204030203" pitchFamily="34" charset="0"/>
              </a:rPr>
              <a:t>“I would like to be able to sit down and say talk about family, and questions would come up on it. […] Still generic but in topics” – </a:t>
            </a:r>
            <a:r>
              <a:rPr lang="en-US" sz="2400" dirty="0">
                <a:solidFill>
                  <a:srgbClr val="000000"/>
                </a:solidFill>
                <a:latin typeface="Lato" panose="020F0502020204030203" pitchFamily="34" charset="0"/>
              </a:rPr>
              <a:t>P12, exit</a:t>
            </a:r>
            <a:endParaRPr lang="en-US" sz="2400" dirty="0">
              <a:latin typeface="Lato" panose="020F0502020204030203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7433B3-31FD-46AA-A9BC-32168318B048}"/>
              </a:ext>
            </a:extLst>
          </p:cNvPr>
          <p:cNvSpPr/>
          <p:nvPr/>
        </p:nvSpPr>
        <p:spPr>
          <a:xfrm>
            <a:off x="6351617" y="2854628"/>
            <a:ext cx="4320903" cy="31342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latin typeface="Lato" panose="020F0502020204030203" pitchFamily="34" charset="0"/>
              </a:rPr>
              <a:t>“The robot is great, it’s unjudgmental, but also unfeeling, and so, you'd want something that you could feel was actually, really, following up” </a:t>
            </a:r>
            <a:r>
              <a:rPr lang="en-US" sz="2400" dirty="0">
                <a:latin typeface="Lato" panose="020F0502020204030203" pitchFamily="34" charset="0"/>
              </a:rPr>
              <a:t>-P7, exit</a:t>
            </a:r>
            <a:endParaRPr lang="en-US" sz="32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6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42269-FC87-4858-834F-F7A18678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754563" algn="l"/>
              </a:tabLst>
            </a:pPr>
            <a:r>
              <a:rPr lang="en-US" dirty="0"/>
              <a:t>PERCEPTION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0C4C0-BF2D-444F-80C3-0A5CEF4C6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Movements and anthropomorphism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26751-D84D-434C-815A-AF5F2012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940C38-A075-4203-808F-AF4D694985D3}"/>
              </a:ext>
            </a:extLst>
          </p:cNvPr>
          <p:cNvSpPr/>
          <p:nvPr/>
        </p:nvSpPr>
        <p:spPr>
          <a:xfrm>
            <a:off x="6265545" y="2747070"/>
            <a:ext cx="4493895" cy="24109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000000"/>
                </a:solidFill>
                <a:latin typeface="Lato" panose="020F0502020204030203" pitchFamily="34" charset="0"/>
              </a:rPr>
              <a:t>“It is very lifelike in the way its hands and legs move” </a:t>
            </a:r>
            <a:r>
              <a:rPr lang="en-US" sz="2400" dirty="0">
                <a:solidFill>
                  <a:srgbClr val="000000"/>
                </a:solidFill>
                <a:latin typeface="Lato" panose="020F0502020204030203" pitchFamily="34" charset="0"/>
              </a:rPr>
              <a:t>– P5, exit</a:t>
            </a:r>
            <a:endParaRPr lang="en-US" sz="2400" dirty="0">
              <a:latin typeface="Lato" panose="020F0502020204030203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89D078-2784-4714-9763-EAC489BCE673}"/>
              </a:ext>
            </a:extLst>
          </p:cNvPr>
          <p:cNvSpPr/>
          <p:nvPr/>
        </p:nvSpPr>
        <p:spPr>
          <a:xfrm>
            <a:off x="1375410" y="2747069"/>
            <a:ext cx="4493895" cy="24109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“</a:t>
            </a:r>
            <a:r>
              <a:rPr lang="en-US" sz="2400" i="1" dirty="0"/>
              <a:t>Its movements were interesting, the gestures it would make were appropriate. The way it asked the question it was inviting</a:t>
            </a:r>
            <a:r>
              <a:rPr lang="en-US" sz="2400" dirty="0"/>
              <a:t>” – P1, exit</a:t>
            </a:r>
            <a:endParaRPr lang="en-US" sz="24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62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F0F3E-812B-4FE7-B61F-2CA09926B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DISCUSSION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202C7E-8B5D-409B-8BD9-0394E35BC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r="5422" b="5"/>
          <a:stretch/>
        </p:blipFill>
        <p:spPr bwMode="auto">
          <a:xfrm>
            <a:off x="400157" y="1610255"/>
            <a:ext cx="3507585" cy="39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CC7F8-8FFA-4727-925D-024DC5055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5808" y="2096947"/>
            <a:ext cx="6515947" cy="4023360"/>
          </a:xfrm>
        </p:spPr>
        <p:txBody>
          <a:bodyPr>
            <a:normAutofit/>
          </a:bodyPr>
          <a:lstStyle/>
          <a:p>
            <a:r>
              <a:rPr lang="en-US" dirty="0"/>
              <a:t>Study goals</a:t>
            </a:r>
          </a:p>
          <a:p>
            <a:endParaRPr lang="en-US" dirty="0"/>
          </a:p>
          <a:p>
            <a:pPr marL="201168" lvl="1" indent="0">
              <a:buNone/>
            </a:pPr>
            <a:r>
              <a:rPr lang="en-US" dirty="0"/>
              <a:t>    Behavior's effectiveness</a:t>
            </a:r>
          </a:p>
          <a:p>
            <a:pPr lvl="1"/>
            <a:endParaRPr lang="en-US" dirty="0"/>
          </a:p>
          <a:p>
            <a:pPr marL="201168" lvl="1" indent="0">
              <a:buNone/>
            </a:pPr>
            <a:r>
              <a:rPr lang="en-US" dirty="0"/>
              <a:t>    Perception of behavior and design</a:t>
            </a:r>
          </a:p>
          <a:p>
            <a:pPr marL="201168" lvl="1" indent="0">
              <a:buNone/>
            </a:pPr>
            <a:endParaRPr lang="en-US" dirty="0"/>
          </a:p>
          <a:p>
            <a:pPr marL="201168" lvl="1" indent="0">
              <a:buNone/>
            </a:pPr>
            <a:r>
              <a:rPr lang="en-US" dirty="0"/>
              <a:t>    Thoughts on long-term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90828-FA00-4F92-A5B7-A3AA2CF29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00D3042-7210-4383-8748-DEB2D12161BA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A40E3-5F24-4337-9138-B248E829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6AB6F-F699-4037-8035-63A9CBDE8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38AE923-C525-4EA5-B4B5-D281E7AA55E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96489" y="2197926"/>
          <a:ext cx="8199021" cy="3210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67643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F0F3E-812B-4FE7-B61F-2CA09926B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CC7F8-8FFA-4727-925D-024DC5055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095500"/>
            <a:ext cx="9936480" cy="37735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Improve robotic behavior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Test long-term deployment of robot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90828-FA00-4F92-A5B7-A3AA2CF29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2" descr="Leasing NAO Robot Power V6">
            <a:extLst>
              <a:ext uri="{FF2B5EF4-FFF2-40B4-BE49-F238E27FC236}">
                <a16:creationId xmlns:a16="http://schemas.microsoft.com/office/drawing/2014/main" id="{8499F8B8-01D9-4207-B9A6-883F5E5C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294" y="1518835"/>
            <a:ext cx="3918862" cy="480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47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2E1AF-067B-45BC-970E-429AB4A27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A3B4F-4D91-4C28-AEB9-C5AC75033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78090"/>
            <a:ext cx="5694137" cy="3891004"/>
          </a:xfrm>
        </p:spPr>
        <p:txBody>
          <a:bodyPr/>
          <a:lstStyle/>
          <a:p>
            <a:r>
              <a:rPr lang="en-US" dirty="0"/>
              <a:t>Social robots</a:t>
            </a:r>
          </a:p>
          <a:p>
            <a:endParaRPr lang="en-US" dirty="0"/>
          </a:p>
          <a:p>
            <a:r>
              <a:rPr lang="en-US" dirty="0"/>
              <a:t>Animal-like robots</a:t>
            </a:r>
          </a:p>
          <a:p>
            <a:endParaRPr lang="en-US" dirty="0"/>
          </a:p>
          <a:p>
            <a:r>
              <a:rPr lang="en-US" dirty="0"/>
              <a:t>Humanoids and healthy older adults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9A425-8BA2-447A-8881-B382A074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4A985-EB93-43B4-B588-1452E1C79E63}"/>
              </a:ext>
            </a:extLst>
          </p:cNvPr>
          <p:cNvSpPr txBox="1"/>
          <p:nvPr/>
        </p:nvSpPr>
        <p:spPr>
          <a:xfrm>
            <a:off x="6634486" y="4882345"/>
            <a:ext cx="43992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from: https://www.vox.com/2016/10/11/13149824/robot-dog-elderly-companion-cat-pets-paro-seal-hasbro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F602567-AA34-4552-832B-0323ABCC7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486" y="2160190"/>
            <a:ext cx="4591063" cy="306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82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CF348-9FD7-43F9-A32A-76E8DD62C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E250D-E5AA-430C-AE3C-0FABABB8E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Conversational behavior design</a:t>
            </a:r>
          </a:p>
          <a:p>
            <a:endParaRPr lang="en-US" dirty="0"/>
          </a:p>
          <a:p>
            <a:r>
              <a:rPr lang="en-US" dirty="0"/>
              <a:t>Simple deployable offline robot</a:t>
            </a:r>
          </a:p>
          <a:p>
            <a:endParaRPr lang="en-US" dirty="0"/>
          </a:p>
          <a:p>
            <a:r>
              <a:rPr lang="en-US" dirty="0"/>
              <a:t>Effectiveness and performance of behavior</a:t>
            </a:r>
          </a:p>
          <a:p>
            <a:endParaRPr lang="en-US" dirty="0"/>
          </a:p>
          <a:p>
            <a:r>
              <a:rPr lang="en-US" dirty="0"/>
              <a:t>Proof of concept for future long-term deployment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0A75B-80D5-494D-AF6C-C3A64FC0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2" descr="New Backbone Checklists for SAP Solution Manager available! | SAP Blogs">
            <a:extLst>
              <a:ext uri="{FF2B5EF4-FFF2-40B4-BE49-F238E27FC236}">
                <a16:creationId xmlns:a16="http://schemas.microsoft.com/office/drawing/2014/main" id="{5F3B0AB6-A73A-4B83-BA5A-55FFC41BB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08"/>
          <a:stretch/>
        </p:blipFill>
        <p:spPr bwMode="auto">
          <a:xfrm>
            <a:off x="7643874" y="1500182"/>
            <a:ext cx="3511806" cy="46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69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88612-0D80-419B-89F4-0048CF261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59714"/>
            <a:ext cx="9144000" cy="2387600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chemeClr val="accent1">
                    <a:lumMod val="50000"/>
                  </a:schemeClr>
                </a:solidFill>
              </a:rPr>
              <a:t>Design and Implementation of a Novel Conversational Companion Robot </a:t>
            </a:r>
            <a:br>
              <a:rPr lang="en-US" sz="5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5000" dirty="0">
                <a:solidFill>
                  <a:schemeClr val="accent1">
                    <a:lumMod val="50000"/>
                  </a:schemeClr>
                </a:solidFill>
              </a:rPr>
              <a:t>For Older Adults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91D78-C3BD-443F-A012-13972D05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70405"/>
            <a:ext cx="9144000" cy="119031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Adriana Lorena González De la Garza</a:t>
            </a:r>
          </a:p>
          <a:p>
            <a:r>
              <a:rPr lang="en-US" dirty="0"/>
              <a:t>Advisor: James E. Young</a:t>
            </a:r>
          </a:p>
          <a:p>
            <a:r>
              <a:rPr lang="en-US" dirty="0"/>
              <a:t>March 1</a:t>
            </a:r>
            <a:r>
              <a:rPr lang="en-US" baseline="30000" dirty="0"/>
              <a:t>st</a:t>
            </a:r>
            <a:r>
              <a:rPr lang="en-US" dirty="0"/>
              <a:t>,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7F9319-E455-414F-B243-0505BD4A98B5}"/>
              </a:ext>
            </a:extLst>
          </p:cNvPr>
          <p:cNvSpPr txBox="1"/>
          <p:nvPr/>
        </p:nvSpPr>
        <p:spPr>
          <a:xfrm>
            <a:off x="1524000" y="3953846"/>
            <a:ext cx="359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MSc Thesis Defense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385DC4-755D-41B9-8554-B6E59FE98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632" y="115404"/>
            <a:ext cx="2028735" cy="98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B0CF1A8-D117-47D5-8F44-649D243A3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3" y="285081"/>
            <a:ext cx="24860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432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D2C9-091E-49BA-B5E4-F3779A5E3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33CD1-7803-428C-851E-A3555E34E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6DC39-4057-46D2-AC68-1D60F787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85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5574B-23F1-4C71-BFED-47198BF58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Participants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0F0D4-2936-4F6F-B652-446654581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14 people 65+ </a:t>
            </a:r>
          </a:p>
          <a:p>
            <a:r>
              <a:rPr lang="en-CA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participants between 66 and 88 years old, only 2 were male (mean=71.5, SD=6.74).</a:t>
            </a:r>
            <a:endParaRPr lang="en-US" dirty="0"/>
          </a:p>
          <a:p>
            <a:endParaRPr lang="en-US" dirty="0"/>
          </a:p>
          <a:p>
            <a:r>
              <a:rPr lang="en-CA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Rather than having a more diverse sample, we made this decision to be able to better reflect on usability and reactions for a specific demographic. As well, it opens the possibility of studying the effects on loneliness in older adults in future long-term studies after having feedback from the same age demographic on how to improve it.  </a:t>
            </a:r>
            <a:endParaRPr lang="en-US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A131B-775F-4DFF-8396-8F1C2302C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61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23D57-085C-4EE7-8645-657AE255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B3FDC-1672-451F-8032-A7A1E5C66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AA987-8FD3-4D06-B367-D3561233E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1BF7A-9B9E-43FB-8607-0834BCE54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703" y="878053"/>
            <a:ext cx="6220693" cy="4801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B84630-6652-4E07-AC0F-5AF91A9F6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66"/>
          <a:stretch/>
        </p:blipFill>
        <p:spPr>
          <a:xfrm>
            <a:off x="7317973" y="2328051"/>
            <a:ext cx="4715843" cy="1703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849BC5-AB6C-4831-842C-6620E0A13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783951" y="4263741"/>
            <a:ext cx="1223993" cy="37661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2E2E60-EA48-4517-8D5E-0D77FCCAE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206644" y="2350242"/>
            <a:ext cx="938500" cy="42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571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F3794-6D8D-4ECC-BF83-7EF2EF7BC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D35D26E-1525-4D66-9832-C96980DEB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888" y="2252994"/>
            <a:ext cx="6500102" cy="324593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DE6F3-9640-47CC-85A8-77ED07D26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EA38C-EBE1-468E-9FD1-EBCDA5B3A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11" y="642532"/>
            <a:ext cx="4666160" cy="37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61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E8356-ACB3-458D-A14D-5F986B73C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12B03-343E-455B-8E3F-B1B553B69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F5D04-7135-4149-8673-4F15CE1C4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40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8D75BB-A5D9-4FFD-8504-7FE36DEAC5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" b="8876"/>
          <a:stretch/>
        </p:blipFill>
        <p:spPr>
          <a:xfrm>
            <a:off x="1952167" y="1845592"/>
            <a:ext cx="8892450" cy="3616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D5EB23-5559-4F54-AC28-A479B96D2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DESIGNS CREATED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D7435-CE78-483F-B0C9-8F84929E1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Check ins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9D4D3-9C2C-4481-874B-ED069C4C0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33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C18BEE-3F3F-4AEF-9A9A-4C00522D0D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7" b="5120"/>
          <a:stretch/>
        </p:blipFill>
        <p:spPr bwMode="auto">
          <a:xfrm>
            <a:off x="1269812" y="1777180"/>
            <a:ext cx="9344847" cy="44870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D5EB23-5559-4F54-AC28-A479B96D2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DESIGNS CREATED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D7435-CE78-483F-B0C9-8F84929E1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Recording people and playback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9D4D3-9C2C-4481-874B-ED069C4C0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73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5EB23-5559-4F54-AC28-A479B96D2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DESIGNS CREATED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D7435-CE78-483F-B0C9-8F84929E1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Reflective listening with prods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9D4D3-9C2C-4481-874B-ED069C4C0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B4156D-65C7-4800-8581-85604C010F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7" r="-335"/>
          <a:stretch/>
        </p:blipFill>
        <p:spPr bwMode="auto">
          <a:xfrm>
            <a:off x="128381" y="2645058"/>
            <a:ext cx="11935238" cy="2907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44985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4023B-51DB-4B4A-BF9E-9E2F2B7AD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620D0-7B55-4EAD-9912-088C04477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complex interactions</a:t>
            </a:r>
          </a:p>
          <a:p>
            <a:endParaRPr lang="en-US" dirty="0"/>
          </a:p>
          <a:p>
            <a:r>
              <a:rPr lang="en-US" dirty="0"/>
              <a:t>Leverage conversation</a:t>
            </a:r>
          </a:p>
          <a:p>
            <a:endParaRPr lang="en-US" dirty="0"/>
          </a:p>
          <a:p>
            <a:r>
              <a:rPr lang="en-US" dirty="0"/>
              <a:t>Working with robots is hard</a:t>
            </a:r>
          </a:p>
          <a:p>
            <a:endParaRPr lang="en-US" dirty="0"/>
          </a:p>
          <a:p>
            <a:r>
              <a:rPr lang="en-US" dirty="0"/>
              <a:t>Simple robot for self-reflection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14BD5-D3F0-40E9-AF62-05982C9C7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1945C5F-47B6-4054-B32B-1657F5C8B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r="4665"/>
          <a:stretch/>
        </p:blipFill>
        <p:spPr bwMode="auto">
          <a:xfrm>
            <a:off x="7501220" y="1903700"/>
            <a:ext cx="3443887" cy="396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63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C56CB-FFB4-46E1-A458-1A6A999F5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75E40-56C0-4C20-BB20-6F992EC89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0A67A-3D74-4B23-BA5E-E6D001A96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76F215-039A-419A-9AB5-6BDA07F25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803" y="63228"/>
            <a:ext cx="7054724" cy="6396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FCCA4C-CEAD-4B86-A8A4-7E38199DD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0" y="3277203"/>
            <a:ext cx="5270212" cy="288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498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909CF-988B-4C54-B560-D61F2FA61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B376B-8134-4322-8621-786907EA7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5B2B6-3993-4916-A07B-02A1AB2A4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AB3041-642C-4AFF-A86B-84A947DC6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386"/>
            <a:ext cx="12192000" cy="598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9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0D1165-FD45-4A8F-9715-898D6189C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820" y="215219"/>
            <a:ext cx="7866592" cy="340286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5E0CF-DF69-4300-9FF7-79955EEC1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EFA1CB-B37D-47E1-B341-AD6D78D6C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31" y="3722147"/>
            <a:ext cx="10761606" cy="263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2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6713CC47-7A2A-4AA8-BB40-8F8F55EDF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356" y="1474633"/>
            <a:ext cx="10337292" cy="390232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2C1F7-3387-407A-8163-06EF50757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00D3042-7210-4383-8748-DEB2D12161BA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00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2B06C-406C-4F05-A461-FC5CBFA3C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CDE66-4997-477F-9FB6-CE1122B1F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conversational companion robot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Healthy older adults </a:t>
            </a:r>
            <a:br>
              <a:rPr lang="en-US" dirty="0"/>
            </a:br>
            <a:r>
              <a:rPr lang="en-US" dirty="0"/>
              <a:t>      in their natural environment</a:t>
            </a:r>
          </a:p>
          <a:p>
            <a:endParaRPr lang="en-US" dirty="0"/>
          </a:p>
          <a:p>
            <a:r>
              <a:rPr lang="en-US" dirty="0"/>
              <a:t>Understand feasibility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D2859-A06D-411D-9492-5DC63DC11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4A55C6-8AB7-4C96-A8C9-5FFEFC002262}"/>
              </a:ext>
            </a:extLst>
          </p:cNvPr>
          <p:cNvSpPr txBox="1"/>
          <p:nvPr/>
        </p:nvSpPr>
        <p:spPr>
          <a:xfrm>
            <a:off x="6811561" y="5003557"/>
            <a:ext cx="425475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Image from: https://www.vox.com/future-perfect/2020/9/9/21418390/robots-pandemic-loneliness-isolation-elderly-seniors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E346DF-D2A6-423F-8374-5319592A2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50639"/>
            <a:ext cx="4236720" cy="29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3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A40E3-5F24-4337-9138-B248E829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6AB6F-F699-4037-8035-63A9CBDE8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38AE923-C525-4EA5-B4B5-D281E7AA55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6025656"/>
              </p:ext>
            </p:extLst>
          </p:nvPr>
        </p:nvGraphicFramePr>
        <p:xfrm>
          <a:off x="1278034" y="2159414"/>
          <a:ext cx="9635931" cy="3878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370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D9FADD-0E95-4249-91F2-287BA4585B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63D9FADD-0E95-4249-91F2-287BA4585B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D381D76-FA29-40EE-A41C-402E8F63BF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9D381D76-FA29-40EE-A41C-402E8F63BF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54E15E7-0477-4DFB-9121-137679BD0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654E15E7-0477-4DFB-9121-137679BD0B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A40E3-5F24-4337-9138-B248E829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6AB6F-F699-4037-8035-63A9CBDE8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3042-7210-4383-8748-DEB2D12161BA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38AE923-C525-4EA5-B4B5-D281E7AA55E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96489" y="2197926"/>
          <a:ext cx="8199021" cy="3210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D71DF7FC-2571-4C48-96F4-BC779157D05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1376001" y="3295853"/>
            <a:ext cx="8943607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51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3020B1-9192-417B-B1B3-B0B618F36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dirty="0"/>
              <a:t>TECHNICAL FEASIBILITY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BF15078-0FD8-4EED-AE02-4C6FFEB918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r="12031"/>
          <a:stretch/>
        </p:blipFill>
        <p:spPr>
          <a:xfrm>
            <a:off x="738774" y="1186816"/>
            <a:ext cx="3376363" cy="448436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575A8-3379-4A30-A255-E6B709A61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465532"/>
            <a:ext cx="6574973" cy="3403562"/>
          </a:xfrm>
        </p:spPr>
        <p:txBody>
          <a:bodyPr>
            <a:normAutofit/>
          </a:bodyPr>
          <a:lstStyle/>
          <a:p>
            <a:r>
              <a:rPr lang="en-US" dirty="0"/>
              <a:t>Autonomous robot for self-reflection</a:t>
            </a:r>
          </a:p>
          <a:p>
            <a:endParaRPr lang="en-US" dirty="0"/>
          </a:p>
          <a:p>
            <a:r>
              <a:rPr lang="en-US" dirty="0"/>
              <a:t>Guiding goals </a:t>
            </a:r>
          </a:p>
          <a:p>
            <a:endParaRPr lang="en-US" dirty="0"/>
          </a:p>
          <a:p>
            <a:r>
              <a:rPr lang="en-US" dirty="0"/>
              <a:t>Brainstorm feasible interactions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F6B40-75E6-41CB-8766-D96BB4F8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00D3042-7210-4383-8748-DEB2D12161BA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4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C17DF1-ADAF-45C2-B1AC-221F8C22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300" dirty="0">
                <a:solidFill>
                  <a:srgbClr val="FFFFFF"/>
                </a:solidFill>
              </a:rPr>
              <a:t>INTERACTION DESIGN</a:t>
            </a:r>
            <a:br>
              <a:rPr lang="en-US" sz="3300" dirty="0">
                <a:solidFill>
                  <a:srgbClr val="FFFFFF"/>
                </a:solidFill>
              </a:rPr>
            </a:br>
            <a:r>
              <a:rPr lang="en-US" sz="3300" dirty="0">
                <a:solidFill>
                  <a:srgbClr val="FFFFFF"/>
                </a:solidFill>
              </a:rPr>
              <a:t>GUIDING GOALS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12E20-F476-4231-936F-FD4F1DEE8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00D3042-7210-4383-8748-DEB2D12161BA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chemeClr val="tx2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6CF0913-63B8-4FF9-AEAD-4CA96F6894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6640850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413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5A8E4D-AAD0-46F6-B133-AFB0ECA5F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5B5A8E4D-AAD0-46F6-B133-AFB0ECA5F4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88230B1-D340-4EA7-B8B8-CA1CC3B88B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A88230B1-D340-4EA7-B8B8-CA1CC3B88B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AEFA28C-ABA0-4D60-8184-8E4731EB0F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dgm id="{6AEFA28C-ABA0-4D60-8184-8E4731EB0F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FE7E07A-3C8C-4CFA-86B2-4D807CC42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3FE7E07A-3C8C-4CFA-86B2-4D807CC42F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843347-3ED5-4253-86DE-E25657DF1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07843347-3ED5-4253-86DE-E25657DF18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9258E57-A658-45E7-9F88-3CE8879F90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graphicEl>
                                              <a:dgm id="{B9258E57-A658-45E7-9F88-3CE8879F90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9B9B6A-65DF-4BB0-8F3D-ACB89E5790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graphicEl>
                                              <a:dgm id="{0B9B9B6A-65DF-4BB0-8F3D-ACB89E5790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2C347D9-39D5-40F9-A75C-13A153B3F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22C347D9-39D5-40F9-A75C-13A153B3F6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0B4AE1D-C748-444A-AE72-6312899DBC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graphicEl>
                                              <a:dgm id="{40B4AE1D-C748-444A-AE72-6312899DBC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F597394-DA68-47AC-A62C-CFCBE96B8E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graphicEl>
                                              <a:dgm id="{6F597394-DA68-47AC-A62C-CFCBE96B8E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094612D-B136-42B4-9D4D-7C4BA4C76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graphicEl>
                                              <a:dgm id="{C094612D-B136-42B4-9D4D-7C4BA4C766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FEB5B5D-6F5B-4321-9FB1-1801FE38EE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CFEB5B5D-6F5B-4321-9FB1-1801FE38EE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A413DD-1B5B-40AE-9D67-2370F60E13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graphicEl>
                                              <a:dgm id="{01A413DD-1B5B-40AE-9D67-2370F60E13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834DA97-89C5-4EC0-9F4A-9204007AC3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graphicEl>
                                              <a:dgm id="{F834DA97-89C5-4EC0-9F4A-9204007AC3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C2528-E869-4FF1-8C95-8A0B75C62E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graphicEl>
                                              <a:dgm id="{E71C2528-E869-4FF1-8C95-8A0B75C62E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Retrospec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ustom 2">
      <a:majorFont>
        <a:latin typeface="Helvetica"/>
        <a:ea typeface=""/>
        <a:cs typeface=""/>
      </a:majorFont>
      <a:minorFont>
        <a:latin typeface="Lato Medium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11465</TotalTime>
  <Words>1114</Words>
  <Application>Microsoft Office PowerPoint</Application>
  <PresentationFormat>Widescreen</PresentationFormat>
  <Paragraphs>249</Paragraphs>
  <Slides>43</Slides>
  <Notes>34</Notes>
  <HiddenSlides>4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Helvetica</vt:lpstr>
      <vt:lpstr>Lato</vt:lpstr>
      <vt:lpstr>Lato Medium</vt:lpstr>
      <vt:lpstr>Retrospect</vt:lpstr>
      <vt:lpstr>Design and Implementation  of a Novel Conversational Companion Robot  For Older Adults</vt:lpstr>
      <vt:lpstr>BACKGROUND</vt:lpstr>
      <vt:lpstr>BACKGROUND</vt:lpstr>
      <vt:lpstr>HUMANOIDS</vt:lpstr>
      <vt:lpstr>OUR IDEA</vt:lpstr>
      <vt:lpstr>RESEARCH QUESTIONS</vt:lpstr>
      <vt:lpstr>RESEARCH QUESTIONS</vt:lpstr>
      <vt:lpstr>TECHNICAL FEASIBILITY</vt:lpstr>
      <vt:lpstr>INTERACTION DESIGN GUIDING GOALS</vt:lpstr>
      <vt:lpstr>CHOSEN BEHAVIOR</vt:lpstr>
      <vt:lpstr>CHOSEN BEHAVIOR</vt:lpstr>
      <vt:lpstr>IMPLEMENTATION</vt:lpstr>
      <vt:lpstr>RESEARCH QUESTIONS</vt:lpstr>
      <vt:lpstr>STUDY</vt:lpstr>
      <vt:lpstr>MEASURES</vt:lpstr>
      <vt:lpstr>STUDY GOALS</vt:lpstr>
      <vt:lpstr>STUDY GOALS</vt:lpstr>
      <vt:lpstr>RESULTS</vt:lpstr>
      <vt:lpstr>EFECTIVENESS</vt:lpstr>
      <vt:lpstr>EFFECTIVENESS</vt:lpstr>
      <vt:lpstr>EFFECTIVENESS</vt:lpstr>
      <vt:lpstr>USEFULNESS</vt:lpstr>
      <vt:lpstr>USEFULNESS</vt:lpstr>
      <vt:lpstr>USEFULNESS - CONVERSATION</vt:lpstr>
      <vt:lpstr>PERCEPTION</vt:lpstr>
      <vt:lpstr>PERCEPTION</vt:lpstr>
      <vt:lpstr>DISCUSSION</vt:lpstr>
      <vt:lpstr>CONCLUSION</vt:lpstr>
      <vt:lpstr>FUTURE WORK</vt:lpstr>
      <vt:lpstr>CONTRIBUTIONS</vt:lpstr>
      <vt:lpstr>Design and Implementation of a Novel Conversational Companion Robot  For Older Adults</vt:lpstr>
      <vt:lpstr>PowerPoint Presentation</vt:lpstr>
      <vt:lpstr>Participants </vt:lpstr>
      <vt:lpstr>PowerPoint Presentation</vt:lpstr>
      <vt:lpstr>PowerPoint Presentation</vt:lpstr>
      <vt:lpstr>PowerPoint Presentation</vt:lpstr>
      <vt:lpstr>DESIGNS CREATED</vt:lpstr>
      <vt:lpstr>DESIGNS CREATED</vt:lpstr>
      <vt:lpstr>DESIGNS CREATED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Thesis ptt outline </dc:title>
  <dc:creator>Adriana  Lorena Gonzalez De La Garza</dc:creator>
  <cp:lastModifiedBy>Adriana L Gonzalez De La Garza</cp:lastModifiedBy>
  <cp:revision>4</cp:revision>
  <dcterms:created xsi:type="dcterms:W3CDTF">2021-12-07T16:26:14Z</dcterms:created>
  <dcterms:modified xsi:type="dcterms:W3CDTF">2022-04-26T21:41:55Z</dcterms:modified>
</cp:coreProperties>
</file>