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42" r:id="rId2"/>
    <p:sldId id="343" r:id="rId3"/>
    <p:sldId id="347" r:id="rId4"/>
    <p:sldId id="346" r:id="rId5"/>
    <p:sldId id="344" r:id="rId6"/>
    <p:sldId id="345" r:id="rId7"/>
    <p:sldId id="385" r:id="rId8"/>
    <p:sldId id="348" r:id="rId9"/>
    <p:sldId id="349" r:id="rId10"/>
    <p:sldId id="350" r:id="rId11"/>
    <p:sldId id="351" r:id="rId12"/>
    <p:sldId id="386" r:id="rId13"/>
    <p:sldId id="353" r:id="rId14"/>
    <p:sldId id="354" r:id="rId15"/>
    <p:sldId id="355" r:id="rId16"/>
    <p:sldId id="356" r:id="rId17"/>
    <p:sldId id="387" r:id="rId18"/>
    <p:sldId id="358" r:id="rId19"/>
    <p:sldId id="359" r:id="rId20"/>
    <p:sldId id="360" r:id="rId21"/>
    <p:sldId id="361" r:id="rId22"/>
    <p:sldId id="388" r:id="rId23"/>
    <p:sldId id="363" r:id="rId24"/>
    <p:sldId id="364" r:id="rId25"/>
    <p:sldId id="365" r:id="rId26"/>
    <p:sldId id="3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E9D"/>
    <a:srgbClr val="ACC1E2"/>
    <a:srgbClr val="FFFFFF"/>
    <a:srgbClr val="F2A900"/>
    <a:srgbClr val="4F2C1D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16" autoAdjust="0"/>
  </p:normalViewPr>
  <p:slideViewPr>
    <p:cSldViewPr snapToGrid="0">
      <p:cViewPr varScale="1">
        <p:scale>
          <a:sx n="43" d="100"/>
          <a:sy n="43" d="100"/>
        </p:scale>
        <p:origin x="1552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6D44-BE75-4DA7-B521-DE6A1E7514A5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593A5-1C72-4833-8A76-C8ED1C96E6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20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 you all for coming, and thank you Dr. Cameron for the introduction.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6BCB-E41C-43D9-A9FC-DF2B67D01D7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21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92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231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Images’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85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2509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3:</a:t>
            </a:r>
            <a:r>
              <a:rPr lang="en-CA" baseline="0" dirty="0"/>
              <a:t> felt by everyone, but men emphasized the importance</a:t>
            </a:r>
            <a:endParaRPr lang="en-CA" dirty="0"/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179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Taking a step back, and looking at the findings</a:t>
            </a:r>
            <a:r>
              <a:rPr lang="en-CA" baseline="0" dirty="0"/>
              <a:t> of the content analysis, the interviews and prior work, we can see some themes emerge</a:t>
            </a:r>
            <a:endParaRPr lang="en-CA" dirty="0"/>
          </a:p>
          <a:p>
            <a:r>
              <a:rPr lang="en-CA" dirty="0"/>
              <a:t>A common theme we found in the previous results, and in prior work is social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900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35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Images’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889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source: https://undraw.co/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30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created community presence interfaces. They show X. </a:t>
            </a:r>
            <a:r>
              <a:rPr lang="en-CA"/>
              <a:t>For example.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82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source: https://undraw.co/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278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058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2: heterophily from women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source: https://undraw.co/</a:t>
            </a:r>
          </a:p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709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Summarize steps of thesis. It was published. Proceedings of the ACM on HCI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rgbClr val="ACC1E2"/>
                </a:solidFill>
              </a:rPr>
              <a:t>I would like to end this presentation with some</a:t>
            </a:r>
            <a:r>
              <a:rPr lang="en-CA" baseline="0" dirty="0">
                <a:solidFill>
                  <a:srgbClr val="ACC1E2"/>
                </a:solidFill>
              </a:rPr>
              <a:t> points to consider about this research, including limitations of this work and avenues for future work</a:t>
            </a:r>
            <a:endParaRPr lang="en-CA" dirty="0"/>
          </a:p>
          <a:p>
            <a:endParaRPr lang="en-CA" dirty="0"/>
          </a:p>
          <a:p>
            <a:r>
              <a:rPr lang="en-CA" dirty="0"/>
              <a:t>Images’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150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1) Research fatigue</a:t>
            </a:r>
          </a:p>
          <a:p>
            <a:pPr marL="0" indent="0">
              <a:buNone/>
            </a:pPr>
            <a:r>
              <a:rPr lang="en-CA" dirty="0"/>
              <a:t>3) Curb-cut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1721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1) Community norms</a:t>
            </a:r>
          </a:p>
          <a:p>
            <a:pPr marL="0" indent="0">
              <a:buNone/>
            </a:pPr>
            <a:r>
              <a:rPr lang="en-CA" dirty="0"/>
              <a:t>1) Other communities might have different needs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512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983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 would like to thank all the people who have helped me get here including friends, family, lab mates and collaborators, but I would like to especially thank</a:t>
            </a:r>
          </a:p>
          <a:p>
            <a:r>
              <a:rPr lang="en-CA" dirty="0"/>
              <a:t>Dr. Jessica Cameron for chairing </a:t>
            </a:r>
            <a:r>
              <a:rPr lang="en-CA"/>
              <a:t>my defense</a:t>
            </a:r>
            <a:endParaRPr lang="en-CA" dirty="0"/>
          </a:p>
          <a:p>
            <a:r>
              <a:rPr lang="en-CA" dirty="0"/>
              <a:t>Dr. Tony Tang for agreeing to serve as the external examiner</a:t>
            </a:r>
          </a:p>
          <a:p>
            <a:r>
              <a:rPr lang="en-CA" dirty="0"/>
              <a:t>Drs. Jim Young and Susan Prentice for being on my committee, providing feedback throughout the research, and for the general encouragement</a:t>
            </a:r>
          </a:p>
          <a:p>
            <a:r>
              <a:rPr lang="en-CA" dirty="0"/>
              <a:t>And Dr. Andrea Bunt for supervising me for almost 10 years all degrees considered, and without which I would not be here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6BCB-E41C-43D9-A9FC-DF2B67D01D7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58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People play multiple roles in these communities</a:t>
            </a:r>
          </a:p>
          <a:p>
            <a:r>
              <a:rPr lang="en-CA" dirty="0"/>
              <a:t>Promote good content</a:t>
            </a:r>
          </a:p>
          <a:p>
            <a:r>
              <a:rPr lang="en-CA" dirty="0"/>
              <a:t>Community effort to build this knowledge repository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51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Meant for everyone, but are they inclusive?</a:t>
            </a:r>
            <a:endParaRPr lang="en-CA" dirty="0">
              <a:solidFill>
                <a:srgbClr val="ACC1E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solidFill>
                <a:srgbClr val="ACC1E2"/>
              </a:solidFill>
            </a:endParaRPr>
          </a:p>
          <a:p>
            <a:r>
              <a:rPr lang="en-CA" dirty="0"/>
              <a:t>Images’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92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3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Wikipedia for example… </a:t>
            </a:r>
            <a:r>
              <a:rPr lang="en-CA" sz="1200" dirty="0"/>
              <a:t>misrepresentation of women’s accomplishments</a:t>
            </a:r>
            <a:endParaRPr lang="en-CA" dirty="0"/>
          </a:p>
          <a:p>
            <a:r>
              <a:rPr lang="en-CA" dirty="0"/>
              <a:t>But, it’s not clear if GD Q&amp;As have a gender imbalance, but if so, what is an approach we can use?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32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Images’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94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Third RQ based on answers of first 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09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Images’ source: https://undraw.co/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93A5-1C72-4833-8A76-C8ED1C96E67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81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1D15-1254-4A0D-AF84-6DA193669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93CC8-CDF4-4AF8-BD1F-CE02C4D74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29CF-B99B-4935-9FC7-8EBC295F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F12-E472-4538-B857-D5D4FC461F0A}" type="datetime1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8C958-A650-4D7B-A08A-B218041E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729D-78EA-4F76-BF00-6B8B03AC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328F-8B4D-47AB-B4DD-2EEAC094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8A234-4B4F-4917-8490-C9FB3B66B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D5FA1-43EA-4411-B60F-A488EC2B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0425-BDDE-44C4-B74B-31FEAF2BEC4F}" type="datetime1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49DC3-FBB4-401E-804D-8CBDF37E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81579-C0E6-4E50-B5F4-A87A7134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06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AAE2C-DE1D-4FFE-8E3A-3BADA8FF6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7CB4B-5550-4576-830D-FFD8F39A4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C93CE-935A-48EA-82B2-BF54DCFE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BE27-EEA3-4D20-8C5B-C8C703FCAEC2}" type="datetime1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211C-BB80-4924-A759-6DC097A9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7DAD5-77BC-4EC5-B60D-C39DB356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4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5005-9FAF-4D17-BDA8-308BA47D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2719-EF86-431E-A650-12983CD8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211BF-2CFE-4B77-80F1-061D006A2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46C-F648-48F3-8FF8-B8F1F3CB6423}" type="datetime1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1FF89-719E-405D-8D76-6EB0E014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76F84-DC22-4867-B2EE-B107AD53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1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BAAC-3B3F-4172-9FC9-44C47B5C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07071-5DAB-4291-B1DD-1591D9799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77106-5670-4ED8-BC1B-200E1571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2C1D-29BD-48F6-8D43-AF201287F021}" type="datetime1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316F1-A4E4-406B-A5B1-5D52C80E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B4754-68F6-488C-8E47-3405C086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385E9D"/>
                </a:solidFill>
              </a:defRPr>
            </a:lvl1pPr>
          </a:lstStyle>
          <a:p>
            <a:fld id="{2D02B92A-4DBD-4E36-9538-2348595929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50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E257-07A4-4507-9C4B-FC3DDF9B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C13B-F5D1-4C6F-833C-15DFD8EA9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66AF5-CA27-4550-814B-1B20CC985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BB205-3DAF-4F7C-882C-59FF4C7C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DC74-E249-4849-99AB-FB5DDFEA24DC}" type="datetime1">
              <a:rPr lang="en-CA" smtClean="0"/>
              <a:t>2022-09-12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3C993-7D95-41F1-BF52-C5B13FC0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69A50-8E10-43BA-88ED-5B3BAC20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385E9D"/>
                </a:solidFill>
              </a:defRPr>
            </a:lvl1pPr>
          </a:lstStyle>
          <a:p>
            <a:fld id="{2D02B92A-4DBD-4E36-9538-2348595929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3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D074-04AA-4295-BBFC-29EBF5B0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A30D8-84DB-4D24-ACEE-19ED1902E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A7AED-0261-4AF8-A653-5B43C97BE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5C013-EE1B-41D7-B95A-F1A2666FA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D20F0-9AD5-48C5-B171-0FDDB16E9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5A382-2D16-4AD5-A99A-FD3E012F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19EF-1220-4F5C-9FCD-83AC2517C724}" type="datetime1">
              <a:rPr lang="en-CA" smtClean="0"/>
              <a:t>2022-09-12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6D388-E9A3-4640-867D-7618B5F1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24A7D-1407-4A75-B70A-5154799B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0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26B0-6880-4410-8143-99087EC1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DAB5C-8A34-4E95-B353-23F29E50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EE97-8640-46CA-8F18-558569BB990F}" type="datetime1">
              <a:rPr lang="en-CA" smtClean="0"/>
              <a:t>2022-09-12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0D310-DEDA-4E8D-B3DD-0FE51226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E2644-C9C5-47E6-8599-700F853F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385E9D"/>
                </a:solidFill>
              </a:defRPr>
            </a:lvl1pPr>
          </a:lstStyle>
          <a:p>
            <a:fld id="{2D02B92A-4DBD-4E36-9538-2348595929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0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5037C-5E42-4005-931F-F419AF82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43C8-23BB-4608-809C-306471C13D29}" type="datetime1">
              <a:rPr lang="en-CA" smtClean="0"/>
              <a:t>2022-09-12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70643-A093-437D-8C75-8005E802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E2398-6928-43DB-9D27-D78AEAAA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385E9D"/>
                </a:solidFill>
              </a:defRPr>
            </a:lvl1pPr>
          </a:lstStyle>
          <a:p>
            <a:fld id="{2D02B92A-4DBD-4E36-9538-2348595929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4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EC52-CEA7-4354-9BF4-E077B2C0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76408-40F8-4530-8D37-46082676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B554A-E92F-4EAD-9037-346D8E20E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A0846-B6AB-40AB-A23B-6CFBDCBD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6FC5-E470-4518-87E8-4E3D0DA49091}" type="datetime1">
              <a:rPr lang="en-CA" smtClean="0"/>
              <a:t>2022-09-12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A0FAE-4A21-45F8-BEC5-955BCA30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A7518-9EE0-4C0E-AC66-13619492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2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FE54-0ED6-4081-A477-DB80B6F6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22537-BCBD-4441-BE6D-42294EC3B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98C69-A1FF-4076-8C95-89C2383E6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314D8-C6CB-44C3-9EB4-F3E705CA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F07E-89E4-4AA7-B45E-D199DA0383E4}" type="datetime1">
              <a:rPr lang="en-CA" smtClean="0"/>
              <a:t>2022-09-12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F8F8-A184-4172-9B02-88D11E09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EDE60-5409-420D-B3D3-72DFDDE9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0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A87CA-854E-41AF-8BDD-774A2200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62DFE-79D8-4B98-981A-45095BA6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5708-EF4F-4CAD-BD3A-CD0B02664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C871-8FF4-4FDB-9374-069F5B52E014}" type="datetime1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8F018-EE14-4D00-89B7-CD43AE891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CBD09-ED85-4863-8AF3-191911FFE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B92A-4DBD-4E36-9538-2348595929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74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62D6-F9CE-4348-8379-D666B22B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15" y="2418749"/>
            <a:ext cx="11264900" cy="17438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85E9D"/>
                </a:solidFill>
              </a:rPr>
              <a:t>Gender Inclusivity in Online Question and Answer </a:t>
            </a:r>
            <a:br>
              <a:rPr lang="en-US" sz="3200" dirty="0">
                <a:solidFill>
                  <a:srgbClr val="385E9D"/>
                </a:solidFill>
              </a:rPr>
            </a:br>
            <a:r>
              <a:rPr lang="en-US" sz="3200" dirty="0">
                <a:solidFill>
                  <a:srgbClr val="385E9D"/>
                </a:solidFill>
              </a:rPr>
              <a:t>Communities: Investigating Community Member Practices </a:t>
            </a:r>
            <a:br>
              <a:rPr lang="en-US" sz="3200" dirty="0">
                <a:solidFill>
                  <a:srgbClr val="385E9D"/>
                </a:solidFill>
              </a:rPr>
            </a:br>
            <a:r>
              <a:rPr lang="en-US" sz="3200" dirty="0">
                <a:solidFill>
                  <a:srgbClr val="385E9D"/>
                </a:solidFill>
              </a:rPr>
              <a:t>and Perceptions to Work towards Equitable Interfaces</a:t>
            </a:r>
            <a:endParaRPr lang="en-CA" sz="3200" dirty="0">
              <a:solidFill>
                <a:srgbClr val="385E9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615" y="4365131"/>
            <a:ext cx="10986770" cy="23462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Patrick Dubois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Date: September 12</a:t>
            </a:r>
            <a:r>
              <a:rPr lang="en-US" baseline="30000" dirty="0">
                <a:solidFill>
                  <a:srgbClr val="385E9D"/>
                </a:solidFill>
              </a:rPr>
              <a:t>th</a:t>
            </a:r>
            <a:r>
              <a:rPr lang="en-US" dirty="0">
                <a:solidFill>
                  <a:srgbClr val="385E9D"/>
                </a:solidFill>
              </a:rPr>
              <a:t>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Advisor: Dr. Andrea Bunt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Committee: Dr. Jim Young &amp; Dr. Susan Prentice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E4430-1A0F-4C07-8A39-4B49F16D98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45" y="422910"/>
            <a:ext cx="2067428" cy="1000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02" y="513272"/>
            <a:ext cx="2414677" cy="8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Content Analysis: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74B97F6-5F46-4E89-94F4-4F3380752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9076" r="9698" b="8705"/>
          <a:stretch/>
        </p:blipFill>
        <p:spPr>
          <a:xfrm>
            <a:off x="564431" y="468888"/>
            <a:ext cx="1344337" cy="94103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collected answers from Stack Exchange and Quora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manually and automatically assigned gender to authors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quantitative and qualitative analyses</a:t>
            </a:r>
            <a:endParaRPr lang="en-CA" dirty="0">
              <a:solidFill>
                <a:srgbClr val="ACC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Content Analysis: Some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74B97F6-5F46-4E89-94F4-4F3380752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9076" r="9698" b="8705"/>
          <a:stretch/>
        </p:blipFill>
        <p:spPr>
          <a:xfrm>
            <a:off x="564431" y="468888"/>
            <a:ext cx="1344337" cy="94103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men (</a:t>
            </a:r>
            <a:r>
              <a:rPr lang="en-CA" dirty="0">
                <a:solidFill>
                  <a:srgbClr val="385E9D"/>
                </a:solidFill>
              </a:rPr>
              <a:t>~70%)</a:t>
            </a:r>
            <a:r>
              <a:rPr lang="en-US" dirty="0">
                <a:solidFill>
                  <a:srgbClr val="385E9D"/>
                </a:solidFill>
              </a:rPr>
              <a:t> post more answers than women (</a:t>
            </a:r>
            <a:r>
              <a:rPr lang="en-CA" dirty="0">
                <a:solidFill>
                  <a:srgbClr val="385E9D"/>
                </a:solidFill>
              </a:rPr>
              <a:t>~12%)</a:t>
            </a:r>
            <a:r>
              <a:rPr lang="en-US" dirty="0">
                <a:solidFill>
                  <a:srgbClr val="385E9D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women post more on Quora (</a:t>
            </a:r>
            <a:r>
              <a:rPr lang="en-CA" dirty="0">
                <a:solidFill>
                  <a:srgbClr val="385E9D"/>
                </a:solidFill>
              </a:rPr>
              <a:t>~19%)</a:t>
            </a:r>
            <a:r>
              <a:rPr lang="en-US" dirty="0">
                <a:solidFill>
                  <a:srgbClr val="385E9D"/>
                </a:solidFill>
              </a:rPr>
              <a:t> than Stack Exchange (</a:t>
            </a:r>
            <a:r>
              <a:rPr lang="en-CA" dirty="0">
                <a:solidFill>
                  <a:srgbClr val="385E9D"/>
                </a:solidFill>
              </a:rPr>
              <a:t>~4%)</a:t>
            </a:r>
            <a:r>
              <a:rPr lang="en-US" dirty="0">
                <a:solidFill>
                  <a:srgbClr val="385E9D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Quora has more subjective and socially-oriented content (</a:t>
            </a:r>
            <a:r>
              <a:rPr lang="en-CA" dirty="0">
                <a:solidFill>
                  <a:srgbClr val="385E9D"/>
                </a:solidFill>
              </a:rPr>
              <a:t>~59%)</a:t>
            </a:r>
            <a:r>
              <a:rPr lang="en-US" dirty="0">
                <a:solidFill>
                  <a:srgbClr val="385E9D"/>
                </a:solidFill>
              </a:rPr>
              <a:t> than objective (</a:t>
            </a:r>
            <a:r>
              <a:rPr lang="en-CA" dirty="0">
                <a:solidFill>
                  <a:srgbClr val="385E9D"/>
                </a:solidFill>
              </a:rPr>
              <a:t>~41%)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Stack Exchange is far more objective (</a:t>
            </a:r>
            <a:r>
              <a:rPr lang="en-CA" dirty="0">
                <a:solidFill>
                  <a:srgbClr val="385E9D"/>
                </a:solidFill>
              </a:rPr>
              <a:t>~96%)</a:t>
            </a:r>
            <a:r>
              <a:rPr lang="en-US" dirty="0">
                <a:solidFill>
                  <a:srgbClr val="385E9D"/>
                </a:solidFill>
              </a:rPr>
              <a:t> than subjective (</a:t>
            </a:r>
            <a:r>
              <a:rPr lang="en-CA" dirty="0">
                <a:solidFill>
                  <a:srgbClr val="385E9D"/>
                </a:solidFill>
              </a:rPr>
              <a:t>~4%)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women (</a:t>
            </a:r>
            <a:r>
              <a:rPr lang="en-US" i="1" dirty="0">
                <a:solidFill>
                  <a:srgbClr val="385E9D"/>
                </a:solidFill>
              </a:rPr>
              <a:t>MED</a:t>
            </a:r>
            <a:r>
              <a:rPr lang="en-US" dirty="0">
                <a:solidFill>
                  <a:srgbClr val="385E9D"/>
                </a:solidFill>
              </a:rPr>
              <a:t>:96) receive less validation than men (</a:t>
            </a:r>
            <a:r>
              <a:rPr lang="en-US" i="1" dirty="0">
                <a:solidFill>
                  <a:srgbClr val="385E9D"/>
                </a:solidFill>
              </a:rPr>
              <a:t>MED</a:t>
            </a:r>
            <a:r>
              <a:rPr lang="en-US" dirty="0">
                <a:solidFill>
                  <a:srgbClr val="385E9D"/>
                </a:solidFill>
              </a:rPr>
              <a:t>:13,184) on Stack Exchange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→</a:t>
            </a:r>
            <a:r>
              <a:rPr lang="en-CA" dirty="0">
                <a:solidFill>
                  <a:srgbClr val="385E9D"/>
                </a:solidFill>
              </a:rPr>
              <a:t> </a:t>
            </a:r>
            <a:r>
              <a:rPr lang="en-US" dirty="0">
                <a:solidFill>
                  <a:srgbClr val="385E9D"/>
                </a:solidFill>
              </a:rPr>
              <a:t>women posted to the more socially-oriented community relative to men</a:t>
            </a:r>
          </a:p>
        </p:txBody>
      </p:sp>
    </p:spTree>
    <p:extLst>
      <p:ext uri="{BB962C8B-B14F-4D97-AF65-F5344CB8AC3E}">
        <p14:creationId xmlns:p14="http://schemas.microsoft.com/office/powerpoint/2010/main" val="27161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43AC42-542C-2739-459B-A30CFF769532}"/>
              </a:ext>
            </a:extLst>
          </p:cNvPr>
          <p:cNvSpPr txBox="1">
            <a:spLocks/>
          </p:cNvSpPr>
          <p:nvPr/>
        </p:nvSpPr>
        <p:spPr>
          <a:xfrm>
            <a:off x="459740" y="1726705"/>
            <a:ext cx="5959363" cy="4455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Current state of Q&amp;As? Are there gender differences? Are there Q&amp;A differences?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Perceptions of Q&amp;As? Motivations and deterrents? Are there gender differences?</a:t>
            </a:r>
            <a:endParaRPr lang="en-CA" dirty="0">
              <a:solidFill>
                <a:srgbClr val="ACC1E2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CA" dirty="0">
              <a:solidFill>
                <a:srgbClr val="ACC1E2"/>
              </a:solidFill>
            </a:endParaRPr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FAF40EA-962F-4D41-B71D-7C24F09C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7459" r="9294" b="8030"/>
          <a:stretch/>
        </p:blipFill>
        <p:spPr>
          <a:xfrm>
            <a:off x="7289769" y="4128857"/>
            <a:ext cx="2038997" cy="1622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Thesis Overview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399E821-A5EB-4C5B-95D2-01486EC4B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7429" r="8558" b="9558"/>
          <a:stretch/>
        </p:blipFill>
        <p:spPr>
          <a:xfrm>
            <a:off x="9529955" y="2578104"/>
            <a:ext cx="2033665" cy="151342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74B97F6-5F46-4E89-94F4-4F3380752F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9076" r="9698" b="8705"/>
          <a:stretch/>
        </p:blipFill>
        <p:spPr>
          <a:xfrm>
            <a:off x="6424074" y="1443793"/>
            <a:ext cx="2186526" cy="15305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A4F329-D3A7-4D42-A1A1-6887C95A77F1}"/>
              </a:ext>
            </a:extLst>
          </p:cNvPr>
          <p:cNvSpPr txBox="1"/>
          <p:nvPr/>
        </p:nvSpPr>
        <p:spPr>
          <a:xfrm>
            <a:off x="6419103" y="2941991"/>
            <a:ext cx="21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content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2E0D8C-B2D0-4731-8E44-63AA86008D4B}"/>
              </a:ext>
            </a:extLst>
          </p:cNvPr>
          <p:cNvSpPr txBox="1"/>
          <p:nvPr/>
        </p:nvSpPr>
        <p:spPr>
          <a:xfrm>
            <a:off x="9899990" y="4021344"/>
            <a:ext cx="14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interviews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9CE417-988C-422D-ABFA-80548641E78A}"/>
              </a:ext>
            </a:extLst>
          </p:cNvPr>
          <p:cNvSpPr txBox="1"/>
          <p:nvPr/>
        </p:nvSpPr>
        <p:spPr>
          <a:xfrm>
            <a:off x="6476062" y="5750668"/>
            <a:ext cx="356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prototyping and field study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D400B8-4F7D-F1E7-2B28-8917EE38F051}"/>
              </a:ext>
            </a:extLst>
          </p:cNvPr>
          <p:cNvSpPr/>
          <p:nvPr/>
        </p:nvSpPr>
        <p:spPr>
          <a:xfrm>
            <a:off x="9385630" y="2297846"/>
            <a:ext cx="2550817" cy="225457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5142B7-0756-13B5-E030-58C41B3F2F19}"/>
              </a:ext>
            </a:extLst>
          </p:cNvPr>
          <p:cNvSpPr/>
          <p:nvPr/>
        </p:nvSpPr>
        <p:spPr>
          <a:xfrm>
            <a:off x="6419103" y="4205678"/>
            <a:ext cx="3565207" cy="208125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AD5EC6-6474-D1B9-F16B-66DF4147FD88}"/>
              </a:ext>
            </a:extLst>
          </p:cNvPr>
          <p:cNvSpPr/>
          <p:nvPr/>
        </p:nvSpPr>
        <p:spPr>
          <a:xfrm>
            <a:off x="6334784" y="1429371"/>
            <a:ext cx="2347578" cy="1999629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D17BC-4286-6BE5-0390-B73A98A7B8BA}"/>
              </a:ext>
            </a:extLst>
          </p:cNvPr>
          <p:cNvSpPr/>
          <p:nvPr/>
        </p:nvSpPr>
        <p:spPr>
          <a:xfrm>
            <a:off x="387978" y="1944211"/>
            <a:ext cx="5708022" cy="122861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4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399E821-A5EB-4C5B-95D2-01486EC4B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7429" r="8558" b="9558"/>
          <a:stretch/>
        </p:blipFill>
        <p:spPr>
          <a:xfrm>
            <a:off x="616190" y="467403"/>
            <a:ext cx="1266514" cy="942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Interview Study: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recruited 24 graphic designers: 11 women, 13 men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discussed motivations and deterrents to participate on Q&amp;As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thematic analysis of transcripts</a:t>
            </a:r>
            <a:endParaRPr lang="en-CA" dirty="0">
              <a:solidFill>
                <a:srgbClr val="ACC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399E821-A5EB-4C5B-95D2-01486EC4B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7429" r="8558" b="9558"/>
          <a:stretch/>
        </p:blipFill>
        <p:spPr>
          <a:xfrm>
            <a:off x="616190" y="467403"/>
            <a:ext cx="1266514" cy="942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Interview Study: Some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important for graphic designers to share perspectives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	</a:t>
            </a:r>
            <a:r>
              <a:rPr lang="en-US" i="1" dirty="0">
                <a:solidFill>
                  <a:srgbClr val="385E9D"/>
                </a:solidFill>
              </a:rPr>
              <a:t>The whole world gets to talk to each other and say, "you could also do this 	thing." (W10)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Quora has a stronger sense of community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	</a:t>
            </a:r>
            <a:r>
              <a:rPr lang="en-US" i="1" dirty="0">
                <a:solidFill>
                  <a:srgbClr val="385E9D"/>
                </a:solidFill>
              </a:rPr>
              <a:t>Quora is a little bit more […] like a social site. […] But Stack Exchange is more 	professional. (W6)</a:t>
            </a: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pressure to create high-quality content, which is time-consuming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	</a:t>
            </a:r>
            <a:r>
              <a:rPr lang="en-US" i="1" dirty="0">
                <a:solidFill>
                  <a:srgbClr val="385E9D"/>
                </a:solidFill>
              </a:rPr>
              <a:t>It just turns into a competition sometimes. [T]his is internet points. None of this 	is real at all. (W25)</a:t>
            </a:r>
          </a:p>
        </p:txBody>
      </p:sp>
    </p:spTree>
    <p:extLst>
      <p:ext uri="{BB962C8B-B14F-4D97-AF65-F5344CB8AC3E}">
        <p14:creationId xmlns:p14="http://schemas.microsoft.com/office/powerpoint/2010/main" val="41741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Working Towards Inclusivity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1203174" cy="4455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women post more on Quora, and more socially-oriented content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strong sense of community on Quora, and diverse perspectives valued in graphic design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→</a:t>
            </a:r>
            <a:r>
              <a:rPr lang="en-CA" dirty="0">
                <a:solidFill>
                  <a:srgbClr val="385E9D"/>
                </a:solidFill>
              </a:rPr>
              <a:t> social considerations might be lacking</a:t>
            </a:r>
            <a:endParaRPr lang="en-US" dirty="0">
              <a:solidFill>
                <a:srgbClr val="385E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Community Presence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1203174" cy="4455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social presence and awareness: “</a:t>
            </a:r>
            <a:r>
              <a:rPr lang="en-US" i="1" dirty="0">
                <a:solidFill>
                  <a:srgbClr val="385E9D"/>
                </a:solidFill>
              </a:rPr>
              <a:t>reciprocal awareness of others of an individual, and the individual’s awareness of others within an interactive social space</a:t>
            </a:r>
            <a:r>
              <a:rPr lang="en-US" dirty="0">
                <a:solidFill>
                  <a:srgbClr val="385E9D"/>
                </a:solidFill>
              </a:rPr>
              <a:t>” </a:t>
            </a:r>
            <a:r>
              <a:rPr lang="en-CA" dirty="0">
                <a:solidFill>
                  <a:srgbClr val="ACC1E2"/>
                </a:solidFill>
              </a:rPr>
              <a:t>[Cutler, 1995]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homophily: phenomenon describing a person’s preference to interact with other, similar individuals </a:t>
            </a:r>
            <a:r>
              <a:rPr lang="en-CA" dirty="0">
                <a:solidFill>
                  <a:srgbClr val="ACC1E2"/>
                </a:solidFill>
              </a:rPr>
              <a:t>[</a:t>
            </a:r>
            <a:r>
              <a:rPr lang="en-CA" dirty="0" err="1">
                <a:solidFill>
                  <a:srgbClr val="ACC1E2"/>
                </a:solidFill>
              </a:rPr>
              <a:t>Lazarsfeld</a:t>
            </a:r>
            <a:r>
              <a:rPr lang="en-CA" dirty="0">
                <a:solidFill>
                  <a:srgbClr val="ACC1E2"/>
                </a:solidFill>
              </a:rPr>
              <a:t> &amp; Merton, 1954]</a:t>
            </a:r>
          </a:p>
        </p:txBody>
      </p:sp>
    </p:spTree>
    <p:extLst>
      <p:ext uri="{BB962C8B-B14F-4D97-AF65-F5344CB8AC3E}">
        <p14:creationId xmlns:p14="http://schemas.microsoft.com/office/powerpoint/2010/main" val="5627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43AC42-542C-2739-459B-A30CFF769532}"/>
              </a:ext>
            </a:extLst>
          </p:cNvPr>
          <p:cNvSpPr txBox="1">
            <a:spLocks/>
          </p:cNvSpPr>
          <p:nvPr/>
        </p:nvSpPr>
        <p:spPr>
          <a:xfrm>
            <a:off x="459740" y="1726705"/>
            <a:ext cx="5959363" cy="488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Current state of Q&amp;As? Are there gender differences? Are there Q&amp;A differences?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Perceptions of Q&amp;As? Motivations and deterrents? Are there gender differences?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CA" dirty="0">
              <a:solidFill>
                <a:srgbClr val="ACC1E2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Perceptions of community presence information? Does the Q&amp;A seem more inclusive?</a:t>
            </a:r>
            <a:endParaRPr lang="en-CA" dirty="0">
              <a:solidFill>
                <a:srgbClr val="ACC1E2"/>
              </a:solidFill>
            </a:endParaRPr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FAF40EA-962F-4D41-B71D-7C24F09C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7459" r="9294" b="8030"/>
          <a:stretch/>
        </p:blipFill>
        <p:spPr>
          <a:xfrm>
            <a:off x="7289769" y="4128857"/>
            <a:ext cx="2038997" cy="1622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Thesis Overview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399E821-A5EB-4C5B-95D2-01486EC4B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7429" r="8558" b="9558"/>
          <a:stretch/>
        </p:blipFill>
        <p:spPr>
          <a:xfrm>
            <a:off x="9529955" y="2578104"/>
            <a:ext cx="2033665" cy="151342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74B97F6-5F46-4E89-94F4-4F3380752F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9076" r="9698" b="8705"/>
          <a:stretch/>
        </p:blipFill>
        <p:spPr>
          <a:xfrm>
            <a:off x="6424074" y="1443793"/>
            <a:ext cx="2186526" cy="15305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A4F329-D3A7-4D42-A1A1-6887C95A77F1}"/>
              </a:ext>
            </a:extLst>
          </p:cNvPr>
          <p:cNvSpPr txBox="1"/>
          <p:nvPr/>
        </p:nvSpPr>
        <p:spPr>
          <a:xfrm>
            <a:off x="6419103" y="2941991"/>
            <a:ext cx="21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content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2E0D8C-B2D0-4731-8E44-63AA86008D4B}"/>
              </a:ext>
            </a:extLst>
          </p:cNvPr>
          <p:cNvSpPr txBox="1"/>
          <p:nvPr/>
        </p:nvSpPr>
        <p:spPr>
          <a:xfrm>
            <a:off x="9899990" y="4021344"/>
            <a:ext cx="14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interviews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9CE417-988C-422D-ABFA-80548641E78A}"/>
              </a:ext>
            </a:extLst>
          </p:cNvPr>
          <p:cNvSpPr txBox="1"/>
          <p:nvPr/>
        </p:nvSpPr>
        <p:spPr>
          <a:xfrm>
            <a:off x="6476062" y="5750668"/>
            <a:ext cx="356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prototyping and field study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D400B8-4F7D-F1E7-2B28-8917EE38F051}"/>
              </a:ext>
            </a:extLst>
          </p:cNvPr>
          <p:cNvSpPr/>
          <p:nvPr/>
        </p:nvSpPr>
        <p:spPr>
          <a:xfrm>
            <a:off x="9385630" y="2297846"/>
            <a:ext cx="2550817" cy="225457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5142B7-0756-13B5-E030-58C41B3F2F19}"/>
              </a:ext>
            </a:extLst>
          </p:cNvPr>
          <p:cNvSpPr/>
          <p:nvPr/>
        </p:nvSpPr>
        <p:spPr>
          <a:xfrm>
            <a:off x="6419103" y="4205678"/>
            <a:ext cx="3565207" cy="208125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AD5EC6-6474-D1B9-F16B-66DF4147FD88}"/>
              </a:ext>
            </a:extLst>
          </p:cNvPr>
          <p:cNvSpPr/>
          <p:nvPr/>
        </p:nvSpPr>
        <p:spPr>
          <a:xfrm>
            <a:off x="6334784" y="1429371"/>
            <a:ext cx="2347578" cy="1999629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D17BC-4286-6BE5-0390-B73A98A7B8BA}"/>
              </a:ext>
            </a:extLst>
          </p:cNvPr>
          <p:cNvSpPr/>
          <p:nvPr/>
        </p:nvSpPr>
        <p:spPr>
          <a:xfrm>
            <a:off x="387978" y="1944211"/>
            <a:ext cx="5708022" cy="122861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8831C7-1DE0-BEF3-5D2D-91945BBF67ED}"/>
              </a:ext>
            </a:extLst>
          </p:cNvPr>
          <p:cNvSpPr/>
          <p:nvPr/>
        </p:nvSpPr>
        <p:spPr>
          <a:xfrm>
            <a:off x="387977" y="3355763"/>
            <a:ext cx="5889847" cy="122861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1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 animBg="1"/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Showing Community Presence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1203174" cy="4455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social presence and awareness: display who is viewing which questions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homophily: </a:t>
            </a:r>
            <a:r>
              <a:rPr lang="en-CA" dirty="0">
                <a:solidFill>
                  <a:srgbClr val="385E9D"/>
                </a:solidFill>
              </a:rPr>
              <a:t>identify the viewers who share something in common with user</a:t>
            </a:r>
            <a:endParaRPr lang="en-CA" dirty="0">
              <a:solidFill>
                <a:srgbClr val="ACC1E2"/>
              </a:solidFill>
            </a:endParaRPr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1CF9503-6EAD-048F-6113-2837EF4FA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7459" r="9294" b="8030"/>
          <a:stretch/>
        </p:blipFill>
        <p:spPr>
          <a:xfrm>
            <a:off x="616190" y="430842"/>
            <a:ext cx="1266514" cy="10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FAF40EA-962F-4D41-B71D-7C24F09C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7459" r="9294" b="8030"/>
          <a:stretch/>
        </p:blipFill>
        <p:spPr>
          <a:xfrm>
            <a:off x="616190" y="430842"/>
            <a:ext cx="1266514" cy="10080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Community Presence Interfaces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73" y="1700106"/>
            <a:ext cx="9848654" cy="43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221673" y="366713"/>
            <a:ext cx="12635346" cy="985837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Graphic Design Software are Increasingly Accessible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228995-A8F6-E314-8292-5A0B36A0F1A2}"/>
              </a:ext>
            </a:extLst>
          </p:cNvPr>
          <p:cNvGrpSpPr/>
          <p:nvPr/>
        </p:nvGrpSpPr>
        <p:grpSpPr>
          <a:xfrm>
            <a:off x="1456311" y="1781094"/>
            <a:ext cx="8525889" cy="4442152"/>
            <a:chOff x="119336" y="1291215"/>
            <a:chExt cx="4886574" cy="2545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931F0A-3534-4783-FD7F-FF4D19AF2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6" y="1384873"/>
              <a:ext cx="4808781" cy="2452341"/>
            </a:xfrm>
            <a:prstGeom prst="rect">
              <a:avLst/>
            </a:prstGeom>
          </p:spPr>
        </p:pic>
        <p:pic>
          <p:nvPicPr>
            <p:cNvPr id="6" name="Picture 2" descr="Résultat de recherche d'images pour &quot;photoshop icon&quot;&quot;">
              <a:extLst>
                <a:ext uri="{FF2B5EF4-FFF2-40B4-BE49-F238E27FC236}">
                  <a16:creationId xmlns:a16="http://schemas.microsoft.com/office/drawing/2014/main" id="{6F9B5A2C-6C1F-8378-83D9-F4FA5E874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588" y="1700808"/>
              <a:ext cx="683368" cy="66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Résultat de recherche d'images pour &quot;gimp icon&quot;&quot;">
              <a:extLst>
                <a:ext uri="{FF2B5EF4-FFF2-40B4-BE49-F238E27FC236}">
                  <a16:creationId xmlns:a16="http://schemas.microsoft.com/office/drawing/2014/main" id="{F63D5BFC-6A5F-BEF7-40B6-625EA01E0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061" y="1291215"/>
              <a:ext cx="742824" cy="74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ésultat de recherche d'images pour &quot;illustrator icon&quot;&quot;">
              <a:extLst>
                <a:ext uri="{FF2B5EF4-FFF2-40B4-BE49-F238E27FC236}">
                  <a16:creationId xmlns:a16="http://schemas.microsoft.com/office/drawing/2014/main" id="{F01EDA48-6374-40B8-6184-D0812362B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888" y="2261428"/>
              <a:ext cx="616022" cy="60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Photopea">
              <a:extLst>
                <a:ext uri="{FF2B5EF4-FFF2-40B4-BE49-F238E27FC236}">
                  <a16:creationId xmlns:a16="http://schemas.microsoft.com/office/drawing/2014/main" id="{7409A32D-852A-7900-1F0C-7333F4895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596" y="1641402"/>
              <a:ext cx="635470" cy="63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orelDRAW - Wikipedia">
              <a:extLst>
                <a:ext uri="{FF2B5EF4-FFF2-40B4-BE49-F238E27FC236}">
                  <a16:creationId xmlns:a16="http://schemas.microsoft.com/office/drawing/2014/main" id="{BB3147B2-53E3-0C6F-49CF-5FE6B7C73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749" y="1489549"/>
              <a:ext cx="609096" cy="65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20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20</a:t>
            </a:fld>
            <a:endParaRPr lang="en-CA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FAF40EA-962F-4D41-B71D-7C24F09C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7459" r="9294" b="8030"/>
          <a:stretch/>
        </p:blipFill>
        <p:spPr>
          <a:xfrm>
            <a:off x="616190" y="430842"/>
            <a:ext cx="1266514" cy="10080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Field Study: Method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recruited 30 graphic designers: 14 men, 14 women, 2 non-binary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each participant used a Baseline and one Community Presence interface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participants used each interface for five days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data from interviews, questionnaires and usage logs</a:t>
            </a:r>
            <a:endParaRPr lang="en-CA" dirty="0">
              <a:solidFill>
                <a:srgbClr val="ACC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21</a:t>
            </a:fld>
            <a:endParaRPr lang="en-CA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FAF40EA-962F-4D41-B71D-7C24F09C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7459" r="9294" b="8030"/>
          <a:stretch/>
        </p:blipFill>
        <p:spPr>
          <a:xfrm>
            <a:off x="616190" y="430842"/>
            <a:ext cx="1266514" cy="10080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Field Study: Some Findings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dirty="0">
                <a:solidFill>
                  <a:srgbClr val="385E9D"/>
                </a:solidFill>
              </a:rPr>
              <a:t>community presence information humanizes Q&amp;As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dirty="0">
                <a:solidFill>
                  <a:srgbClr val="385E9D"/>
                </a:solidFill>
              </a:rPr>
              <a:t>	greater sense of empathy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		</a:t>
            </a:r>
            <a:r>
              <a:rPr lang="en-US" i="1" dirty="0">
                <a:solidFill>
                  <a:srgbClr val="385E9D"/>
                </a:solidFill>
              </a:rPr>
              <a:t>I would [do research] for [people]. [Without the info] I would just put a 		"Google it.” (M08)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i="1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dirty="0">
                <a:solidFill>
                  <a:srgbClr val="385E9D"/>
                </a:solidFill>
              </a:rPr>
              <a:t>	shifts focus from content to community members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		</a:t>
            </a:r>
            <a:r>
              <a:rPr lang="en-US" i="1" dirty="0">
                <a:solidFill>
                  <a:srgbClr val="385E9D"/>
                </a:solidFill>
              </a:rPr>
              <a:t>I want to help and be helped but when I [am here], I'm just in for the 		content, not [to] make friendships. (M05)</a:t>
            </a:r>
            <a:endParaRPr lang="en-CA" i="1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dirty="0">
                <a:solidFill>
                  <a:srgbClr val="385E9D"/>
                </a:solidFill>
              </a:rPr>
              <a:t>homophily and heterophily can both be used to promote a sense of inclusion</a:t>
            </a:r>
          </a:p>
        </p:txBody>
      </p:sp>
    </p:spTree>
    <p:extLst>
      <p:ext uri="{BB962C8B-B14F-4D97-AF65-F5344CB8AC3E}">
        <p14:creationId xmlns:p14="http://schemas.microsoft.com/office/powerpoint/2010/main" val="36880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43AC42-542C-2739-459B-A30CFF769532}"/>
              </a:ext>
            </a:extLst>
          </p:cNvPr>
          <p:cNvSpPr txBox="1">
            <a:spLocks/>
          </p:cNvSpPr>
          <p:nvPr/>
        </p:nvSpPr>
        <p:spPr>
          <a:xfrm>
            <a:off x="459740" y="1726705"/>
            <a:ext cx="5959363" cy="488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Current state of Q&amp;As? Are there gender differences? Are there Q&amp;A differences?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Perceptions of Q&amp;As? Motivations and deterrents? Are there gender differences?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CA" dirty="0">
              <a:solidFill>
                <a:srgbClr val="ACC1E2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Perceptions of community presence information? Does the Q&amp;A seem more inclusive?</a:t>
            </a:r>
            <a:endParaRPr lang="en-CA" dirty="0">
              <a:solidFill>
                <a:srgbClr val="ACC1E2"/>
              </a:solidFill>
            </a:endParaRPr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FAF40EA-962F-4D41-B71D-7C24F09C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7459" r="9294" b="8030"/>
          <a:stretch/>
        </p:blipFill>
        <p:spPr>
          <a:xfrm>
            <a:off x="7289769" y="4128857"/>
            <a:ext cx="2038997" cy="1622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Thesis Overview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399E821-A5EB-4C5B-95D2-01486EC4B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7429" r="8558" b="9558"/>
          <a:stretch/>
        </p:blipFill>
        <p:spPr>
          <a:xfrm>
            <a:off x="9529955" y="2578104"/>
            <a:ext cx="2033665" cy="151342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74B97F6-5F46-4E89-94F4-4F3380752F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9076" r="9698" b="8705"/>
          <a:stretch/>
        </p:blipFill>
        <p:spPr>
          <a:xfrm>
            <a:off x="6424074" y="1443793"/>
            <a:ext cx="2186526" cy="15305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A4F329-D3A7-4D42-A1A1-6887C95A77F1}"/>
              </a:ext>
            </a:extLst>
          </p:cNvPr>
          <p:cNvSpPr txBox="1"/>
          <p:nvPr/>
        </p:nvSpPr>
        <p:spPr>
          <a:xfrm>
            <a:off x="6419103" y="2941991"/>
            <a:ext cx="21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content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2E0D8C-B2D0-4731-8E44-63AA86008D4B}"/>
              </a:ext>
            </a:extLst>
          </p:cNvPr>
          <p:cNvSpPr txBox="1"/>
          <p:nvPr/>
        </p:nvSpPr>
        <p:spPr>
          <a:xfrm>
            <a:off x="9899990" y="4021344"/>
            <a:ext cx="14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interviews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9CE417-988C-422D-ABFA-80548641E78A}"/>
              </a:ext>
            </a:extLst>
          </p:cNvPr>
          <p:cNvSpPr txBox="1"/>
          <p:nvPr/>
        </p:nvSpPr>
        <p:spPr>
          <a:xfrm>
            <a:off x="6476062" y="5750668"/>
            <a:ext cx="356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prototyping and field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029C6-DB4B-9EF2-A57F-CA04C644A5EA}"/>
              </a:ext>
            </a:extLst>
          </p:cNvPr>
          <p:cNvSpPr txBox="1"/>
          <p:nvPr/>
        </p:nvSpPr>
        <p:spPr>
          <a:xfrm>
            <a:off x="1532169" y="2941991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Dubois et al., PACM HCI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5E49A-4DD7-642A-1B92-70E336582AE2}"/>
              </a:ext>
            </a:extLst>
          </p:cNvPr>
          <p:cNvSpPr txBox="1"/>
          <p:nvPr/>
        </p:nvSpPr>
        <p:spPr>
          <a:xfrm>
            <a:off x="1532169" y="5175436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Dubois et al., PACM HCI 2022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25BD103-E407-52D1-AA73-739CA25DDED2}"/>
              </a:ext>
            </a:extLst>
          </p:cNvPr>
          <p:cNvSpPr/>
          <p:nvPr/>
        </p:nvSpPr>
        <p:spPr>
          <a:xfrm>
            <a:off x="5346675" y="2166151"/>
            <a:ext cx="749325" cy="1438183"/>
          </a:xfrm>
          <a:prstGeom prst="leftBrace">
            <a:avLst>
              <a:gd name="adj1" fmla="val 0"/>
              <a:gd name="adj2" fmla="val 69144"/>
            </a:avLst>
          </a:prstGeom>
          <a:ln w="28575">
            <a:solidFill>
              <a:srgbClr val="385E9D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5A6CB4-0403-5335-E0BC-3F4A44927BE0}"/>
              </a:ext>
            </a:extLst>
          </p:cNvPr>
          <p:cNvCxnSpPr>
            <a:cxnSpLocks/>
          </p:cNvCxnSpPr>
          <p:nvPr/>
        </p:nvCxnSpPr>
        <p:spPr>
          <a:xfrm>
            <a:off x="5521911" y="5415379"/>
            <a:ext cx="574089" cy="0"/>
          </a:xfrm>
          <a:prstGeom prst="line">
            <a:avLst/>
          </a:prstGeom>
          <a:ln w="38100">
            <a:solidFill>
              <a:srgbClr val="385E9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Gender is One Piece of the Puzzle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moving beyond binary gender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other characteristics and intersectionality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ensure representation when creating communities and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dirty="0">
              <a:solidFill>
                <a:srgbClr val="385E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Generalizing to Online Communities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different degrees of socializing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dirty="0">
                <a:solidFill>
                  <a:srgbClr val="385E9D"/>
                </a:solidFill>
              </a:rPr>
              <a:t>social considerations might not address root cause of structural imbalances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investigating changes in behaviour</a:t>
            </a:r>
            <a:endParaRPr lang="en-CA" sz="2400" dirty="0">
              <a:solidFill>
                <a:srgbClr val="385E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Contributions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gender differences in Q&amp;As:  contribute different types of content, receive different levels of validation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motivators and deterrents to participation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community presence information has potential to promote inclusivity</a:t>
            </a:r>
          </a:p>
        </p:txBody>
      </p:sp>
    </p:spTree>
    <p:extLst>
      <p:ext uri="{BB962C8B-B14F-4D97-AF65-F5344CB8AC3E}">
        <p14:creationId xmlns:p14="http://schemas.microsoft.com/office/powerpoint/2010/main" val="8022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62D6-F9CE-4348-8379-D666B22B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15" y="1423476"/>
            <a:ext cx="11264900" cy="17438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85E9D"/>
                </a:solidFill>
              </a:rPr>
              <a:t>Gender Inclusivity in Online Question and Answer </a:t>
            </a:r>
            <a:br>
              <a:rPr lang="en-US" sz="3200" dirty="0">
                <a:solidFill>
                  <a:srgbClr val="385E9D"/>
                </a:solidFill>
              </a:rPr>
            </a:br>
            <a:r>
              <a:rPr lang="en-US" sz="3200" dirty="0">
                <a:solidFill>
                  <a:srgbClr val="385E9D"/>
                </a:solidFill>
              </a:rPr>
              <a:t>Communities: Investigating Community Member Practices </a:t>
            </a:r>
            <a:br>
              <a:rPr lang="en-US" sz="3200" dirty="0">
                <a:solidFill>
                  <a:srgbClr val="385E9D"/>
                </a:solidFill>
              </a:rPr>
            </a:br>
            <a:r>
              <a:rPr lang="en-US" sz="3200" dirty="0">
                <a:solidFill>
                  <a:srgbClr val="385E9D"/>
                </a:solidFill>
              </a:rPr>
              <a:t>and Perceptions to Work towards Equitable Interfaces</a:t>
            </a:r>
            <a:endParaRPr lang="en-CA" sz="3200" dirty="0">
              <a:solidFill>
                <a:srgbClr val="385E9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E4430-1A0F-4C07-8A39-4B49F16D98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45" y="422910"/>
            <a:ext cx="2067428" cy="1000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02" y="513272"/>
            <a:ext cx="2414677" cy="87806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905DC14-EDF0-41F7-AD36-F89E83F9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615" y="3428999"/>
            <a:ext cx="11119964" cy="31086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3200" dirty="0">
                <a:solidFill>
                  <a:srgbClr val="385E9D"/>
                </a:solidFill>
              </a:rPr>
              <a:t>Contributions</a:t>
            </a:r>
            <a:endParaRPr lang="en-CA" sz="100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gender differences in Q&amp;As:  contribute different types of content, receive different levels of validation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motivators and deterrents to participation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community presence information has potential to promote inclusivity</a:t>
            </a:r>
          </a:p>
        </p:txBody>
      </p:sp>
    </p:spTree>
    <p:extLst>
      <p:ext uri="{BB962C8B-B14F-4D97-AF65-F5344CB8AC3E}">
        <p14:creationId xmlns:p14="http://schemas.microsoft.com/office/powerpoint/2010/main" val="41761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59676"/>
            <a:ext cx="10515600" cy="985837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Online Q&amp;As are Used for</a:t>
            </a:r>
            <a:br>
              <a:rPr lang="en-CA" sz="4800" dirty="0">
                <a:solidFill>
                  <a:srgbClr val="385E9D"/>
                </a:solidFill>
              </a:rPr>
            </a:br>
            <a:r>
              <a:rPr lang="en-CA" sz="4800" dirty="0">
                <a:solidFill>
                  <a:srgbClr val="385E9D"/>
                </a:solidFill>
              </a:rPr>
              <a:t>Learning Graphic Design</a:t>
            </a:r>
          </a:p>
        </p:txBody>
      </p:sp>
      <p:pic>
        <p:nvPicPr>
          <p:cNvPr id="7" name="Picture 40" descr="Résultat de recherche d'images pour &quot;quora icon&quot;&quot;">
            <a:extLst>
              <a:ext uri="{FF2B5EF4-FFF2-40B4-BE49-F238E27FC236}">
                <a16:creationId xmlns:a16="http://schemas.microsoft.com/office/drawing/2014/main" id="{93033A40-93BF-4FB7-B35B-728BBDD6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63" y="4070881"/>
            <a:ext cx="3562076" cy="9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2" descr="Résultat de recherche d'images pour &quot;stack exchange icon&quot;&quot;">
            <a:extLst>
              <a:ext uri="{FF2B5EF4-FFF2-40B4-BE49-F238E27FC236}">
                <a16:creationId xmlns:a16="http://schemas.microsoft.com/office/drawing/2014/main" id="{F69B60A4-2367-41DD-AC75-37DE68721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48" y="2020625"/>
            <a:ext cx="5621278" cy="167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logo&#10;&#10;Description automatically generated with medium confidence">
            <a:extLst>
              <a:ext uri="{FF2B5EF4-FFF2-40B4-BE49-F238E27FC236}">
                <a16:creationId xmlns:a16="http://schemas.microsoft.com/office/drawing/2014/main" id="{66FB9231-C466-4F42-8E85-9BAA2C8F8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12" y="1510129"/>
            <a:ext cx="4121374" cy="2560636"/>
          </a:xfrm>
          <a:prstGeom prst="rect">
            <a:avLst/>
          </a:prstGeom>
        </p:spPr>
      </p:pic>
      <p:pic>
        <p:nvPicPr>
          <p:cNvPr id="8" name="Picture 7" descr="A picture containing text, person, vector graphics&#10;&#10;Description automatically generated">
            <a:extLst>
              <a:ext uri="{FF2B5EF4-FFF2-40B4-BE49-F238E27FC236}">
                <a16:creationId xmlns:a16="http://schemas.microsoft.com/office/drawing/2014/main" id="{661C34C0-5BCC-4A60-8906-48B192148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95" y="2830154"/>
            <a:ext cx="3552210" cy="291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2580"/>
            <a:ext cx="10515600" cy="985837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Benefits of Contributing to</a:t>
            </a:r>
            <a:br>
              <a:rPr lang="en-CA" sz="4800" dirty="0">
                <a:solidFill>
                  <a:srgbClr val="385E9D"/>
                </a:solidFill>
              </a:rPr>
            </a:br>
            <a:r>
              <a:rPr lang="en-CA" sz="4800" dirty="0">
                <a:solidFill>
                  <a:srgbClr val="385E9D"/>
                </a:solidFill>
              </a:rPr>
              <a:t>Graphic Design Q&amp;As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showcase skills </a:t>
            </a:r>
            <a:r>
              <a:rPr lang="en-CA" dirty="0">
                <a:solidFill>
                  <a:srgbClr val="ACC1E2"/>
                </a:solidFill>
              </a:rPr>
              <a:t>[</a:t>
            </a:r>
            <a:r>
              <a:rPr lang="en-CA" dirty="0" err="1">
                <a:solidFill>
                  <a:srgbClr val="ACC1E2"/>
                </a:solidFill>
              </a:rPr>
              <a:t>Raban</a:t>
            </a:r>
            <a:r>
              <a:rPr lang="en-CA" dirty="0">
                <a:solidFill>
                  <a:srgbClr val="ACC1E2"/>
                </a:solidFill>
              </a:rPr>
              <a:t> &amp; Harper, 2008]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ACC1E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ACC1E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ACC1E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85E9D"/>
                </a:solidFill>
              </a:rPr>
              <a:t>networking </a:t>
            </a:r>
            <a:r>
              <a:rPr lang="en-CA" dirty="0">
                <a:solidFill>
                  <a:srgbClr val="ACC1E2"/>
                </a:solidFill>
              </a:rPr>
              <a:t>[Xu et al., 2020]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intrinsic rewards </a:t>
            </a:r>
            <a:r>
              <a:rPr lang="en-CA" dirty="0">
                <a:solidFill>
                  <a:srgbClr val="ACC1E2"/>
                </a:solidFill>
              </a:rPr>
              <a:t>[Sun et al., 2014]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FFE855-540F-4643-8FDD-143937A2D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05" y="3854188"/>
            <a:ext cx="3846959" cy="27125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8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5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838200" y="1759351"/>
            <a:ext cx="5549853" cy="4596999"/>
            <a:chOff x="970991" y="1269000"/>
            <a:chExt cx="5549853" cy="4596999"/>
          </a:xfrm>
        </p:grpSpPr>
        <p:pic>
          <p:nvPicPr>
            <p:cNvPr id="6" name="Picture 4" descr="Résultat de recherche d'images pour &quot;wikipedia&quot;&quot;">
              <a:extLst>
                <a:ext uri="{FF2B5EF4-FFF2-40B4-BE49-F238E27FC236}">
                  <a16:creationId xmlns:a16="http://schemas.microsoft.com/office/drawing/2014/main" id="{60431762-9A3F-4C48-ADEC-FD4F6E4AE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991" y="1269000"/>
              <a:ext cx="432000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28A056-E0C4-4A9F-893B-E3F104C8BC2F}"/>
                </a:ext>
              </a:extLst>
            </p:cNvPr>
            <p:cNvSpPr/>
            <p:nvPr/>
          </p:nvSpPr>
          <p:spPr>
            <a:xfrm>
              <a:off x="970991" y="5404334"/>
              <a:ext cx="5549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>
                  <a:solidFill>
                    <a:srgbClr val="ACC1E2"/>
                  </a:solidFill>
                </a:rPr>
                <a:t>[Wagner et al., 2015; </a:t>
              </a:r>
              <a:r>
                <a:rPr lang="en-CA" sz="2400" dirty="0" err="1">
                  <a:solidFill>
                    <a:srgbClr val="ACC1E2"/>
                  </a:solidFill>
                </a:rPr>
                <a:t>Reagle</a:t>
              </a:r>
              <a:r>
                <a:rPr lang="en-CA" sz="2400" dirty="0">
                  <a:solidFill>
                    <a:srgbClr val="ACC1E2"/>
                  </a:solidFill>
                </a:rPr>
                <a:t> &amp; </a:t>
              </a:r>
              <a:r>
                <a:rPr lang="en-CA" sz="2400" dirty="0" err="1">
                  <a:solidFill>
                    <a:srgbClr val="ACC1E2"/>
                  </a:solidFill>
                </a:rPr>
                <a:t>Rhue</a:t>
              </a:r>
              <a:r>
                <a:rPr lang="en-CA" sz="2400" dirty="0">
                  <a:solidFill>
                    <a:srgbClr val="ACC1E2"/>
                  </a:solidFill>
                </a:rPr>
                <a:t>, 2011]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D98FD2A-45A2-43AB-909C-BF295D83CC12}"/>
              </a:ext>
            </a:extLst>
          </p:cNvPr>
          <p:cNvSpPr txBox="1">
            <a:spLocks/>
          </p:cNvSpPr>
          <p:nvPr/>
        </p:nvSpPr>
        <p:spPr>
          <a:xfrm>
            <a:off x="4406735" y="2688188"/>
            <a:ext cx="7271658" cy="53027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683370" y="3070438"/>
            <a:ext cx="5670430" cy="1592259"/>
            <a:chOff x="5683370" y="3070438"/>
            <a:chExt cx="5670430" cy="1592259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E5E5949-27EE-4E5E-8466-2C86F2F31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947" y="3070438"/>
              <a:ext cx="5549853" cy="1106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28A056-E0C4-4A9F-893B-E3F104C8BC2F}"/>
                </a:ext>
              </a:extLst>
            </p:cNvPr>
            <p:cNvSpPr/>
            <p:nvPr/>
          </p:nvSpPr>
          <p:spPr>
            <a:xfrm>
              <a:off x="5683370" y="4201032"/>
              <a:ext cx="51117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>
                  <a:solidFill>
                    <a:srgbClr val="ACC1E2"/>
                  </a:solidFill>
                </a:rPr>
                <a:t>[May et al., 2019; </a:t>
              </a:r>
              <a:r>
                <a:rPr lang="en-CA" sz="2400" dirty="0" err="1">
                  <a:solidFill>
                    <a:srgbClr val="ACC1E2"/>
                  </a:solidFill>
                </a:rPr>
                <a:t>Vasilescu</a:t>
              </a:r>
              <a:r>
                <a:rPr lang="en-CA" sz="2400" dirty="0">
                  <a:solidFill>
                    <a:srgbClr val="ACC1E2"/>
                  </a:solidFill>
                </a:rPr>
                <a:t> et al., 2012]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70A260E-918F-ED19-0B80-43948998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Some Resources are not Gender Inclusive</a:t>
            </a:r>
          </a:p>
        </p:txBody>
      </p:sp>
    </p:spTree>
    <p:extLst>
      <p:ext uri="{BB962C8B-B14F-4D97-AF65-F5344CB8AC3E}">
        <p14:creationId xmlns:p14="http://schemas.microsoft.com/office/powerpoint/2010/main" val="42537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Consequences of Gender Imbalance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content interests majority </a:t>
            </a:r>
            <a:r>
              <a:rPr lang="en-CA" dirty="0">
                <a:solidFill>
                  <a:srgbClr val="ACC1E2"/>
                </a:solidFill>
              </a:rPr>
              <a:t>[Das et al., 2019; Reagle &amp; Rhue, 2011]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solidFill>
                <a:srgbClr val="385E9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85E9D"/>
                </a:solidFill>
              </a:rPr>
              <a:t>perspectives are biased </a:t>
            </a:r>
            <a:r>
              <a:rPr lang="en-CA" dirty="0">
                <a:solidFill>
                  <a:srgbClr val="ACC1E2"/>
                </a:solidFill>
              </a:rPr>
              <a:t>[Wagner et al., 2015]</a:t>
            </a:r>
          </a:p>
        </p:txBody>
      </p:sp>
    </p:spTree>
    <p:extLst>
      <p:ext uri="{BB962C8B-B14F-4D97-AF65-F5344CB8AC3E}">
        <p14:creationId xmlns:p14="http://schemas.microsoft.com/office/powerpoint/2010/main" val="31935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D196BBF-77D7-F566-B6D5-3E1A85C5965B}"/>
              </a:ext>
            </a:extLst>
          </p:cNvPr>
          <p:cNvGrpSpPr/>
          <p:nvPr/>
        </p:nvGrpSpPr>
        <p:grpSpPr>
          <a:xfrm>
            <a:off x="6440637" y="3429000"/>
            <a:ext cx="3603946" cy="2657129"/>
            <a:chOff x="3348742" y="3868272"/>
            <a:chExt cx="3603946" cy="2657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742" y="3868272"/>
              <a:ext cx="3603946" cy="253677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A4F329-D3A7-4D42-A1A1-6887C95A77F1}"/>
                </a:ext>
              </a:extLst>
            </p:cNvPr>
            <p:cNvSpPr txBox="1"/>
            <p:nvPr/>
          </p:nvSpPr>
          <p:spPr>
            <a:xfrm>
              <a:off x="3594680" y="6063736"/>
              <a:ext cx="3112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385E9D"/>
                  </a:solidFill>
                </a:rPr>
                <a:t>relative gender balance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-234846" y="366713"/>
            <a:ext cx="12661692" cy="985837"/>
          </a:xfrm>
        </p:spPr>
        <p:txBody>
          <a:bodyPr anchor="ctr"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How are Graphic Design Q&amp;As Different?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10B872-FFF1-83FB-39B4-4FA96032E83A}"/>
              </a:ext>
            </a:extLst>
          </p:cNvPr>
          <p:cNvGrpSpPr/>
          <p:nvPr/>
        </p:nvGrpSpPr>
        <p:grpSpPr>
          <a:xfrm>
            <a:off x="1521949" y="1974010"/>
            <a:ext cx="4574051" cy="2208907"/>
            <a:chOff x="6671005" y="2367271"/>
            <a:chExt cx="4574051" cy="2208907"/>
          </a:xfrm>
        </p:grpSpPr>
        <p:grpSp>
          <p:nvGrpSpPr>
            <p:cNvPr id="24" name="Group 23"/>
            <p:cNvGrpSpPr/>
            <p:nvPr/>
          </p:nvGrpSpPr>
          <p:grpSpPr>
            <a:xfrm>
              <a:off x="6671005" y="2367271"/>
              <a:ext cx="4229416" cy="1728192"/>
              <a:chOff x="7320136" y="2788242"/>
              <a:chExt cx="4229416" cy="172819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1" t="9036" r="10044" b="6068"/>
              <a:stretch/>
            </p:blipFill>
            <p:spPr>
              <a:xfrm>
                <a:off x="9389312" y="2788242"/>
                <a:ext cx="2160240" cy="172819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2" t="11272" r="13459" b="10468"/>
              <a:stretch/>
            </p:blipFill>
            <p:spPr>
              <a:xfrm>
                <a:off x="7320136" y="2807292"/>
                <a:ext cx="2094557" cy="1701828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A4F329-D3A7-4D42-A1A1-6887C95A77F1}"/>
                </a:ext>
              </a:extLst>
            </p:cNvPr>
            <p:cNvSpPr txBox="1"/>
            <p:nvPr/>
          </p:nvSpPr>
          <p:spPr>
            <a:xfrm>
              <a:off x="6809803" y="4114513"/>
              <a:ext cx="4435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385E9D"/>
                  </a:solidFill>
                </a:rPr>
                <a:t>technological &amp; non-technological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11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Research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465D2B-39F8-4A8E-98F6-F1AB4133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0" y="1726705"/>
            <a:ext cx="10986770" cy="445501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How are people currently participating on Q&amp;As? Are there any differences between men and women? Are there any differences between Q&amp;As with different characteristics?</a:t>
            </a:r>
            <a:endParaRPr lang="en-CA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CA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How do men and women currently perceive Q&amp;As? What do they see as motivations and deterrents to participation?</a:t>
            </a:r>
            <a:endParaRPr lang="en-CA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CA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CA" dirty="0">
                <a:solidFill>
                  <a:srgbClr val="385E9D"/>
                </a:solidFill>
              </a:rPr>
              <a:t>H</a:t>
            </a:r>
            <a:r>
              <a:rPr lang="en-US" dirty="0">
                <a:solidFill>
                  <a:srgbClr val="385E9D"/>
                </a:solidFill>
              </a:rPr>
              <a:t>ow do people of different genders use and perceive a novel Q&amp;A with additional community presence information? Do users perceive Q&amp;As to be more inclusive environments because of community presence information?</a:t>
            </a:r>
            <a:endParaRPr lang="en-CA" dirty="0">
              <a:solidFill>
                <a:srgbClr val="ACC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43AC42-542C-2739-459B-A30CFF769532}"/>
              </a:ext>
            </a:extLst>
          </p:cNvPr>
          <p:cNvSpPr txBox="1">
            <a:spLocks/>
          </p:cNvSpPr>
          <p:nvPr/>
        </p:nvSpPr>
        <p:spPr>
          <a:xfrm>
            <a:off x="459740" y="1726705"/>
            <a:ext cx="5959363" cy="4455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385E9D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rgbClr val="385E9D"/>
                </a:solidFill>
              </a:rPr>
              <a:t>Current state of Q&amp;As? Are there gender differences? Are there Q&amp;A differences?</a:t>
            </a:r>
            <a:endParaRPr lang="en-CA" dirty="0">
              <a:solidFill>
                <a:srgbClr val="ACC1E2"/>
              </a:solidFill>
            </a:endParaRPr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FAF40EA-962F-4D41-B71D-7C24F09C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7459" r="9294" b="8030"/>
          <a:stretch/>
        </p:blipFill>
        <p:spPr>
          <a:xfrm>
            <a:off x="7289769" y="4128857"/>
            <a:ext cx="2038997" cy="1622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B92A-4DBD-4E36-9538-2348595929E5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6713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rgbClr val="385E9D"/>
                </a:solidFill>
              </a:rPr>
              <a:t>Thesis Overview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399E821-A5EB-4C5B-95D2-01486EC4B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7429" r="8558" b="9558"/>
          <a:stretch/>
        </p:blipFill>
        <p:spPr>
          <a:xfrm>
            <a:off x="9529955" y="2578104"/>
            <a:ext cx="2033665" cy="151342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74B97F6-5F46-4E89-94F4-4F3380752F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9076" r="9698" b="8705"/>
          <a:stretch/>
        </p:blipFill>
        <p:spPr>
          <a:xfrm>
            <a:off x="6424074" y="1443793"/>
            <a:ext cx="2186526" cy="15305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A4F329-D3A7-4D42-A1A1-6887C95A77F1}"/>
              </a:ext>
            </a:extLst>
          </p:cNvPr>
          <p:cNvSpPr txBox="1"/>
          <p:nvPr/>
        </p:nvSpPr>
        <p:spPr>
          <a:xfrm>
            <a:off x="6419103" y="2941991"/>
            <a:ext cx="21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content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2E0D8C-B2D0-4731-8E44-63AA86008D4B}"/>
              </a:ext>
            </a:extLst>
          </p:cNvPr>
          <p:cNvSpPr txBox="1"/>
          <p:nvPr/>
        </p:nvSpPr>
        <p:spPr>
          <a:xfrm>
            <a:off x="9899990" y="4021344"/>
            <a:ext cx="14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interviews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9CE417-988C-422D-ABFA-80548641E78A}"/>
              </a:ext>
            </a:extLst>
          </p:cNvPr>
          <p:cNvSpPr txBox="1"/>
          <p:nvPr/>
        </p:nvSpPr>
        <p:spPr>
          <a:xfrm>
            <a:off x="6476062" y="5750668"/>
            <a:ext cx="356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385E9D"/>
                </a:solidFill>
              </a:rPr>
              <a:t>prototyping and field study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D400B8-4F7D-F1E7-2B28-8917EE38F051}"/>
              </a:ext>
            </a:extLst>
          </p:cNvPr>
          <p:cNvSpPr/>
          <p:nvPr/>
        </p:nvSpPr>
        <p:spPr>
          <a:xfrm>
            <a:off x="9385630" y="2297846"/>
            <a:ext cx="2550817" cy="225457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5142B7-0756-13B5-E030-58C41B3F2F19}"/>
              </a:ext>
            </a:extLst>
          </p:cNvPr>
          <p:cNvSpPr/>
          <p:nvPr/>
        </p:nvSpPr>
        <p:spPr>
          <a:xfrm>
            <a:off x="6419103" y="4205678"/>
            <a:ext cx="3565207" cy="208125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9" grpId="0"/>
      <p:bldP spid="21" grpId="0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5752</TotalTime>
  <Words>1627</Words>
  <Application>Microsoft Office PowerPoint</Application>
  <PresentationFormat>Widescreen</PresentationFormat>
  <Paragraphs>310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Gender Inclusivity in Online Question and Answer  Communities: Investigating Community Member Practices  and Perceptions to Work towards Equitable Interfaces</vt:lpstr>
      <vt:lpstr>Graphic Design Software are Increasingly Accessible</vt:lpstr>
      <vt:lpstr>Online Q&amp;As are Used for Learning Graphic Design</vt:lpstr>
      <vt:lpstr>Benefits of Contributing to Graphic Design Q&amp;As</vt:lpstr>
      <vt:lpstr>Some Resources are not Gender Inclusive</vt:lpstr>
      <vt:lpstr>Consequences of Gender Imbalance</vt:lpstr>
      <vt:lpstr>How are Graphic Design Q&amp;As Different?</vt:lpstr>
      <vt:lpstr>Research Questions</vt:lpstr>
      <vt:lpstr>Thesis Overview</vt:lpstr>
      <vt:lpstr>Content Analysis: Method</vt:lpstr>
      <vt:lpstr>Content Analysis: Some Findings</vt:lpstr>
      <vt:lpstr>Thesis Overview</vt:lpstr>
      <vt:lpstr>Interview Study: Method</vt:lpstr>
      <vt:lpstr>Interview Study: Some Findings</vt:lpstr>
      <vt:lpstr>Working Towards Inclusivity</vt:lpstr>
      <vt:lpstr>Community Presence</vt:lpstr>
      <vt:lpstr>Thesis Overview</vt:lpstr>
      <vt:lpstr>Showing Community Presence</vt:lpstr>
      <vt:lpstr>Community Presence Interfaces</vt:lpstr>
      <vt:lpstr>Field Study: Method</vt:lpstr>
      <vt:lpstr>Field Study: Some Findings</vt:lpstr>
      <vt:lpstr>Thesis Overview</vt:lpstr>
      <vt:lpstr>Gender is One Piece of the Puzzle</vt:lpstr>
      <vt:lpstr>Generalizing to Online Communities</vt:lpstr>
      <vt:lpstr>Contributions</vt:lpstr>
      <vt:lpstr>Gender Inclusivity in Online Question and Answer  Communities: Investigating Community Member Practices  and Perceptions to Work towards Equitable Interfaces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Lecture &amp; Pedagogical Strategies</dc:title>
  <dc:creator>PATRICK DUBOIS</dc:creator>
  <cp:lastModifiedBy>PATRICK DUBOIS</cp:lastModifiedBy>
  <cp:revision>222</cp:revision>
  <dcterms:created xsi:type="dcterms:W3CDTF">2022-02-12T22:06:24Z</dcterms:created>
  <dcterms:modified xsi:type="dcterms:W3CDTF">2022-09-12T17:41:12Z</dcterms:modified>
</cp:coreProperties>
</file>