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4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4"/>
  </p:notesMasterIdLst>
  <p:handoutMasterIdLst>
    <p:handoutMasterId r:id="rId65"/>
  </p:handoutMasterIdLst>
  <p:sldIdLst>
    <p:sldId id="256" r:id="rId2"/>
    <p:sldId id="268" r:id="rId3"/>
    <p:sldId id="270" r:id="rId4"/>
    <p:sldId id="312" r:id="rId5"/>
    <p:sldId id="273" r:id="rId6"/>
    <p:sldId id="275" r:id="rId7"/>
    <p:sldId id="313" r:id="rId8"/>
    <p:sldId id="371" r:id="rId9"/>
    <p:sldId id="258" r:id="rId10"/>
    <p:sldId id="332" r:id="rId11"/>
    <p:sldId id="333" r:id="rId12"/>
    <p:sldId id="318" r:id="rId13"/>
    <p:sldId id="277" r:id="rId14"/>
    <p:sldId id="315" r:id="rId15"/>
    <p:sldId id="334" r:id="rId16"/>
    <p:sldId id="317" r:id="rId17"/>
    <p:sldId id="372" r:id="rId18"/>
    <p:sldId id="323" r:id="rId19"/>
    <p:sldId id="319" r:id="rId20"/>
    <p:sldId id="358" r:id="rId21"/>
    <p:sldId id="321" r:id="rId22"/>
    <p:sldId id="360" r:id="rId23"/>
    <p:sldId id="259" r:id="rId24"/>
    <p:sldId id="373" r:id="rId25"/>
    <p:sldId id="326" r:id="rId26"/>
    <p:sldId id="304" r:id="rId27"/>
    <p:sldId id="336" r:id="rId28"/>
    <p:sldId id="337" r:id="rId29"/>
    <p:sldId id="338" r:id="rId30"/>
    <p:sldId id="339" r:id="rId31"/>
    <p:sldId id="341" r:id="rId32"/>
    <p:sldId id="382" r:id="rId33"/>
    <p:sldId id="383" r:id="rId34"/>
    <p:sldId id="305" r:id="rId35"/>
    <p:sldId id="343" r:id="rId36"/>
    <p:sldId id="340" r:id="rId37"/>
    <p:sldId id="347" r:id="rId38"/>
    <p:sldId id="374" r:id="rId39"/>
    <p:sldId id="376" r:id="rId40"/>
    <p:sldId id="351" r:id="rId41"/>
    <p:sldId id="354" r:id="rId42"/>
    <p:sldId id="352" r:id="rId43"/>
    <p:sldId id="384" r:id="rId44"/>
    <p:sldId id="355" r:id="rId45"/>
    <p:sldId id="356" r:id="rId46"/>
    <p:sldId id="361" r:id="rId47"/>
    <p:sldId id="362" r:id="rId48"/>
    <p:sldId id="363" r:id="rId49"/>
    <p:sldId id="385" r:id="rId50"/>
    <p:sldId id="310" r:id="rId51"/>
    <p:sldId id="364" r:id="rId52"/>
    <p:sldId id="365" r:id="rId53"/>
    <p:sldId id="278" r:id="rId54"/>
    <p:sldId id="366" r:id="rId55"/>
    <p:sldId id="368" r:id="rId56"/>
    <p:sldId id="369" r:id="rId57"/>
    <p:sldId id="293" r:id="rId58"/>
    <p:sldId id="370" r:id="rId59"/>
    <p:sldId id="379" r:id="rId60"/>
    <p:sldId id="380" r:id="rId61"/>
    <p:sldId id="381" r:id="rId62"/>
    <p:sldId id="324" r:id="rId63"/>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Century Gothic" panose="020B0502020202020204" pitchFamily="34" charset="0"/>
      <p:regular r:id="rId72"/>
      <p:bold r:id="rId73"/>
      <p:italic r:id="rId74"/>
      <p:boldItalic r:id="rId75"/>
    </p:embeddedFont>
    <p:embeddedFont>
      <p:font typeface="Gadugi" panose="020B0502040204020203" pitchFamily="34" charset="0"/>
      <p:regular r:id="rId76"/>
      <p:bold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4" userDrawn="1">
          <p15:clr>
            <a:srgbClr val="A4A3A4"/>
          </p15:clr>
        </p15:guide>
        <p15:guide id="2" pos="3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27272D"/>
    <a:srgbClr val="4F4F5C"/>
    <a:srgbClr val="FFFFFF"/>
    <a:srgbClr val="DBE2E8"/>
    <a:srgbClr val="FCFCFC"/>
    <a:srgbClr val="DC7979"/>
    <a:srgbClr val="97C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2" autoAdjust="0"/>
    <p:restoredTop sz="88602" autoAdjust="0"/>
  </p:normalViewPr>
  <p:slideViewPr>
    <p:cSldViewPr snapToGrid="0">
      <p:cViewPr varScale="1">
        <p:scale>
          <a:sx n="101" d="100"/>
          <a:sy n="101" d="100"/>
        </p:scale>
        <p:origin x="288" y="102"/>
      </p:cViewPr>
      <p:guideLst>
        <p:guide orient="horz" pos="2064"/>
        <p:guide pos="3888"/>
      </p:guideLst>
    </p:cSldViewPr>
  </p:slideViewPr>
  <p:notesTextViewPr>
    <p:cViewPr>
      <p:scale>
        <a:sx n="125" d="100"/>
        <a:sy n="125" d="100"/>
      </p:scale>
      <p:origin x="0" y="0"/>
    </p:cViewPr>
  </p:notesTextViewPr>
  <p:notesViewPr>
    <p:cSldViewPr snapToGrid="0" showGuide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CLoud\Academic\Research\Presentation\Weekly%20Meeting%20(SPG)\Week%204\333.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Loud\Academic\Research\Presentation\Weekly%20Meeting%20(SPG)\Week%204\499%20-%20Copy.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4125074510906"/>
          <c:y val="0.13055060113489675"/>
          <c:w val="0.80474901574803148"/>
          <c:h val="0.72154175885754546"/>
        </c:manualLayout>
      </c:layout>
      <c:barChart>
        <c:barDir val="col"/>
        <c:grouping val="clustered"/>
        <c:varyColors val="0"/>
        <c:ser>
          <c:idx val="1"/>
          <c:order val="0"/>
          <c:tx>
            <c:strRef>
              <c:f>Sheet1!$A$1</c:f>
              <c:strCache>
                <c:ptCount val="1"/>
                <c:pt idx="0">
                  <c:v>All Texts (Topics)</c:v>
                </c:pt>
              </c:strCache>
            </c:strRef>
          </c:tx>
          <c:spPr>
            <a:solidFill>
              <a:schemeClr val="accent2"/>
            </a:solidFill>
            <a:ln>
              <a:noFill/>
            </a:ln>
            <a:effectLst/>
          </c:spPr>
          <c:invertIfNegative val="0"/>
          <c:dLbls>
            <c:dLbl>
              <c:idx val="0"/>
              <c:layout>
                <c:manualLayout>
                  <c:x val="2.1878920742465177E-3"/>
                  <c:y val="-4.51581271726589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7-4538-8315-3E3B5A5DD00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Sheet1!$A$4</c:f>
                <c:numCache>
                  <c:formatCode>General</c:formatCode>
                  <c:ptCount val="1"/>
                  <c:pt idx="0">
                    <c:v>4.0999999999999996</c:v>
                  </c:pt>
                </c:numCache>
              </c:numRef>
            </c:plus>
            <c:minus>
              <c:numRef>
                <c:f>Sheet1!$A$4</c:f>
                <c:numCache>
                  <c:formatCode>General</c:formatCode>
                  <c:ptCount val="1"/>
                  <c:pt idx="0">
                    <c:v>4.0999999999999996</c:v>
                  </c:pt>
                </c:numCache>
              </c:numRef>
            </c:minus>
            <c:spPr>
              <a:noFill/>
              <a:ln w="19050" cap="flat" cmpd="sng" algn="ctr">
                <a:solidFill>
                  <a:schemeClr val="tx1"/>
                </a:solidFill>
                <a:round/>
              </a:ln>
              <a:effectLst/>
            </c:spPr>
          </c:errBars>
          <c:val>
            <c:numRef>
              <c:f>Sheet1!$A$2</c:f>
              <c:numCache>
                <c:formatCode>General</c:formatCode>
                <c:ptCount val="1"/>
                <c:pt idx="0">
                  <c:v>81.099999999999994</c:v>
                </c:pt>
              </c:numCache>
            </c:numRef>
          </c:val>
          <c:extLst>
            <c:ext xmlns:c16="http://schemas.microsoft.com/office/drawing/2014/chart" uri="{C3380CC4-5D6E-409C-BE32-E72D297353CC}">
              <c16:uniqueId val="{00000001-E0D7-4538-8315-3E3B5A5DD00F}"/>
            </c:ext>
          </c:extLst>
        </c:ser>
        <c:ser>
          <c:idx val="2"/>
          <c:order val="1"/>
          <c:tx>
            <c:strRef>
              <c:f>Sheet1!$B$1</c:f>
              <c:strCache>
                <c:ptCount val="1"/>
                <c:pt idx="0">
                  <c:v>Only Commands (Topics)</c:v>
                </c:pt>
              </c:strCache>
            </c:strRef>
          </c:tx>
          <c:spPr>
            <a:solidFill>
              <a:schemeClr val="accent3"/>
            </a:solidFill>
            <a:ln>
              <a:noFill/>
            </a:ln>
            <a:effectLst/>
          </c:spPr>
          <c:invertIfNegative val="0"/>
          <c:dLbls>
            <c:dLbl>
              <c:idx val="0"/>
              <c:layout>
                <c:manualLayout>
                  <c:x val="-3.2304962952489015E-3"/>
                  <c:y val="-3.4580527078287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Sheet1!$B$4</c:f>
                <c:numCache>
                  <c:formatCode>General</c:formatCode>
                  <c:ptCount val="1"/>
                  <c:pt idx="0">
                    <c:v>4.2</c:v>
                  </c:pt>
                </c:numCache>
              </c:numRef>
            </c:plus>
            <c:minus>
              <c:numRef>
                <c:f>Sheet1!$B$4</c:f>
                <c:numCache>
                  <c:formatCode>General</c:formatCode>
                  <c:ptCount val="1"/>
                  <c:pt idx="0">
                    <c:v>4.2</c:v>
                  </c:pt>
                </c:numCache>
              </c:numRef>
            </c:minus>
            <c:spPr>
              <a:noFill/>
              <a:ln w="19050" cap="flat" cmpd="sng" algn="ctr">
                <a:solidFill>
                  <a:schemeClr val="tx1"/>
                </a:solidFill>
                <a:round/>
              </a:ln>
              <a:effectLst/>
            </c:spPr>
          </c:errBars>
          <c:val>
            <c:numRef>
              <c:f>Sheet1!$B$2</c:f>
              <c:numCache>
                <c:formatCode>General</c:formatCode>
                <c:ptCount val="1"/>
                <c:pt idx="0">
                  <c:v>78.599999999999994</c:v>
                </c:pt>
              </c:numCache>
            </c:numRef>
          </c:val>
          <c:extLst>
            <c:ext xmlns:c16="http://schemas.microsoft.com/office/drawing/2014/chart" uri="{C3380CC4-5D6E-409C-BE32-E72D297353CC}">
              <c16:uniqueId val="{00000003-E0D7-4538-8315-3E3B5A5DD00F}"/>
            </c:ext>
          </c:extLst>
        </c:ser>
        <c:ser>
          <c:idx val="3"/>
          <c:order val="2"/>
          <c:tx>
            <c:strRef>
              <c:f>Sheet1!$C$1</c:f>
              <c:strCache>
                <c:ptCount val="1"/>
                <c:pt idx="0">
                  <c:v>Len</c:v>
                </c:pt>
              </c:strCache>
            </c:strRef>
          </c:tx>
          <c:spPr>
            <a:solidFill>
              <a:schemeClr val="accent4"/>
            </a:solidFill>
            <a:ln>
              <a:noFill/>
            </a:ln>
            <a:effectLst/>
          </c:spPr>
          <c:invertIfNegative val="0"/>
          <c:dLbls>
            <c:dLbl>
              <c:idx val="0"/>
              <c:layout>
                <c:manualLayout>
                  <c:x val="-3.2817758593601414E-3"/>
                  <c:y val="-2.5505152643317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c:f>
                <c:numCache>
                  <c:formatCode>General</c:formatCode>
                  <c:ptCount val="1"/>
                  <c:pt idx="0">
                    <c:v>2.8</c:v>
                  </c:pt>
                </c:numCache>
              </c:numRef>
            </c:plus>
            <c:minus>
              <c:numRef>
                <c:f>Sheet1!$C$4</c:f>
                <c:numCache>
                  <c:formatCode>General</c:formatCode>
                  <c:ptCount val="1"/>
                  <c:pt idx="0">
                    <c:v>2.8</c:v>
                  </c:pt>
                </c:numCache>
              </c:numRef>
            </c:minus>
            <c:spPr>
              <a:noFill/>
              <a:ln w="19050" cap="flat" cmpd="sng" algn="ctr">
                <a:solidFill>
                  <a:schemeClr val="tx1"/>
                </a:solidFill>
                <a:round/>
              </a:ln>
              <a:effectLst/>
            </c:spPr>
          </c:errBars>
          <c:val>
            <c:numRef>
              <c:f>Sheet1!$C$2</c:f>
              <c:numCache>
                <c:formatCode>General</c:formatCode>
                <c:ptCount val="1"/>
                <c:pt idx="0">
                  <c:v>62.4</c:v>
                </c:pt>
              </c:numCache>
            </c:numRef>
          </c:val>
          <c:extLst>
            <c:ext xmlns:c16="http://schemas.microsoft.com/office/drawing/2014/chart" uri="{C3380CC4-5D6E-409C-BE32-E72D297353CC}">
              <c16:uniqueId val="{00000005-E0D7-4538-8315-3E3B5A5DD00F}"/>
            </c:ext>
          </c:extLst>
        </c:ser>
        <c:ser>
          <c:idx val="4"/>
          <c:order val="3"/>
          <c:tx>
            <c:strRef>
              <c:f>Sheet1!$D$1</c:f>
              <c:strCache>
                <c:ptCount val="1"/>
                <c:pt idx="0">
                  <c:v>WR</c:v>
                </c:pt>
              </c:strCache>
            </c:strRef>
          </c:tx>
          <c:spPr>
            <a:solidFill>
              <a:srgbClr val="C00000"/>
            </a:solidFill>
            <a:ln>
              <a:noFill/>
            </a:ln>
            <a:effectLst/>
          </c:spPr>
          <c:invertIfNegative val="0"/>
          <c:dLbls>
            <c:dLbl>
              <c:idx val="0"/>
              <c:layout>
                <c:manualLayout>
                  <c:x val="-1.6280675773675019E-3"/>
                  <c:y val="-4.30614998396425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Sheet1!$D$4</c:f>
                <c:numCache>
                  <c:formatCode>General</c:formatCode>
                  <c:ptCount val="1"/>
                  <c:pt idx="0">
                    <c:v>6.6</c:v>
                  </c:pt>
                </c:numCache>
              </c:numRef>
            </c:plus>
            <c:minus>
              <c:numRef>
                <c:f>Sheet1!$D$4</c:f>
                <c:numCache>
                  <c:formatCode>General</c:formatCode>
                  <c:ptCount val="1"/>
                  <c:pt idx="0">
                    <c:v>6.6</c:v>
                  </c:pt>
                </c:numCache>
              </c:numRef>
            </c:minus>
            <c:spPr>
              <a:noFill/>
              <a:ln w="19050" cap="flat" cmpd="sng" algn="ctr">
                <a:solidFill>
                  <a:schemeClr val="tx1"/>
                </a:solidFill>
                <a:round/>
              </a:ln>
              <a:effectLst/>
            </c:spPr>
          </c:errBars>
          <c:val>
            <c:numRef>
              <c:f>Sheet1!$D$2</c:f>
              <c:numCache>
                <c:formatCode>General</c:formatCode>
                <c:ptCount val="1"/>
                <c:pt idx="0">
                  <c:v>57.3</c:v>
                </c:pt>
              </c:numCache>
            </c:numRef>
          </c:val>
          <c:extLst>
            <c:ext xmlns:c16="http://schemas.microsoft.com/office/drawing/2014/chart" uri="{C3380CC4-5D6E-409C-BE32-E72D297353CC}">
              <c16:uniqueId val="{00000007-E0D7-4538-8315-3E3B5A5DD00F}"/>
            </c:ext>
          </c:extLst>
        </c:ser>
        <c:ser>
          <c:idx val="5"/>
          <c:order val="4"/>
          <c:tx>
            <c:strRef>
              <c:f>Sheet1!$E$1</c:f>
              <c:strCache>
                <c:ptCount val="1"/>
                <c:pt idx="0">
                  <c:v>TD</c:v>
                </c:pt>
              </c:strCache>
            </c:strRef>
          </c:tx>
          <c:spPr>
            <a:solidFill>
              <a:schemeClr val="accent6"/>
            </a:solidFill>
            <a:ln>
              <a:noFill/>
            </a:ln>
            <a:effectLst/>
          </c:spPr>
          <c:invertIfNegative val="0"/>
          <c:dLbls>
            <c:dLbl>
              <c:idx val="0"/>
              <c:layout>
                <c:manualLayout>
                  <c:x val="1.3803961947317527E-3"/>
                  <c:y val="-2.3113127559728587E-2"/>
                </c:manualLayout>
              </c:layout>
              <c:tx>
                <c:rich>
                  <a:bodyPr/>
                  <a:lstStyle/>
                  <a:p>
                    <a:r>
                      <a:rPr lang="en-US" sz="1800" dirty="0"/>
                      <a:t>56.7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D7-4538-8315-3E3B5A5DD00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Sheet1!$E$4</c:f>
                <c:numCache>
                  <c:formatCode>General</c:formatCode>
                  <c:ptCount val="1"/>
                  <c:pt idx="0">
                    <c:v>4</c:v>
                  </c:pt>
                </c:numCache>
              </c:numRef>
            </c:plus>
            <c:minus>
              <c:numRef>
                <c:f>Sheet1!$E$4</c:f>
                <c:numCache>
                  <c:formatCode>General</c:formatCode>
                  <c:ptCount val="1"/>
                  <c:pt idx="0">
                    <c:v>4</c:v>
                  </c:pt>
                </c:numCache>
              </c:numRef>
            </c:minus>
            <c:spPr>
              <a:noFill/>
              <a:ln w="15875" cap="flat" cmpd="sng" algn="ctr">
                <a:solidFill>
                  <a:schemeClr val="tx1"/>
                </a:solidFill>
                <a:round/>
              </a:ln>
              <a:effectLst/>
            </c:spPr>
          </c:errBars>
          <c:val>
            <c:numRef>
              <c:f>Sheet1!$E$2</c:f>
              <c:numCache>
                <c:formatCode>General</c:formatCode>
                <c:ptCount val="1"/>
                <c:pt idx="0">
                  <c:v>56.7</c:v>
                </c:pt>
              </c:numCache>
            </c:numRef>
          </c:val>
          <c:extLst>
            <c:ext xmlns:c16="http://schemas.microsoft.com/office/drawing/2014/chart" uri="{C3380CC4-5D6E-409C-BE32-E72D297353CC}">
              <c16:uniqueId val="{00000009-E0D7-4538-8315-3E3B5A5DD00F}"/>
            </c:ext>
          </c:extLst>
        </c:ser>
        <c:ser>
          <c:idx val="6"/>
          <c:order val="5"/>
          <c:tx>
            <c:strRef>
              <c:f>Sheet1!$F$1</c:f>
              <c:strCache>
                <c:ptCount val="1"/>
                <c:pt idx="0">
                  <c:v>CR</c:v>
                </c:pt>
              </c:strCache>
            </c:strRef>
          </c:tx>
          <c:spPr>
            <a:solidFill>
              <a:schemeClr val="accent1">
                <a:lumMod val="60000"/>
              </a:schemeClr>
            </a:solidFill>
            <a:ln>
              <a:noFill/>
            </a:ln>
            <a:effectLst/>
          </c:spPr>
          <c:invertIfNegative val="0"/>
          <c:dLbls>
            <c:dLbl>
              <c:idx val="0"/>
              <c:layout>
                <c:manualLayout>
                  <c:x val="0"/>
                  <c:y val="-3.71211325289657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Sheet1!$F$4</c:f>
                <c:numCache>
                  <c:formatCode>General</c:formatCode>
                  <c:ptCount val="1"/>
                  <c:pt idx="0">
                    <c:v>5.5</c:v>
                  </c:pt>
                </c:numCache>
              </c:numRef>
            </c:plus>
            <c:minus>
              <c:numRef>
                <c:f>Sheet1!$F$4</c:f>
                <c:numCache>
                  <c:formatCode>General</c:formatCode>
                  <c:ptCount val="1"/>
                  <c:pt idx="0">
                    <c:v>5.5</c:v>
                  </c:pt>
                </c:numCache>
              </c:numRef>
            </c:minus>
            <c:spPr>
              <a:noFill/>
              <a:ln w="19050" cap="flat" cmpd="sng" algn="ctr">
                <a:solidFill>
                  <a:schemeClr val="tx1"/>
                </a:solidFill>
                <a:round/>
              </a:ln>
              <a:effectLst/>
            </c:spPr>
          </c:errBars>
          <c:val>
            <c:numRef>
              <c:f>Sheet1!$F$2</c:f>
              <c:numCache>
                <c:formatCode>General</c:formatCode>
                <c:ptCount val="1"/>
                <c:pt idx="0">
                  <c:v>51.5</c:v>
                </c:pt>
              </c:numCache>
            </c:numRef>
          </c:val>
          <c:extLst>
            <c:ext xmlns:c16="http://schemas.microsoft.com/office/drawing/2014/chart" uri="{C3380CC4-5D6E-409C-BE32-E72D297353CC}">
              <c16:uniqueId val="{0000000B-E0D7-4538-8315-3E3B5A5DD00F}"/>
            </c:ext>
          </c:extLst>
        </c:ser>
        <c:dLbls>
          <c:dLblPos val="outEnd"/>
          <c:showLegendKey val="0"/>
          <c:showVal val="1"/>
          <c:showCatName val="0"/>
          <c:showSerName val="0"/>
          <c:showPercent val="0"/>
          <c:showBubbleSize val="0"/>
        </c:dLbls>
        <c:gapWidth val="95"/>
        <c:overlap val="-100"/>
        <c:axId val="935746511"/>
        <c:axId val="876727215"/>
      </c:barChart>
      <c:catAx>
        <c:axId val="935746511"/>
        <c:scaling>
          <c:orientation val="minMax"/>
        </c:scaling>
        <c:delete val="1"/>
        <c:axPos val="b"/>
        <c:numFmt formatCode="General" sourceLinked="1"/>
        <c:majorTickMark val="none"/>
        <c:minorTickMark val="none"/>
        <c:tickLblPos val="nextTo"/>
        <c:crossAx val="876727215"/>
        <c:crosses val="autoZero"/>
        <c:auto val="1"/>
        <c:lblAlgn val="ctr"/>
        <c:lblOffset val="100"/>
        <c:noMultiLvlLbl val="0"/>
      </c:catAx>
      <c:valAx>
        <c:axId val="87672721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3574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4125074510906"/>
          <c:y val="0.13055060113489675"/>
          <c:w val="0.80474901574803148"/>
          <c:h val="0.72154175885754546"/>
        </c:manualLayout>
      </c:layout>
      <c:barChart>
        <c:barDir val="col"/>
        <c:grouping val="clustered"/>
        <c:varyColors val="0"/>
        <c:ser>
          <c:idx val="1"/>
          <c:order val="0"/>
          <c:tx>
            <c:strRef>
              <c:f>Sheet1!$A$1</c:f>
              <c:strCache>
                <c:ptCount val="1"/>
                <c:pt idx="0">
                  <c:v>All Texts (Topics)</c:v>
                </c:pt>
              </c:strCache>
            </c:strRef>
          </c:tx>
          <c:spPr>
            <a:solidFill>
              <a:schemeClr val="accent2"/>
            </a:solidFill>
            <a:ln>
              <a:noFill/>
            </a:ln>
            <a:effectLst/>
          </c:spPr>
          <c:invertIfNegative val="0"/>
          <c:dLbls>
            <c:dLbl>
              <c:idx val="0"/>
              <c:layout>
                <c:manualLayout>
                  <c:x val="2.1878920742465177E-3"/>
                  <c:y val="-4.51581271726589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7-4538-8315-3E3B5A5DD00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Sheet1!$A$4</c:f>
                <c:numCache>
                  <c:formatCode>General</c:formatCode>
                  <c:ptCount val="1"/>
                  <c:pt idx="0">
                    <c:v>4.0999999999999996</c:v>
                  </c:pt>
                </c:numCache>
              </c:numRef>
            </c:plus>
            <c:minus>
              <c:numRef>
                <c:f>Sheet1!$A$4</c:f>
                <c:numCache>
                  <c:formatCode>General</c:formatCode>
                  <c:ptCount val="1"/>
                  <c:pt idx="0">
                    <c:v>4.0999999999999996</c:v>
                  </c:pt>
                </c:numCache>
              </c:numRef>
            </c:minus>
            <c:spPr>
              <a:noFill/>
              <a:ln w="19050" cap="flat" cmpd="sng" algn="ctr">
                <a:solidFill>
                  <a:schemeClr val="tx1"/>
                </a:solidFill>
                <a:round/>
              </a:ln>
              <a:effectLst/>
            </c:spPr>
          </c:errBars>
          <c:val>
            <c:numRef>
              <c:f>Sheet1!$A$2</c:f>
              <c:numCache>
                <c:formatCode>General</c:formatCode>
                <c:ptCount val="1"/>
                <c:pt idx="0">
                  <c:v>81.099999999999994</c:v>
                </c:pt>
              </c:numCache>
            </c:numRef>
          </c:val>
          <c:extLst>
            <c:ext xmlns:c16="http://schemas.microsoft.com/office/drawing/2014/chart" uri="{C3380CC4-5D6E-409C-BE32-E72D297353CC}">
              <c16:uniqueId val="{00000001-E0D7-4538-8315-3E3B5A5DD00F}"/>
            </c:ext>
          </c:extLst>
        </c:ser>
        <c:ser>
          <c:idx val="2"/>
          <c:order val="1"/>
          <c:tx>
            <c:strRef>
              <c:f>Sheet1!$B$1</c:f>
              <c:strCache>
                <c:ptCount val="1"/>
                <c:pt idx="0">
                  <c:v>Only Commands (Topics)</c:v>
                </c:pt>
              </c:strCache>
            </c:strRef>
          </c:tx>
          <c:spPr>
            <a:solidFill>
              <a:schemeClr val="accent3"/>
            </a:solidFill>
            <a:ln>
              <a:noFill/>
            </a:ln>
            <a:effectLst/>
          </c:spPr>
          <c:invertIfNegative val="0"/>
          <c:dLbls>
            <c:dLbl>
              <c:idx val="0"/>
              <c:layout>
                <c:manualLayout>
                  <c:x val="-3.2304962952489015E-3"/>
                  <c:y val="-3.4580527078287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Sheet1!$B$4</c:f>
                <c:numCache>
                  <c:formatCode>General</c:formatCode>
                  <c:ptCount val="1"/>
                  <c:pt idx="0">
                    <c:v>4.2</c:v>
                  </c:pt>
                </c:numCache>
              </c:numRef>
            </c:plus>
            <c:minus>
              <c:numRef>
                <c:f>Sheet1!$B$4</c:f>
                <c:numCache>
                  <c:formatCode>General</c:formatCode>
                  <c:ptCount val="1"/>
                  <c:pt idx="0">
                    <c:v>4.2</c:v>
                  </c:pt>
                </c:numCache>
              </c:numRef>
            </c:minus>
            <c:spPr>
              <a:noFill/>
              <a:ln w="19050" cap="flat" cmpd="sng" algn="ctr">
                <a:solidFill>
                  <a:schemeClr val="tx1"/>
                </a:solidFill>
                <a:round/>
              </a:ln>
              <a:effectLst/>
            </c:spPr>
          </c:errBars>
          <c:val>
            <c:numRef>
              <c:f>Sheet1!$B$2</c:f>
              <c:numCache>
                <c:formatCode>General</c:formatCode>
                <c:ptCount val="1"/>
                <c:pt idx="0">
                  <c:v>78.599999999999994</c:v>
                </c:pt>
              </c:numCache>
            </c:numRef>
          </c:val>
          <c:extLst>
            <c:ext xmlns:c16="http://schemas.microsoft.com/office/drawing/2014/chart" uri="{C3380CC4-5D6E-409C-BE32-E72D297353CC}">
              <c16:uniqueId val="{00000003-E0D7-4538-8315-3E3B5A5DD00F}"/>
            </c:ext>
          </c:extLst>
        </c:ser>
        <c:ser>
          <c:idx val="3"/>
          <c:order val="2"/>
          <c:tx>
            <c:strRef>
              <c:f>Sheet1!$C$1</c:f>
              <c:strCache>
                <c:ptCount val="1"/>
                <c:pt idx="0">
                  <c:v>Len</c:v>
                </c:pt>
              </c:strCache>
            </c:strRef>
          </c:tx>
          <c:spPr>
            <a:solidFill>
              <a:schemeClr val="accent4"/>
            </a:solidFill>
            <a:ln>
              <a:noFill/>
            </a:ln>
            <a:effectLst/>
          </c:spPr>
          <c:invertIfNegative val="0"/>
          <c:dLbls>
            <c:dLbl>
              <c:idx val="0"/>
              <c:layout>
                <c:manualLayout>
                  <c:x val="-3.2817758593601414E-3"/>
                  <c:y val="-2.5505152643317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c:f>
                <c:numCache>
                  <c:formatCode>General</c:formatCode>
                  <c:ptCount val="1"/>
                  <c:pt idx="0">
                    <c:v>2.8</c:v>
                  </c:pt>
                </c:numCache>
              </c:numRef>
            </c:plus>
            <c:minus>
              <c:numRef>
                <c:f>Sheet1!$C$4</c:f>
                <c:numCache>
                  <c:formatCode>General</c:formatCode>
                  <c:ptCount val="1"/>
                  <c:pt idx="0">
                    <c:v>2.8</c:v>
                  </c:pt>
                </c:numCache>
              </c:numRef>
            </c:minus>
            <c:spPr>
              <a:noFill/>
              <a:ln w="19050" cap="flat" cmpd="sng" algn="ctr">
                <a:solidFill>
                  <a:schemeClr val="tx1"/>
                </a:solidFill>
                <a:round/>
              </a:ln>
              <a:effectLst/>
            </c:spPr>
          </c:errBars>
          <c:val>
            <c:numRef>
              <c:f>Sheet1!$C$2</c:f>
              <c:numCache>
                <c:formatCode>General</c:formatCode>
                <c:ptCount val="1"/>
                <c:pt idx="0">
                  <c:v>62.4</c:v>
                </c:pt>
              </c:numCache>
            </c:numRef>
          </c:val>
          <c:extLst>
            <c:ext xmlns:c16="http://schemas.microsoft.com/office/drawing/2014/chart" uri="{C3380CC4-5D6E-409C-BE32-E72D297353CC}">
              <c16:uniqueId val="{00000005-E0D7-4538-8315-3E3B5A5DD00F}"/>
            </c:ext>
          </c:extLst>
        </c:ser>
        <c:ser>
          <c:idx val="4"/>
          <c:order val="3"/>
          <c:tx>
            <c:strRef>
              <c:f>Sheet1!$D$1</c:f>
              <c:strCache>
                <c:ptCount val="1"/>
                <c:pt idx="0">
                  <c:v>WR</c:v>
                </c:pt>
              </c:strCache>
            </c:strRef>
          </c:tx>
          <c:spPr>
            <a:solidFill>
              <a:srgbClr val="C00000"/>
            </a:solidFill>
            <a:ln>
              <a:noFill/>
            </a:ln>
            <a:effectLst/>
          </c:spPr>
          <c:invertIfNegative val="0"/>
          <c:dLbls>
            <c:dLbl>
              <c:idx val="0"/>
              <c:layout>
                <c:manualLayout>
                  <c:x val="-1.6280675773675019E-3"/>
                  <c:y val="-4.30614998396425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Sheet1!$D$4</c:f>
                <c:numCache>
                  <c:formatCode>General</c:formatCode>
                  <c:ptCount val="1"/>
                  <c:pt idx="0">
                    <c:v>6.6</c:v>
                  </c:pt>
                </c:numCache>
              </c:numRef>
            </c:plus>
            <c:minus>
              <c:numRef>
                <c:f>Sheet1!$D$4</c:f>
                <c:numCache>
                  <c:formatCode>General</c:formatCode>
                  <c:ptCount val="1"/>
                  <c:pt idx="0">
                    <c:v>6.6</c:v>
                  </c:pt>
                </c:numCache>
              </c:numRef>
            </c:minus>
            <c:spPr>
              <a:noFill/>
              <a:ln w="19050" cap="flat" cmpd="sng" algn="ctr">
                <a:solidFill>
                  <a:schemeClr val="tx1"/>
                </a:solidFill>
                <a:round/>
              </a:ln>
              <a:effectLst/>
            </c:spPr>
          </c:errBars>
          <c:val>
            <c:numRef>
              <c:f>Sheet1!$D$2</c:f>
              <c:numCache>
                <c:formatCode>General</c:formatCode>
                <c:ptCount val="1"/>
                <c:pt idx="0">
                  <c:v>57.3</c:v>
                </c:pt>
              </c:numCache>
            </c:numRef>
          </c:val>
          <c:extLst>
            <c:ext xmlns:c16="http://schemas.microsoft.com/office/drawing/2014/chart" uri="{C3380CC4-5D6E-409C-BE32-E72D297353CC}">
              <c16:uniqueId val="{00000007-E0D7-4538-8315-3E3B5A5DD00F}"/>
            </c:ext>
          </c:extLst>
        </c:ser>
        <c:ser>
          <c:idx val="5"/>
          <c:order val="4"/>
          <c:tx>
            <c:strRef>
              <c:f>Sheet1!$E$1</c:f>
              <c:strCache>
                <c:ptCount val="1"/>
                <c:pt idx="0">
                  <c:v>TD</c:v>
                </c:pt>
              </c:strCache>
            </c:strRef>
          </c:tx>
          <c:spPr>
            <a:solidFill>
              <a:schemeClr val="accent6"/>
            </a:solidFill>
            <a:ln>
              <a:noFill/>
            </a:ln>
            <a:effectLst/>
          </c:spPr>
          <c:invertIfNegative val="0"/>
          <c:dLbls>
            <c:dLbl>
              <c:idx val="0"/>
              <c:layout>
                <c:manualLayout>
                  <c:x val="1.3803961947317527E-3"/>
                  <c:y val="-2.3113127559728587E-2"/>
                </c:manualLayout>
              </c:layout>
              <c:tx>
                <c:rich>
                  <a:bodyPr/>
                  <a:lstStyle/>
                  <a:p>
                    <a:r>
                      <a:rPr lang="en-US" sz="1800" dirty="0"/>
                      <a:t>56.7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D7-4538-8315-3E3B5A5DD00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Sheet1!$E$4</c:f>
                <c:numCache>
                  <c:formatCode>General</c:formatCode>
                  <c:ptCount val="1"/>
                  <c:pt idx="0">
                    <c:v>4</c:v>
                  </c:pt>
                </c:numCache>
              </c:numRef>
            </c:plus>
            <c:minus>
              <c:numRef>
                <c:f>Sheet1!$E$4</c:f>
                <c:numCache>
                  <c:formatCode>General</c:formatCode>
                  <c:ptCount val="1"/>
                  <c:pt idx="0">
                    <c:v>4</c:v>
                  </c:pt>
                </c:numCache>
              </c:numRef>
            </c:minus>
            <c:spPr>
              <a:noFill/>
              <a:ln w="15875" cap="flat" cmpd="sng" algn="ctr">
                <a:solidFill>
                  <a:schemeClr val="tx1"/>
                </a:solidFill>
                <a:round/>
              </a:ln>
              <a:effectLst/>
            </c:spPr>
          </c:errBars>
          <c:val>
            <c:numRef>
              <c:f>Sheet1!$E$2</c:f>
              <c:numCache>
                <c:formatCode>General</c:formatCode>
                <c:ptCount val="1"/>
                <c:pt idx="0">
                  <c:v>56.7</c:v>
                </c:pt>
              </c:numCache>
            </c:numRef>
          </c:val>
          <c:extLst>
            <c:ext xmlns:c16="http://schemas.microsoft.com/office/drawing/2014/chart" uri="{C3380CC4-5D6E-409C-BE32-E72D297353CC}">
              <c16:uniqueId val="{00000009-E0D7-4538-8315-3E3B5A5DD00F}"/>
            </c:ext>
          </c:extLst>
        </c:ser>
        <c:ser>
          <c:idx val="6"/>
          <c:order val="5"/>
          <c:tx>
            <c:strRef>
              <c:f>Sheet1!$F$1</c:f>
              <c:strCache>
                <c:ptCount val="1"/>
                <c:pt idx="0">
                  <c:v>CR</c:v>
                </c:pt>
              </c:strCache>
            </c:strRef>
          </c:tx>
          <c:spPr>
            <a:solidFill>
              <a:schemeClr val="accent1">
                <a:lumMod val="60000"/>
              </a:schemeClr>
            </a:solidFill>
            <a:ln>
              <a:noFill/>
            </a:ln>
            <a:effectLst/>
          </c:spPr>
          <c:invertIfNegative val="0"/>
          <c:dLbls>
            <c:dLbl>
              <c:idx val="0"/>
              <c:layout>
                <c:manualLayout>
                  <c:x val="0"/>
                  <c:y val="-3.71211325289657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D7-4538-8315-3E3B5A5DD00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Sheet1!$F$4</c:f>
                <c:numCache>
                  <c:formatCode>General</c:formatCode>
                  <c:ptCount val="1"/>
                  <c:pt idx="0">
                    <c:v>5.5</c:v>
                  </c:pt>
                </c:numCache>
              </c:numRef>
            </c:plus>
            <c:minus>
              <c:numRef>
                <c:f>Sheet1!$F$4</c:f>
                <c:numCache>
                  <c:formatCode>General</c:formatCode>
                  <c:ptCount val="1"/>
                  <c:pt idx="0">
                    <c:v>5.5</c:v>
                  </c:pt>
                </c:numCache>
              </c:numRef>
            </c:minus>
            <c:spPr>
              <a:noFill/>
              <a:ln w="19050" cap="flat" cmpd="sng" algn="ctr">
                <a:solidFill>
                  <a:schemeClr val="tx1"/>
                </a:solidFill>
                <a:round/>
              </a:ln>
              <a:effectLst/>
            </c:spPr>
          </c:errBars>
          <c:val>
            <c:numRef>
              <c:f>Sheet1!$F$2</c:f>
              <c:numCache>
                <c:formatCode>General</c:formatCode>
                <c:ptCount val="1"/>
                <c:pt idx="0">
                  <c:v>51.5</c:v>
                </c:pt>
              </c:numCache>
            </c:numRef>
          </c:val>
          <c:extLst>
            <c:ext xmlns:c16="http://schemas.microsoft.com/office/drawing/2014/chart" uri="{C3380CC4-5D6E-409C-BE32-E72D297353CC}">
              <c16:uniqueId val="{0000000B-E0D7-4538-8315-3E3B5A5DD00F}"/>
            </c:ext>
          </c:extLst>
        </c:ser>
        <c:dLbls>
          <c:dLblPos val="outEnd"/>
          <c:showLegendKey val="0"/>
          <c:showVal val="1"/>
          <c:showCatName val="0"/>
          <c:showSerName val="0"/>
          <c:showPercent val="0"/>
          <c:showBubbleSize val="0"/>
        </c:dLbls>
        <c:gapWidth val="95"/>
        <c:overlap val="-100"/>
        <c:axId val="935746511"/>
        <c:axId val="876727215"/>
      </c:barChart>
      <c:catAx>
        <c:axId val="935746511"/>
        <c:scaling>
          <c:orientation val="minMax"/>
        </c:scaling>
        <c:delete val="1"/>
        <c:axPos val="b"/>
        <c:numFmt formatCode="General" sourceLinked="1"/>
        <c:majorTickMark val="none"/>
        <c:minorTickMark val="none"/>
        <c:tickLblPos val="nextTo"/>
        <c:crossAx val="876727215"/>
        <c:crosses val="autoZero"/>
        <c:auto val="1"/>
        <c:lblAlgn val="ctr"/>
        <c:lblOffset val="100"/>
        <c:noMultiLvlLbl val="0"/>
      </c:catAx>
      <c:valAx>
        <c:axId val="87672721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3574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7697508685201"/>
          <c:y val="0.12042482034788261"/>
          <c:w val="0.87172302491314801"/>
          <c:h val="0.73409238629565554"/>
        </c:manualLayout>
      </c:layout>
      <c:barChart>
        <c:barDir val="col"/>
        <c:grouping val="clustered"/>
        <c:varyColors val="0"/>
        <c:ser>
          <c:idx val="1"/>
          <c:order val="0"/>
          <c:tx>
            <c:strRef>
              <c:f>Sheet1!$A$1</c:f>
              <c:strCache>
                <c:ptCount val="1"/>
                <c:pt idx="0">
                  <c:v>Words</c:v>
                </c:pt>
              </c:strCache>
            </c:strRef>
          </c:tx>
          <c:spPr>
            <a:solidFill>
              <a:schemeClr val="accent2"/>
            </a:solidFill>
            <a:ln>
              <a:noFill/>
            </a:ln>
            <a:effectLst/>
          </c:spPr>
          <c:invertIfNegative val="0"/>
          <c:dLbls>
            <c:dLbl>
              <c:idx val="0"/>
              <c:layout>
                <c:manualLayout>
                  <c:x val="2.187850572906761E-3"/>
                  <c:y val="-5.10103052866357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Sheet1!$A$4</c:f>
                <c:numCache>
                  <c:formatCode>General</c:formatCode>
                  <c:ptCount val="1"/>
                  <c:pt idx="0">
                    <c:v>2.5</c:v>
                  </c:pt>
                </c:numCache>
              </c:numRef>
            </c:plus>
            <c:minus>
              <c:numRef>
                <c:f>Sheet1!$A$4</c:f>
                <c:numCache>
                  <c:formatCode>General</c:formatCode>
                  <c:ptCount val="1"/>
                  <c:pt idx="0">
                    <c:v>2.5</c:v>
                  </c:pt>
                </c:numCache>
              </c:numRef>
            </c:minus>
            <c:spPr>
              <a:noFill/>
              <a:ln w="19050" cap="flat" cmpd="sng" algn="ctr">
                <a:solidFill>
                  <a:schemeClr val="tx1"/>
                </a:solidFill>
                <a:round/>
              </a:ln>
              <a:effectLst/>
            </c:spPr>
          </c:errBars>
          <c:val>
            <c:numRef>
              <c:f>Sheet1!$A$2</c:f>
              <c:numCache>
                <c:formatCode>General</c:formatCode>
                <c:ptCount val="1"/>
                <c:pt idx="0">
                  <c:v>85.2</c:v>
                </c:pt>
              </c:numCache>
            </c:numRef>
          </c:val>
          <c:extLst>
            <c:ext xmlns:c16="http://schemas.microsoft.com/office/drawing/2014/chart" uri="{C3380CC4-5D6E-409C-BE32-E72D297353CC}">
              <c16:uniqueId val="{00000001-E1D3-4449-9104-5580F3B0CFE5}"/>
            </c:ext>
          </c:extLst>
        </c:ser>
        <c:ser>
          <c:idx val="2"/>
          <c:order val="1"/>
          <c:tx>
            <c:strRef>
              <c:f>Sheet1!$B$1</c:f>
              <c:strCache>
                <c:ptCount val="1"/>
                <c:pt idx="0">
                  <c:v>Commands</c:v>
                </c:pt>
              </c:strCache>
            </c:strRef>
          </c:tx>
          <c:spPr>
            <a:solidFill>
              <a:schemeClr val="accent3"/>
            </a:solidFill>
            <a:ln>
              <a:noFill/>
            </a:ln>
            <a:effectLst/>
          </c:spPr>
          <c:invertIfNegative val="0"/>
          <c:dLbls>
            <c:dLbl>
              <c:idx val="0"/>
              <c:layout>
                <c:manualLayout>
                  <c:x val="3.2817758593601414E-3"/>
                  <c:y val="-4.3358759493640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Sheet1!$B$4</c:f>
                <c:numCache>
                  <c:formatCode>General</c:formatCode>
                  <c:ptCount val="1"/>
                  <c:pt idx="0">
                    <c:v>3.8</c:v>
                  </c:pt>
                </c:numCache>
              </c:numRef>
            </c:plus>
            <c:minus>
              <c:numRef>
                <c:f>Sheet1!$B$4</c:f>
                <c:numCache>
                  <c:formatCode>General</c:formatCode>
                  <c:ptCount val="1"/>
                  <c:pt idx="0">
                    <c:v>3.8</c:v>
                  </c:pt>
                </c:numCache>
              </c:numRef>
            </c:minus>
            <c:spPr>
              <a:noFill/>
              <a:ln w="19050" cap="flat" cmpd="sng" algn="ctr">
                <a:solidFill>
                  <a:schemeClr val="tx1"/>
                </a:solidFill>
                <a:round/>
              </a:ln>
              <a:effectLst/>
            </c:spPr>
          </c:errBars>
          <c:val>
            <c:numRef>
              <c:f>Sheet1!$B$2</c:f>
              <c:numCache>
                <c:formatCode>General</c:formatCode>
                <c:ptCount val="1"/>
                <c:pt idx="0">
                  <c:v>79.8</c:v>
                </c:pt>
              </c:numCache>
            </c:numRef>
          </c:val>
          <c:extLst>
            <c:ext xmlns:c16="http://schemas.microsoft.com/office/drawing/2014/chart" uri="{C3380CC4-5D6E-409C-BE32-E72D297353CC}">
              <c16:uniqueId val="{00000003-E1D3-4449-9104-5580F3B0CFE5}"/>
            </c:ext>
          </c:extLst>
        </c:ser>
        <c:ser>
          <c:idx val="3"/>
          <c:order val="2"/>
          <c:tx>
            <c:strRef>
              <c:f>Sheet1!$C$1</c:f>
              <c:strCache>
                <c:ptCount val="1"/>
                <c:pt idx="0">
                  <c:v>CR</c:v>
                </c:pt>
              </c:strCache>
            </c:strRef>
          </c:tx>
          <c:spPr>
            <a:solidFill>
              <a:srgbClr val="00206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5-E1D3-4449-9104-5580F3B0CFE5}"/>
              </c:ext>
            </c:extLst>
          </c:dPt>
          <c:dLbls>
            <c:dLbl>
              <c:idx val="0"/>
              <c:layout>
                <c:manualLayout>
                  <c:x val="-3.2817758593601414E-3"/>
                  <c:y val="-2.5505152643317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c:f>
                <c:numCache>
                  <c:formatCode>General</c:formatCode>
                  <c:ptCount val="1"/>
                  <c:pt idx="0">
                    <c:v>4.4000000000000004</c:v>
                  </c:pt>
                </c:numCache>
              </c:numRef>
            </c:plus>
            <c:minus>
              <c:numRef>
                <c:f>Sheet1!$C$4</c:f>
                <c:numCache>
                  <c:formatCode>General</c:formatCode>
                  <c:ptCount val="1"/>
                  <c:pt idx="0">
                    <c:v>4.4000000000000004</c:v>
                  </c:pt>
                </c:numCache>
              </c:numRef>
            </c:minus>
            <c:spPr>
              <a:noFill/>
              <a:ln w="19050" cap="flat" cmpd="sng" algn="ctr">
                <a:solidFill>
                  <a:schemeClr val="tx1"/>
                </a:solidFill>
                <a:round/>
              </a:ln>
              <a:effectLst/>
            </c:spPr>
          </c:errBars>
          <c:val>
            <c:numRef>
              <c:f>Sheet1!$C$2</c:f>
              <c:numCache>
                <c:formatCode>General</c:formatCode>
                <c:ptCount val="1"/>
                <c:pt idx="0">
                  <c:v>70.3</c:v>
                </c:pt>
              </c:numCache>
            </c:numRef>
          </c:val>
          <c:extLst>
            <c:ext xmlns:c16="http://schemas.microsoft.com/office/drawing/2014/chart" uri="{C3380CC4-5D6E-409C-BE32-E72D297353CC}">
              <c16:uniqueId val="{00000006-E1D3-4449-9104-5580F3B0CFE5}"/>
            </c:ext>
          </c:extLst>
        </c:ser>
        <c:dLbls>
          <c:dLblPos val="outEnd"/>
          <c:showLegendKey val="0"/>
          <c:showVal val="1"/>
          <c:showCatName val="0"/>
          <c:showSerName val="0"/>
          <c:showPercent val="0"/>
          <c:showBubbleSize val="0"/>
        </c:dLbls>
        <c:gapWidth val="95"/>
        <c:overlap val="-100"/>
        <c:axId val="935746511"/>
        <c:axId val="876727215"/>
      </c:barChart>
      <c:catAx>
        <c:axId val="935746511"/>
        <c:scaling>
          <c:orientation val="minMax"/>
        </c:scaling>
        <c:delete val="1"/>
        <c:axPos val="b"/>
        <c:numFmt formatCode="General" sourceLinked="1"/>
        <c:majorTickMark val="none"/>
        <c:minorTickMark val="none"/>
        <c:tickLblPos val="nextTo"/>
        <c:crossAx val="876727215"/>
        <c:crosses val="autoZero"/>
        <c:auto val="1"/>
        <c:lblAlgn val="ctr"/>
        <c:lblOffset val="100"/>
        <c:noMultiLvlLbl val="0"/>
      </c:catAx>
      <c:valAx>
        <c:axId val="87672721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3574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7697508685201"/>
          <c:y val="0.12042482034788261"/>
          <c:w val="0.87172302491314801"/>
          <c:h val="0.73409238629565554"/>
        </c:manualLayout>
      </c:layout>
      <c:barChart>
        <c:barDir val="col"/>
        <c:grouping val="clustered"/>
        <c:varyColors val="0"/>
        <c:ser>
          <c:idx val="1"/>
          <c:order val="0"/>
          <c:tx>
            <c:strRef>
              <c:f>Sheet1!$A$1</c:f>
              <c:strCache>
                <c:ptCount val="1"/>
                <c:pt idx="0">
                  <c:v>Words</c:v>
                </c:pt>
              </c:strCache>
            </c:strRef>
          </c:tx>
          <c:spPr>
            <a:solidFill>
              <a:schemeClr val="accent2"/>
            </a:solidFill>
            <a:ln>
              <a:noFill/>
            </a:ln>
            <a:effectLst/>
          </c:spPr>
          <c:invertIfNegative val="0"/>
          <c:dLbls>
            <c:dLbl>
              <c:idx val="0"/>
              <c:layout>
                <c:manualLayout>
                  <c:x val="2.187850572906761E-3"/>
                  <c:y val="-5.10103052866357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Sheet1!$A$4</c:f>
                <c:numCache>
                  <c:formatCode>General</c:formatCode>
                  <c:ptCount val="1"/>
                  <c:pt idx="0">
                    <c:v>2.5</c:v>
                  </c:pt>
                </c:numCache>
              </c:numRef>
            </c:plus>
            <c:minus>
              <c:numRef>
                <c:f>Sheet1!$A$4</c:f>
                <c:numCache>
                  <c:formatCode>General</c:formatCode>
                  <c:ptCount val="1"/>
                  <c:pt idx="0">
                    <c:v>2.5</c:v>
                  </c:pt>
                </c:numCache>
              </c:numRef>
            </c:minus>
            <c:spPr>
              <a:noFill/>
              <a:ln w="19050" cap="flat" cmpd="sng" algn="ctr">
                <a:solidFill>
                  <a:schemeClr val="tx1"/>
                </a:solidFill>
                <a:round/>
              </a:ln>
              <a:effectLst/>
            </c:spPr>
          </c:errBars>
          <c:val>
            <c:numRef>
              <c:f>Sheet1!$A$2</c:f>
              <c:numCache>
                <c:formatCode>General</c:formatCode>
                <c:ptCount val="1"/>
                <c:pt idx="0">
                  <c:v>85.2</c:v>
                </c:pt>
              </c:numCache>
            </c:numRef>
          </c:val>
          <c:extLst>
            <c:ext xmlns:c16="http://schemas.microsoft.com/office/drawing/2014/chart" uri="{C3380CC4-5D6E-409C-BE32-E72D297353CC}">
              <c16:uniqueId val="{00000001-E1D3-4449-9104-5580F3B0CFE5}"/>
            </c:ext>
          </c:extLst>
        </c:ser>
        <c:ser>
          <c:idx val="2"/>
          <c:order val="1"/>
          <c:tx>
            <c:strRef>
              <c:f>Sheet1!$B$1</c:f>
              <c:strCache>
                <c:ptCount val="1"/>
                <c:pt idx="0">
                  <c:v>Commands</c:v>
                </c:pt>
              </c:strCache>
            </c:strRef>
          </c:tx>
          <c:spPr>
            <a:solidFill>
              <a:schemeClr val="accent3"/>
            </a:solidFill>
            <a:ln>
              <a:noFill/>
            </a:ln>
            <a:effectLst/>
          </c:spPr>
          <c:invertIfNegative val="0"/>
          <c:dLbls>
            <c:dLbl>
              <c:idx val="0"/>
              <c:layout>
                <c:manualLayout>
                  <c:x val="3.2817758593601414E-3"/>
                  <c:y val="-4.3358759493640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Sheet1!$B$4</c:f>
                <c:numCache>
                  <c:formatCode>General</c:formatCode>
                  <c:ptCount val="1"/>
                  <c:pt idx="0">
                    <c:v>3.8</c:v>
                  </c:pt>
                </c:numCache>
              </c:numRef>
            </c:plus>
            <c:minus>
              <c:numRef>
                <c:f>Sheet1!$B$4</c:f>
                <c:numCache>
                  <c:formatCode>General</c:formatCode>
                  <c:ptCount val="1"/>
                  <c:pt idx="0">
                    <c:v>3.8</c:v>
                  </c:pt>
                </c:numCache>
              </c:numRef>
            </c:minus>
            <c:spPr>
              <a:noFill/>
              <a:ln w="19050" cap="flat" cmpd="sng" algn="ctr">
                <a:solidFill>
                  <a:schemeClr val="tx1"/>
                </a:solidFill>
                <a:round/>
              </a:ln>
              <a:effectLst/>
            </c:spPr>
          </c:errBars>
          <c:val>
            <c:numRef>
              <c:f>Sheet1!$B$2</c:f>
              <c:numCache>
                <c:formatCode>General</c:formatCode>
                <c:ptCount val="1"/>
                <c:pt idx="0">
                  <c:v>79.8</c:v>
                </c:pt>
              </c:numCache>
            </c:numRef>
          </c:val>
          <c:extLst>
            <c:ext xmlns:c16="http://schemas.microsoft.com/office/drawing/2014/chart" uri="{C3380CC4-5D6E-409C-BE32-E72D297353CC}">
              <c16:uniqueId val="{00000003-E1D3-4449-9104-5580F3B0CFE5}"/>
            </c:ext>
          </c:extLst>
        </c:ser>
        <c:ser>
          <c:idx val="3"/>
          <c:order val="2"/>
          <c:tx>
            <c:strRef>
              <c:f>Sheet1!$C$1</c:f>
              <c:strCache>
                <c:ptCount val="1"/>
                <c:pt idx="0">
                  <c:v>CR</c:v>
                </c:pt>
              </c:strCache>
            </c:strRef>
          </c:tx>
          <c:spPr>
            <a:solidFill>
              <a:srgbClr val="00206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5-E1D3-4449-9104-5580F3B0CFE5}"/>
              </c:ext>
            </c:extLst>
          </c:dPt>
          <c:dLbls>
            <c:dLbl>
              <c:idx val="0"/>
              <c:layout>
                <c:manualLayout>
                  <c:x val="-3.2817758593601414E-3"/>
                  <c:y val="-2.5505152643317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D3-4449-9104-5580F3B0CF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c:f>
                <c:numCache>
                  <c:formatCode>General</c:formatCode>
                  <c:ptCount val="1"/>
                  <c:pt idx="0">
                    <c:v>4.4000000000000004</c:v>
                  </c:pt>
                </c:numCache>
              </c:numRef>
            </c:plus>
            <c:minus>
              <c:numRef>
                <c:f>Sheet1!$C$4</c:f>
                <c:numCache>
                  <c:formatCode>General</c:formatCode>
                  <c:ptCount val="1"/>
                  <c:pt idx="0">
                    <c:v>4.4000000000000004</c:v>
                  </c:pt>
                </c:numCache>
              </c:numRef>
            </c:minus>
            <c:spPr>
              <a:noFill/>
              <a:ln w="19050" cap="flat" cmpd="sng" algn="ctr">
                <a:solidFill>
                  <a:schemeClr val="tx1"/>
                </a:solidFill>
                <a:round/>
              </a:ln>
              <a:effectLst/>
            </c:spPr>
          </c:errBars>
          <c:val>
            <c:numRef>
              <c:f>Sheet1!$C$2</c:f>
              <c:numCache>
                <c:formatCode>General</c:formatCode>
                <c:ptCount val="1"/>
                <c:pt idx="0">
                  <c:v>70.3</c:v>
                </c:pt>
              </c:numCache>
            </c:numRef>
          </c:val>
          <c:extLst>
            <c:ext xmlns:c16="http://schemas.microsoft.com/office/drawing/2014/chart" uri="{C3380CC4-5D6E-409C-BE32-E72D297353CC}">
              <c16:uniqueId val="{00000006-E1D3-4449-9104-5580F3B0CFE5}"/>
            </c:ext>
          </c:extLst>
        </c:ser>
        <c:dLbls>
          <c:dLblPos val="outEnd"/>
          <c:showLegendKey val="0"/>
          <c:showVal val="1"/>
          <c:showCatName val="0"/>
          <c:showSerName val="0"/>
          <c:showPercent val="0"/>
          <c:showBubbleSize val="0"/>
        </c:dLbls>
        <c:gapWidth val="95"/>
        <c:overlap val="-100"/>
        <c:axId val="935746511"/>
        <c:axId val="876727215"/>
      </c:barChart>
      <c:catAx>
        <c:axId val="935746511"/>
        <c:scaling>
          <c:orientation val="minMax"/>
        </c:scaling>
        <c:delete val="1"/>
        <c:axPos val="b"/>
        <c:numFmt formatCode="General" sourceLinked="1"/>
        <c:majorTickMark val="none"/>
        <c:minorTickMark val="none"/>
        <c:tickLblPos val="nextTo"/>
        <c:crossAx val="876727215"/>
        <c:crosses val="autoZero"/>
        <c:auto val="1"/>
        <c:lblAlgn val="ctr"/>
        <c:lblOffset val="100"/>
        <c:noMultiLvlLbl val="0"/>
      </c:catAx>
      <c:valAx>
        <c:axId val="87672721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3574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'499'!$A$1:$AD$1</c:f>
              <c:strCache>
                <c:ptCount val="30"/>
                <c:pt idx="0">
                  <c:v>Topic 1</c:v>
                </c:pt>
                <c:pt idx="1">
                  <c:v>Topic 2 </c:v>
                </c:pt>
                <c:pt idx="2">
                  <c:v>Topic 3</c:v>
                </c:pt>
                <c:pt idx="3">
                  <c:v>Topic 4</c:v>
                </c:pt>
                <c:pt idx="4">
                  <c:v>Topic 5</c:v>
                </c:pt>
                <c:pt idx="5">
                  <c:v>Topic 6</c:v>
                </c:pt>
                <c:pt idx="6">
                  <c:v>Topic 7</c:v>
                </c:pt>
                <c:pt idx="7">
                  <c:v>Topic 8</c:v>
                </c:pt>
                <c:pt idx="8">
                  <c:v>Topic 9</c:v>
                </c:pt>
                <c:pt idx="9">
                  <c:v>Topic 10</c:v>
                </c:pt>
                <c:pt idx="10">
                  <c:v>Topic 11</c:v>
                </c:pt>
                <c:pt idx="11">
                  <c:v>Topic 12</c:v>
                </c:pt>
                <c:pt idx="12">
                  <c:v>Topic 13</c:v>
                </c:pt>
                <c:pt idx="13">
                  <c:v>Topic 14</c:v>
                </c:pt>
                <c:pt idx="14">
                  <c:v>Topic 15</c:v>
                </c:pt>
                <c:pt idx="15">
                  <c:v>Topic 16</c:v>
                </c:pt>
                <c:pt idx="16">
                  <c:v>Topic 17</c:v>
                </c:pt>
                <c:pt idx="17">
                  <c:v>Topic 18</c:v>
                </c:pt>
                <c:pt idx="18">
                  <c:v>Topic 19</c:v>
                </c:pt>
                <c:pt idx="19">
                  <c:v>Topic 20</c:v>
                </c:pt>
                <c:pt idx="20">
                  <c:v>Topic 21</c:v>
                </c:pt>
                <c:pt idx="21">
                  <c:v>Topic 22</c:v>
                </c:pt>
                <c:pt idx="22">
                  <c:v>Topic 23</c:v>
                </c:pt>
                <c:pt idx="23">
                  <c:v>Topic 24</c:v>
                </c:pt>
                <c:pt idx="24">
                  <c:v>Topic 25</c:v>
                </c:pt>
                <c:pt idx="25">
                  <c:v>Topic 26</c:v>
                </c:pt>
                <c:pt idx="26">
                  <c:v>Topic 27</c:v>
                </c:pt>
                <c:pt idx="27">
                  <c:v>Topic 28</c:v>
                </c:pt>
                <c:pt idx="28">
                  <c:v>Topic 29</c:v>
                </c:pt>
                <c:pt idx="29">
                  <c:v>Topic 30</c:v>
                </c:pt>
              </c:strCache>
            </c:strRef>
          </c:cat>
          <c:val>
            <c:numRef>
              <c:f>'499'!$A$2:$AD$2</c:f>
              <c:numCache>
                <c:formatCode>General</c:formatCode>
                <c:ptCount val="30"/>
                <c:pt idx="0">
                  <c:v>0.112540611</c:v>
                </c:pt>
                <c:pt idx="1">
                  <c:v>4.4184539999999996E-3</c:v>
                </c:pt>
                <c:pt idx="2">
                  <c:v>5.4580899999999996E-3</c:v>
                </c:pt>
                <c:pt idx="3">
                  <c:v>1.0136452000000001E-2</c:v>
                </c:pt>
                <c:pt idx="4">
                  <c:v>6.3677710000000004E-3</c:v>
                </c:pt>
                <c:pt idx="5">
                  <c:v>6.4977259999999997E-3</c:v>
                </c:pt>
                <c:pt idx="6">
                  <c:v>0.114359974</c:v>
                </c:pt>
                <c:pt idx="7">
                  <c:v>3.0929175E-2</c:v>
                </c:pt>
                <c:pt idx="8">
                  <c:v>3.6387260000000001E-3</c:v>
                </c:pt>
                <c:pt idx="9">
                  <c:v>3.0929175E-2</c:v>
                </c:pt>
                <c:pt idx="10">
                  <c:v>1.9233268000000001E-2</c:v>
                </c:pt>
                <c:pt idx="11">
                  <c:v>4.6783629999999996E-3</c:v>
                </c:pt>
                <c:pt idx="12">
                  <c:v>5.0682260000000003E-3</c:v>
                </c:pt>
                <c:pt idx="13">
                  <c:v>7.6673160000000004E-3</c:v>
                </c:pt>
                <c:pt idx="14">
                  <c:v>1.1695906000000001E-2</c:v>
                </c:pt>
                <c:pt idx="15">
                  <c:v>1.4684859999999999E-2</c:v>
                </c:pt>
                <c:pt idx="16">
                  <c:v>2.8719947999999999E-2</c:v>
                </c:pt>
                <c:pt idx="17">
                  <c:v>7.0175439999999997E-3</c:v>
                </c:pt>
                <c:pt idx="18">
                  <c:v>5.1981809999999996E-3</c:v>
                </c:pt>
                <c:pt idx="19">
                  <c:v>4.8083170000000003E-3</c:v>
                </c:pt>
                <c:pt idx="20">
                  <c:v>4.0285900000000003E-3</c:v>
                </c:pt>
                <c:pt idx="21">
                  <c:v>1.0266407E-2</c:v>
                </c:pt>
                <c:pt idx="22">
                  <c:v>4.0285900000000003E-3</c:v>
                </c:pt>
                <c:pt idx="23">
                  <c:v>9.3567249999999998E-3</c:v>
                </c:pt>
                <c:pt idx="24">
                  <c:v>8.9668620000000008E-3</c:v>
                </c:pt>
                <c:pt idx="25">
                  <c:v>7.2774529999999997E-3</c:v>
                </c:pt>
                <c:pt idx="26">
                  <c:v>9.2527614999999994E-2</c:v>
                </c:pt>
                <c:pt idx="27">
                  <c:v>0.41312540599999997</c:v>
                </c:pt>
                <c:pt idx="28">
                  <c:v>4.8083170000000003E-3</c:v>
                </c:pt>
                <c:pt idx="29">
                  <c:v>1.1565951999999999E-2</c:v>
                </c:pt>
              </c:numCache>
            </c:numRef>
          </c:val>
          <c:extLst>
            <c:ext xmlns:c16="http://schemas.microsoft.com/office/drawing/2014/chart" uri="{C3380CC4-5D6E-409C-BE32-E72D297353CC}">
              <c16:uniqueId val="{00000000-D436-4747-9FB3-23163DA6FCDF}"/>
            </c:ext>
          </c:extLst>
        </c:ser>
        <c:dLbls>
          <c:showLegendKey val="0"/>
          <c:showVal val="0"/>
          <c:showCatName val="0"/>
          <c:showSerName val="0"/>
          <c:showPercent val="0"/>
          <c:showBubbleSize val="0"/>
        </c:dLbls>
        <c:gapWidth val="20"/>
        <c:overlap val="-2"/>
        <c:axId val="381450704"/>
        <c:axId val="381448736"/>
      </c:barChart>
      <c:catAx>
        <c:axId val="3814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448736"/>
        <c:crosses val="autoZero"/>
        <c:auto val="1"/>
        <c:lblAlgn val="ctr"/>
        <c:lblOffset val="100"/>
        <c:noMultiLvlLbl val="0"/>
      </c:catAx>
      <c:valAx>
        <c:axId val="38144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45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'499 - Copy'!$A$1:$AD$1</c:f>
              <c:strCache>
                <c:ptCount val="30"/>
                <c:pt idx="0">
                  <c:v>Topic 1</c:v>
                </c:pt>
                <c:pt idx="1">
                  <c:v>Topic 2 </c:v>
                </c:pt>
                <c:pt idx="2">
                  <c:v>Topic 3</c:v>
                </c:pt>
                <c:pt idx="3">
                  <c:v>Topic 4</c:v>
                </c:pt>
                <c:pt idx="4">
                  <c:v>Topic 5</c:v>
                </c:pt>
                <c:pt idx="5">
                  <c:v>Topic 6</c:v>
                </c:pt>
                <c:pt idx="6">
                  <c:v>Topic 7</c:v>
                </c:pt>
                <c:pt idx="7">
                  <c:v>Topic 8</c:v>
                </c:pt>
                <c:pt idx="8">
                  <c:v>Topic 9</c:v>
                </c:pt>
                <c:pt idx="9">
                  <c:v>Topic 10</c:v>
                </c:pt>
                <c:pt idx="10">
                  <c:v>Topic 11</c:v>
                </c:pt>
                <c:pt idx="11">
                  <c:v>Topic 12</c:v>
                </c:pt>
                <c:pt idx="12">
                  <c:v>Topic 13</c:v>
                </c:pt>
                <c:pt idx="13">
                  <c:v>Topic 14</c:v>
                </c:pt>
                <c:pt idx="14">
                  <c:v>Topic 15</c:v>
                </c:pt>
                <c:pt idx="15">
                  <c:v>Topic 16</c:v>
                </c:pt>
                <c:pt idx="16">
                  <c:v>Topic 17</c:v>
                </c:pt>
                <c:pt idx="17">
                  <c:v>Topic 18</c:v>
                </c:pt>
                <c:pt idx="18">
                  <c:v>Topic 19</c:v>
                </c:pt>
                <c:pt idx="19">
                  <c:v>Topic 20</c:v>
                </c:pt>
                <c:pt idx="20">
                  <c:v>Topic 21</c:v>
                </c:pt>
                <c:pt idx="21">
                  <c:v>Topic 22</c:v>
                </c:pt>
                <c:pt idx="22">
                  <c:v>Topic 23</c:v>
                </c:pt>
                <c:pt idx="23">
                  <c:v>Topic 24</c:v>
                </c:pt>
                <c:pt idx="24">
                  <c:v>Topic 25</c:v>
                </c:pt>
                <c:pt idx="25">
                  <c:v>Topic 26</c:v>
                </c:pt>
                <c:pt idx="26">
                  <c:v>Topic 27</c:v>
                </c:pt>
                <c:pt idx="27">
                  <c:v>Topic 28</c:v>
                </c:pt>
                <c:pt idx="28">
                  <c:v>Topic 29</c:v>
                </c:pt>
                <c:pt idx="29">
                  <c:v>Topic 30</c:v>
                </c:pt>
              </c:strCache>
            </c:strRef>
          </c:cat>
          <c:val>
            <c:numRef>
              <c:f>'499 - Copy'!$A$2:$AD$2</c:f>
              <c:numCache>
                <c:formatCode>General</c:formatCode>
                <c:ptCount val="30"/>
                <c:pt idx="0">
                  <c:v>5.8078139999999997E-3</c:v>
                </c:pt>
                <c:pt idx="1">
                  <c:v>3.226563E-3</c:v>
                </c:pt>
                <c:pt idx="2">
                  <c:v>2.81591E-3</c:v>
                </c:pt>
                <c:pt idx="3">
                  <c:v>2.6281826000000001E-2</c:v>
                </c:pt>
                <c:pt idx="4">
                  <c:v>4.7518480000000004E-3</c:v>
                </c:pt>
                <c:pt idx="5">
                  <c:v>4.3411939999999996E-3</c:v>
                </c:pt>
                <c:pt idx="6">
                  <c:v>0.11697759000000001</c:v>
                </c:pt>
                <c:pt idx="7">
                  <c:v>6.1011381000000003E-2</c:v>
                </c:pt>
                <c:pt idx="8">
                  <c:v>8.5650589999999999E-3</c:v>
                </c:pt>
                <c:pt idx="9">
                  <c:v>9.7031562000000002E-2</c:v>
                </c:pt>
                <c:pt idx="10">
                  <c:v>3.8718759999999998E-3</c:v>
                </c:pt>
                <c:pt idx="11">
                  <c:v>2.5225859999999998E-3</c:v>
                </c:pt>
                <c:pt idx="12">
                  <c:v>2.111932E-3</c:v>
                </c:pt>
                <c:pt idx="13">
                  <c:v>3.1209667999999999E-2</c:v>
                </c:pt>
                <c:pt idx="14">
                  <c:v>5.5731549999999998E-3</c:v>
                </c:pt>
                <c:pt idx="15">
                  <c:v>6.5117919999999998E-3</c:v>
                </c:pt>
                <c:pt idx="16">
                  <c:v>2.463921E-3</c:v>
                </c:pt>
                <c:pt idx="17">
                  <c:v>1.5252849999999999E-3</c:v>
                </c:pt>
                <c:pt idx="18">
                  <c:v>3.3438930000000001E-3</c:v>
                </c:pt>
                <c:pt idx="19">
                  <c:v>2.3465920000000002E-3</c:v>
                </c:pt>
                <c:pt idx="20">
                  <c:v>2.2879269999999999E-3</c:v>
                </c:pt>
                <c:pt idx="21">
                  <c:v>1.9946030000000002E-3</c:v>
                </c:pt>
                <c:pt idx="22">
                  <c:v>3.1092340000000002E-3</c:v>
                </c:pt>
                <c:pt idx="23">
                  <c:v>3.9305410000000001E-3</c:v>
                </c:pt>
                <c:pt idx="24">
                  <c:v>4.1065349999999997E-3</c:v>
                </c:pt>
                <c:pt idx="25">
                  <c:v>1.5898157999999999E-2</c:v>
                </c:pt>
                <c:pt idx="26">
                  <c:v>1.5252849999999999E-3</c:v>
                </c:pt>
                <c:pt idx="27">
                  <c:v>3.0505689999999999E-3</c:v>
                </c:pt>
                <c:pt idx="28">
                  <c:v>0.56893112800000001</c:v>
                </c:pt>
                <c:pt idx="29">
                  <c:v>2.8745749999999999E-3</c:v>
                </c:pt>
              </c:numCache>
            </c:numRef>
          </c:val>
          <c:extLst>
            <c:ext xmlns:c16="http://schemas.microsoft.com/office/drawing/2014/chart" uri="{C3380CC4-5D6E-409C-BE32-E72D297353CC}">
              <c16:uniqueId val="{00000000-0E74-4383-A328-2531D3561503}"/>
            </c:ext>
          </c:extLst>
        </c:ser>
        <c:dLbls>
          <c:showLegendKey val="0"/>
          <c:showVal val="0"/>
          <c:showCatName val="0"/>
          <c:showSerName val="0"/>
          <c:showPercent val="0"/>
          <c:showBubbleSize val="0"/>
        </c:dLbls>
        <c:gapWidth val="20"/>
        <c:overlap val="-92"/>
        <c:axId val="440198864"/>
        <c:axId val="440199192"/>
      </c:barChart>
      <c:catAx>
        <c:axId val="44019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99192"/>
        <c:crosses val="autoZero"/>
        <c:auto val="1"/>
        <c:lblAlgn val="ctr"/>
        <c:lblOffset val="100"/>
        <c:noMultiLvlLbl val="0"/>
      </c:catAx>
      <c:valAx>
        <c:axId val="440199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9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5514402386086"/>
          <c:y val="3.7560966586302792E-2"/>
          <c:w val="0.8707098959067463"/>
          <c:h val="0.72149484364665595"/>
        </c:manualLayout>
      </c:layout>
      <c:barChart>
        <c:barDir val="col"/>
        <c:grouping val="clustered"/>
        <c:varyColors val="0"/>
        <c:ser>
          <c:idx val="0"/>
          <c:order val="0"/>
          <c:tx>
            <c:strRef>
              <c:f>Sheet1!$B$1</c:f>
              <c:strCache>
                <c:ptCount val="1"/>
                <c:pt idx="0">
                  <c:v>TutVis</c:v>
                </c:pt>
              </c:strCache>
            </c:strRef>
          </c:tx>
          <c:spPr>
            <a:solidFill>
              <a:srgbClr val="1F4E79"/>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Sheet1!$B$2:$B$9</c:f>
              <c:numCache>
                <c:formatCode>General</c:formatCode>
                <c:ptCount val="8"/>
                <c:pt idx="0">
                  <c:v>12</c:v>
                </c:pt>
                <c:pt idx="1">
                  <c:v>9</c:v>
                </c:pt>
                <c:pt idx="2">
                  <c:v>8</c:v>
                </c:pt>
                <c:pt idx="3">
                  <c:v>7</c:v>
                </c:pt>
                <c:pt idx="4">
                  <c:v>4</c:v>
                </c:pt>
                <c:pt idx="5">
                  <c:v>4</c:v>
                </c:pt>
                <c:pt idx="6">
                  <c:v>2</c:v>
                </c:pt>
                <c:pt idx="7">
                  <c:v>2</c:v>
                </c:pt>
              </c:numCache>
            </c:numRef>
          </c:val>
          <c:extLst>
            <c:ext xmlns:c16="http://schemas.microsoft.com/office/drawing/2014/chart" uri="{C3380CC4-5D6E-409C-BE32-E72D297353CC}">
              <c16:uniqueId val="{00000000-992A-438A-A81B-8DC1F816D4AB}"/>
            </c:ext>
          </c:extLst>
        </c:ser>
        <c:ser>
          <c:idx val="1"/>
          <c:order val="1"/>
          <c:tx>
            <c:strRef>
              <c:f>Sheet1!$C$1</c:f>
              <c:strCache>
                <c:ptCount val="1"/>
                <c:pt idx="0">
                  <c:v>TutDiff</c:v>
                </c:pt>
              </c:strCache>
            </c:strRef>
          </c:tx>
          <c:spPr>
            <a:solidFill>
              <a:srgbClr val="00B050"/>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Sheet1!$C$2:$C$9</c:f>
              <c:numCache>
                <c:formatCode>General</c:formatCode>
                <c:ptCount val="8"/>
                <c:pt idx="0">
                  <c:v>0</c:v>
                </c:pt>
                <c:pt idx="1">
                  <c:v>11</c:v>
                </c:pt>
                <c:pt idx="2">
                  <c:v>10</c:v>
                </c:pt>
                <c:pt idx="3">
                  <c:v>8</c:v>
                </c:pt>
                <c:pt idx="4">
                  <c:v>0</c:v>
                </c:pt>
                <c:pt idx="5">
                  <c:v>0</c:v>
                </c:pt>
                <c:pt idx="6">
                  <c:v>0</c:v>
                </c:pt>
                <c:pt idx="7">
                  <c:v>4</c:v>
                </c:pt>
              </c:numCache>
            </c:numRef>
          </c:val>
          <c:extLst>
            <c:ext xmlns:c16="http://schemas.microsoft.com/office/drawing/2014/chart" uri="{C3380CC4-5D6E-409C-BE32-E72D297353CC}">
              <c16:uniqueId val="{00000001-992A-438A-A81B-8DC1F816D4AB}"/>
            </c:ext>
          </c:extLst>
        </c:ser>
        <c:ser>
          <c:idx val="2"/>
          <c:order val="2"/>
          <c:tx>
            <c:strRef>
              <c:f>Sheet1!$D$1</c:f>
              <c:strCache>
                <c:ptCount val="1"/>
                <c:pt idx="0">
                  <c:v>Baseline</c:v>
                </c:pt>
              </c:strCache>
            </c:strRef>
          </c:tx>
          <c:spPr>
            <a:solidFill>
              <a:srgbClr val="FFC000"/>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Sheet1!$D$2:$D$9</c:f>
              <c:numCache>
                <c:formatCode>General</c:formatCode>
                <c:ptCount val="8"/>
                <c:pt idx="0">
                  <c:v>0</c:v>
                </c:pt>
                <c:pt idx="1">
                  <c:v>0</c:v>
                </c:pt>
                <c:pt idx="2">
                  <c:v>10</c:v>
                </c:pt>
                <c:pt idx="3">
                  <c:v>8</c:v>
                </c:pt>
                <c:pt idx="4">
                  <c:v>0</c:v>
                </c:pt>
                <c:pt idx="5">
                  <c:v>0</c:v>
                </c:pt>
                <c:pt idx="6">
                  <c:v>0</c:v>
                </c:pt>
                <c:pt idx="7">
                  <c:v>3</c:v>
                </c:pt>
              </c:numCache>
            </c:numRef>
          </c:val>
          <c:extLst>
            <c:ext xmlns:c16="http://schemas.microsoft.com/office/drawing/2014/chart" uri="{C3380CC4-5D6E-409C-BE32-E72D297353CC}">
              <c16:uniqueId val="{00000002-992A-438A-A81B-8DC1F816D4AB}"/>
            </c:ext>
          </c:extLst>
        </c:ser>
        <c:dLbls>
          <c:showLegendKey val="0"/>
          <c:showVal val="0"/>
          <c:showCatName val="0"/>
          <c:showSerName val="0"/>
          <c:showPercent val="0"/>
          <c:showBubbleSize val="0"/>
        </c:dLbls>
        <c:gapWidth val="128"/>
        <c:overlap val="-15"/>
        <c:axId val="795169360"/>
        <c:axId val="795167064"/>
      </c:barChart>
      <c:catAx>
        <c:axId val="7951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5167064"/>
        <c:crosses val="autoZero"/>
        <c:auto val="1"/>
        <c:lblAlgn val="ctr"/>
        <c:lblOffset val="100"/>
        <c:noMultiLvlLbl val="0"/>
      </c:catAx>
      <c:valAx>
        <c:axId val="79516706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5169360"/>
        <c:crosses val="autoZero"/>
        <c:crossBetween val="between"/>
      </c:valAx>
      <c:spPr>
        <a:noFill/>
        <a:ln>
          <a:noFill/>
        </a:ln>
        <a:effectLst/>
      </c:spPr>
    </c:plotArea>
    <c:legend>
      <c:legendPos val="r"/>
      <c:layout>
        <c:manualLayout>
          <c:xMode val="edge"/>
          <c:yMode val="edge"/>
          <c:x val="0.7214085494636896"/>
          <c:y val="8.5097330727159498E-2"/>
          <c:w val="0.1829844027078891"/>
          <c:h val="0.23380523988925817"/>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7154499206118"/>
          <c:y val="7.6715373960670408E-2"/>
          <c:w val="0.86721833381938385"/>
          <c:h val="0.66948781544621916"/>
        </c:manualLayout>
      </c:layout>
      <c:barChart>
        <c:barDir val="col"/>
        <c:grouping val="clustered"/>
        <c:varyColors val="0"/>
        <c:ser>
          <c:idx val="0"/>
          <c:order val="0"/>
          <c:tx>
            <c:strRef>
              <c:f>Sheet1!$B$1</c:f>
              <c:strCache>
                <c:ptCount val="1"/>
                <c:pt idx="0">
                  <c:v>Urgency</c:v>
                </c:pt>
              </c:strCache>
            </c:strRef>
          </c:tx>
          <c:spPr>
            <a:solidFill>
              <a:srgbClr val="1F4E79"/>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Sheet1!$B$2:$B$9</c:f>
              <c:numCache>
                <c:formatCode>General</c:formatCode>
                <c:ptCount val="8"/>
                <c:pt idx="0">
                  <c:v>12</c:v>
                </c:pt>
                <c:pt idx="1">
                  <c:v>8</c:v>
                </c:pt>
                <c:pt idx="2">
                  <c:v>10</c:v>
                </c:pt>
                <c:pt idx="3">
                  <c:v>11</c:v>
                </c:pt>
                <c:pt idx="4">
                  <c:v>8</c:v>
                </c:pt>
                <c:pt idx="5">
                  <c:v>1</c:v>
                </c:pt>
                <c:pt idx="6">
                  <c:v>1</c:v>
                </c:pt>
                <c:pt idx="7">
                  <c:v>1</c:v>
                </c:pt>
              </c:numCache>
            </c:numRef>
          </c:val>
          <c:extLst>
            <c:ext xmlns:c16="http://schemas.microsoft.com/office/drawing/2014/chart" uri="{C3380CC4-5D6E-409C-BE32-E72D297353CC}">
              <c16:uniqueId val="{00000000-B83F-4616-8FA7-87528AE748DD}"/>
            </c:ext>
          </c:extLst>
        </c:ser>
        <c:ser>
          <c:idx val="1"/>
          <c:order val="1"/>
          <c:tx>
            <c:strRef>
              <c:f>Sheet1!$C$1</c:f>
              <c:strCache>
                <c:ptCount val="1"/>
                <c:pt idx="0">
                  <c:v>Exploration</c:v>
                </c:pt>
              </c:strCache>
            </c:strRef>
          </c:tx>
          <c:spPr>
            <a:solidFill>
              <a:schemeClr val="accent5"/>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Sheet1!$C$2:$C$9</c:f>
              <c:numCache>
                <c:formatCode>General</c:formatCode>
                <c:ptCount val="8"/>
                <c:pt idx="0">
                  <c:v>11</c:v>
                </c:pt>
                <c:pt idx="1">
                  <c:v>8</c:v>
                </c:pt>
                <c:pt idx="2">
                  <c:v>12</c:v>
                </c:pt>
                <c:pt idx="3">
                  <c:v>10</c:v>
                </c:pt>
                <c:pt idx="4">
                  <c:v>2</c:v>
                </c:pt>
                <c:pt idx="5">
                  <c:v>1</c:v>
                </c:pt>
                <c:pt idx="6">
                  <c:v>1</c:v>
                </c:pt>
                <c:pt idx="7">
                  <c:v>2</c:v>
                </c:pt>
              </c:numCache>
            </c:numRef>
          </c:val>
          <c:extLst>
            <c:ext xmlns:c16="http://schemas.microsoft.com/office/drawing/2014/chart" uri="{C3380CC4-5D6E-409C-BE32-E72D297353CC}">
              <c16:uniqueId val="{00000001-B83F-4616-8FA7-87528AE748DD}"/>
            </c:ext>
          </c:extLst>
        </c:ser>
        <c:ser>
          <c:idx val="2"/>
          <c:order val="2"/>
          <c:tx>
            <c:strRef>
              <c:f>Sheet1!$D$1</c:f>
              <c:strCache>
                <c:ptCount val="1"/>
                <c:pt idx="0">
                  <c:v>Difficulty</c:v>
                </c:pt>
              </c:strCache>
            </c:strRef>
          </c:tx>
          <c:spPr>
            <a:solidFill>
              <a:schemeClr val="accent5">
                <a:lumMod val="40000"/>
                <a:lumOff val="60000"/>
              </a:schemeClr>
            </a:solidFill>
            <a:ln>
              <a:noFill/>
            </a:ln>
            <a:effectLst/>
          </c:spPr>
          <c:invertIfNegative val="0"/>
          <c:cat>
            <c:strRef>
              <c:f>Sheet1!$A$2:$A$9</c:f>
              <c:strCache>
                <c:ptCount val="8"/>
                <c:pt idx="0">
                  <c:v>Topics</c:v>
                </c:pt>
                <c:pt idx="1">
                  <c:v>Difficulty Label</c:v>
                </c:pt>
                <c:pt idx="2">
                  <c:v>Title</c:v>
                </c:pt>
                <c:pt idx="3">
                  <c:v>Thumbnail</c:v>
                </c:pt>
                <c:pt idx="4">
                  <c:v>Length</c:v>
                </c:pt>
                <c:pt idx="5">
                  <c:v>Text Difficulty</c:v>
                </c:pt>
                <c:pt idx="6">
                  <c:v>Commands Usage</c:v>
                </c:pt>
                <c:pt idx="7">
                  <c:v>Frequent Tools</c:v>
                </c:pt>
              </c:strCache>
            </c:strRef>
          </c:cat>
          <c:val>
            <c:numRef>
              <c:f>Sheet1!$D$2:$D$9</c:f>
              <c:numCache>
                <c:formatCode>General</c:formatCode>
                <c:ptCount val="8"/>
                <c:pt idx="0">
                  <c:v>11</c:v>
                </c:pt>
                <c:pt idx="1">
                  <c:v>10</c:v>
                </c:pt>
                <c:pt idx="2">
                  <c:v>12</c:v>
                </c:pt>
                <c:pt idx="3">
                  <c:v>8</c:v>
                </c:pt>
                <c:pt idx="4">
                  <c:v>2</c:v>
                </c:pt>
                <c:pt idx="5">
                  <c:v>4</c:v>
                </c:pt>
                <c:pt idx="6">
                  <c:v>2</c:v>
                </c:pt>
                <c:pt idx="7">
                  <c:v>2</c:v>
                </c:pt>
              </c:numCache>
            </c:numRef>
          </c:val>
          <c:extLst>
            <c:ext xmlns:c16="http://schemas.microsoft.com/office/drawing/2014/chart" uri="{C3380CC4-5D6E-409C-BE32-E72D297353CC}">
              <c16:uniqueId val="{00000002-B83F-4616-8FA7-87528AE748DD}"/>
            </c:ext>
          </c:extLst>
        </c:ser>
        <c:dLbls>
          <c:showLegendKey val="0"/>
          <c:showVal val="0"/>
          <c:showCatName val="0"/>
          <c:showSerName val="0"/>
          <c:showPercent val="0"/>
          <c:showBubbleSize val="0"/>
        </c:dLbls>
        <c:gapWidth val="116"/>
        <c:overlap val="-21"/>
        <c:axId val="516778848"/>
        <c:axId val="516771792"/>
      </c:barChart>
      <c:catAx>
        <c:axId val="51677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6771792"/>
        <c:crosses val="autoZero"/>
        <c:auto val="1"/>
        <c:lblAlgn val="ctr"/>
        <c:lblOffset val="100"/>
        <c:noMultiLvlLbl val="0"/>
      </c:catAx>
      <c:valAx>
        <c:axId val="51677179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6778848"/>
        <c:crosses val="autoZero"/>
        <c:crossBetween val="between"/>
      </c:valAx>
      <c:spPr>
        <a:noFill/>
        <a:ln>
          <a:noFill/>
        </a:ln>
        <a:effectLst/>
      </c:spPr>
    </c:plotArea>
    <c:legend>
      <c:legendPos val="r"/>
      <c:layout>
        <c:manualLayout>
          <c:xMode val="edge"/>
          <c:yMode val="edge"/>
          <c:x val="0.71700246944633761"/>
          <c:y val="7.7266435787430268E-2"/>
          <c:w val="0.24417746168825671"/>
          <c:h val="0.27287800731691914"/>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0.01514</cdr:x>
      <cdr:y>0.36601</cdr:y>
    </cdr:from>
    <cdr:to>
      <cdr:x>0.05995</cdr:x>
      <cdr:y>0.63227</cdr:y>
    </cdr:to>
    <cdr:sp macro="" textlink="">
      <cdr:nvSpPr>
        <cdr:cNvPr id="2" name="Rectangle 1"/>
        <cdr:cNvSpPr/>
      </cdr:nvSpPr>
      <cdr:spPr>
        <a:xfrm xmlns:a="http://schemas.openxmlformats.org/drawingml/2006/main" rot="16200000">
          <a:off x="-284942" y="1991628"/>
          <a:ext cx="1155637" cy="349583"/>
        </a:xfrm>
        <a:prstGeom xmlns:a="http://schemas.openxmlformats.org/drawingml/2006/main" prst="rect">
          <a:avLst/>
        </a:prstGeom>
      </cdr:spPr>
      <cdr:txBody>
        <a:bodyPr xmlns:a="http://schemas.openxmlformats.org/drawingml/2006/main" wrap="none">
          <a:spAutoFit/>
        </a:bodyPr>
        <a:lstStyle xmlns:a="http://schemas.openxmlformats.org/drawingml/2006/main"/>
        <a:p xmlns:a="http://schemas.openxmlformats.org/drawingml/2006/main">
          <a:pPr algn="ctr">
            <a:lnSpc>
              <a:spcPct val="110000"/>
            </a:lnSpc>
            <a:spcAft>
              <a:spcPts val="0"/>
            </a:spcAft>
          </a:pPr>
          <a:r>
            <a:rPr lang="en-CA"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Accuracy</a:t>
          </a: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0.12783</cdr:x>
      <cdr:y>0.83908</cdr:y>
    </cdr:from>
    <cdr:to>
      <cdr:x>0.26249</cdr:x>
      <cdr:y>0.98339</cdr:y>
    </cdr:to>
    <cdr:sp macro="" textlink="">
      <cdr:nvSpPr>
        <cdr:cNvPr id="3" name="Rectangle 2"/>
        <cdr:cNvSpPr/>
      </cdr:nvSpPr>
      <cdr:spPr>
        <a:xfrm xmlns:a="http://schemas.openxmlformats.org/drawingml/2006/main">
          <a:off x="596555" y="2178675"/>
          <a:ext cx="628398"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 - All</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0.2406</cdr:x>
      <cdr:y>0.8424</cdr:y>
    </cdr:from>
    <cdr:to>
      <cdr:x>0.42147</cdr:x>
      <cdr:y>0.98671</cdr:y>
    </cdr:to>
    <cdr:sp macro="" textlink="">
      <cdr:nvSpPr>
        <cdr:cNvPr id="4" name="Rectangle 3"/>
        <cdr:cNvSpPr/>
      </cdr:nvSpPr>
      <cdr:spPr>
        <a:xfrm xmlns:a="http://schemas.openxmlformats.org/drawingml/2006/main">
          <a:off x="1122766" y="2187301"/>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 Commands</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0.37739</cdr:x>
      <cdr:y>0.83908</cdr:y>
    </cdr:from>
    <cdr:to>
      <cdr:x>0.55826</cdr:x>
      <cdr:y>0.98339</cdr:y>
    </cdr:to>
    <cdr:sp macro="" textlink="">
      <cdr:nvSpPr>
        <cdr:cNvPr id="5" name="Rectangle 4"/>
        <cdr:cNvSpPr/>
      </cdr:nvSpPr>
      <cdr:spPr>
        <a:xfrm xmlns:a="http://schemas.openxmlformats.org/drawingml/2006/main">
          <a:off x="1761122" y="2178675"/>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Length</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0.51343</cdr:x>
      <cdr:y>0.84032</cdr:y>
    </cdr:from>
    <cdr:to>
      <cdr:x>0.6943</cdr:x>
      <cdr:y>0.98464</cdr:y>
    </cdr:to>
    <cdr:sp macro="" textlink="">
      <cdr:nvSpPr>
        <cdr:cNvPr id="6" name="Rectangle 5"/>
        <cdr:cNvSpPr/>
      </cdr:nvSpPr>
      <cdr:spPr>
        <a:xfrm xmlns:a="http://schemas.openxmlformats.org/drawingml/2006/main">
          <a:off x="4005104" y="3647236"/>
          <a:ext cx="1410905" cy="626393"/>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Text Difficulty</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0.64358</cdr:x>
      <cdr:y>0.83243</cdr:y>
    </cdr:from>
    <cdr:to>
      <cdr:x>0.82445</cdr:x>
      <cdr:y>0.97674</cdr:y>
    </cdr:to>
    <cdr:sp macro="" textlink="">
      <cdr:nvSpPr>
        <cdr:cNvPr id="7" name="Rectangle 6"/>
        <cdr:cNvSpPr/>
      </cdr:nvSpPr>
      <cdr:spPr>
        <a:xfrm xmlns:a="http://schemas.openxmlformats.org/drawingml/2006/main">
          <a:off x="3003328" y="2161422"/>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 Repetition</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0.78037</cdr:x>
      <cdr:y>0.83018</cdr:y>
    </cdr:from>
    <cdr:to>
      <cdr:x>0.96124</cdr:x>
      <cdr:y>0.97449</cdr:y>
    </cdr:to>
    <cdr:sp macro="" textlink="">
      <cdr:nvSpPr>
        <cdr:cNvPr id="8" name="Rectangle 7"/>
        <cdr:cNvSpPr/>
      </cdr:nvSpPr>
      <cdr:spPr>
        <a:xfrm xmlns:a="http://schemas.openxmlformats.org/drawingml/2006/main">
          <a:off x="6087400" y="3603230"/>
          <a:ext cx="1410905" cy="626349"/>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Command</a:t>
          </a:r>
        </a:p>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0.01514</cdr:x>
      <cdr:y>0.36601</cdr:y>
    </cdr:from>
    <cdr:to>
      <cdr:x>0.05995</cdr:x>
      <cdr:y>0.63227</cdr:y>
    </cdr:to>
    <cdr:sp macro="" textlink="">
      <cdr:nvSpPr>
        <cdr:cNvPr id="2" name="Rectangle 1"/>
        <cdr:cNvSpPr/>
      </cdr:nvSpPr>
      <cdr:spPr>
        <a:xfrm xmlns:a="http://schemas.openxmlformats.org/drawingml/2006/main" rot="16200000">
          <a:off x="-284942" y="1991628"/>
          <a:ext cx="1155637" cy="349583"/>
        </a:xfrm>
        <a:prstGeom xmlns:a="http://schemas.openxmlformats.org/drawingml/2006/main" prst="rect">
          <a:avLst/>
        </a:prstGeom>
      </cdr:spPr>
      <cdr:txBody>
        <a:bodyPr xmlns:a="http://schemas.openxmlformats.org/drawingml/2006/main" wrap="none">
          <a:spAutoFit/>
        </a:bodyPr>
        <a:lstStyle xmlns:a="http://schemas.openxmlformats.org/drawingml/2006/main"/>
        <a:p xmlns:a="http://schemas.openxmlformats.org/drawingml/2006/main">
          <a:pPr algn="ctr">
            <a:lnSpc>
              <a:spcPct val="110000"/>
            </a:lnSpc>
            <a:spcAft>
              <a:spcPts val="0"/>
            </a:spcAft>
          </a:pPr>
          <a:r>
            <a:rPr lang="en-CA"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Accuracy</a:t>
          </a: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0.12783</cdr:x>
      <cdr:y>0.83908</cdr:y>
    </cdr:from>
    <cdr:to>
      <cdr:x>0.26249</cdr:x>
      <cdr:y>0.98339</cdr:y>
    </cdr:to>
    <cdr:sp macro="" textlink="">
      <cdr:nvSpPr>
        <cdr:cNvPr id="3" name="Rectangle 2"/>
        <cdr:cNvSpPr/>
      </cdr:nvSpPr>
      <cdr:spPr>
        <a:xfrm xmlns:a="http://schemas.openxmlformats.org/drawingml/2006/main">
          <a:off x="596555" y="2178675"/>
          <a:ext cx="628398"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 - All</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0.2406</cdr:x>
      <cdr:y>0.8424</cdr:y>
    </cdr:from>
    <cdr:to>
      <cdr:x>0.42147</cdr:x>
      <cdr:y>0.98671</cdr:y>
    </cdr:to>
    <cdr:sp macro="" textlink="">
      <cdr:nvSpPr>
        <cdr:cNvPr id="4" name="Rectangle 3"/>
        <cdr:cNvSpPr/>
      </cdr:nvSpPr>
      <cdr:spPr>
        <a:xfrm xmlns:a="http://schemas.openxmlformats.org/drawingml/2006/main">
          <a:off x="1122766" y="2187301"/>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 Commands</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0.37739</cdr:x>
      <cdr:y>0.83908</cdr:y>
    </cdr:from>
    <cdr:to>
      <cdr:x>0.55826</cdr:x>
      <cdr:y>0.98339</cdr:y>
    </cdr:to>
    <cdr:sp macro="" textlink="">
      <cdr:nvSpPr>
        <cdr:cNvPr id="5" name="Rectangle 4"/>
        <cdr:cNvSpPr/>
      </cdr:nvSpPr>
      <cdr:spPr>
        <a:xfrm xmlns:a="http://schemas.openxmlformats.org/drawingml/2006/main">
          <a:off x="1761122" y="2178675"/>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Length</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0.51343</cdr:x>
      <cdr:y>0.84032</cdr:y>
    </cdr:from>
    <cdr:to>
      <cdr:x>0.6943</cdr:x>
      <cdr:y>0.98464</cdr:y>
    </cdr:to>
    <cdr:sp macro="" textlink="">
      <cdr:nvSpPr>
        <cdr:cNvPr id="6" name="Rectangle 5"/>
        <cdr:cNvSpPr/>
      </cdr:nvSpPr>
      <cdr:spPr>
        <a:xfrm xmlns:a="http://schemas.openxmlformats.org/drawingml/2006/main">
          <a:off x="4005104" y="3647236"/>
          <a:ext cx="1410905" cy="626393"/>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Text Difficulty</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0.64358</cdr:x>
      <cdr:y>0.83243</cdr:y>
    </cdr:from>
    <cdr:to>
      <cdr:x>0.82445</cdr:x>
      <cdr:y>0.97674</cdr:y>
    </cdr:to>
    <cdr:sp macro="" textlink="">
      <cdr:nvSpPr>
        <cdr:cNvPr id="7" name="Rectangle 6"/>
        <cdr:cNvSpPr/>
      </cdr:nvSpPr>
      <cdr:spPr>
        <a:xfrm xmlns:a="http://schemas.openxmlformats.org/drawingml/2006/main">
          <a:off x="3003328" y="2161422"/>
          <a:ext cx="844056" cy="374708"/>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 Repetition</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0.78037</cdr:x>
      <cdr:y>0.83018</cdr:y>
    </cdr:from>
    <cdr:to>
      <cdr:x>0.96124</cdr:x>
      <cdr:y>0.97449</cdr:y>
    </cdr:to>
    <cdr:sp macro="" textlink="">
      <cdr:nvSpPr>
        <cdr:cNvPr id="8" name="Rectangle 7"/>
        <cdr:cNvSpPr/>
      </cdr:nvSpPr>
      <cdr:spPr>
        <a:xfrm xmlns:a="http://schemas.openxmlformats.org/drawingml/2006/main">
          <a:off x="6087400" y="3603230"/>
          <a:ext cx="1410905" cy="626349"/>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Command</a:t>
          </a:r>
        </a:p>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0.01263</cdr:x>
      <cdr:y>0.26865</cdr:y>
    </cdr:from>
    <cdr:to>
      <cdr:x>0.06247</cdr:x>
      <cdr:y>0.58082</cdr:y>
    </cdr:to>
    <cdr:sp macro="" textlink="">
      <cdr:nvSpPr>
        <cdr:cNvPr id="2" name="Rectangle 1"/>
        <cdr:cNvSpPr/>
      </cdr:nvSpPr>
      <cdr:spPr>
        <a:xfrm xmlns:a="http://schemas.openxmlformats.org/drawingml/2006/main" rot="16200000">
          <a:off x="-360675" y="1523283"/>
          <a:ext cx="1248035" cy="349583"/>
        </a:xfrm>
        <a:prstGeom xmlns:a="http://schemas.openxmlformats.org/drawingml/2006/main" prst="rect">
          <a:avLst/>
        </a:prstGeom>
      </cdr:spPr>
      <cdr:txBody>
        <a:bodyPr xmlns:a="http://schemas.openxmlformats.org/drawingml/2006/main" wrap="none">
          <a:sp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Accuracy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0.07316</cdr:x>
      <cdr:y>0.83307</cdr:y>
    </cdr:from>
    <cdr:to>
      <cdr:x>0.45559</cdr:x>
      <cdr:y>0.95886</cdr:y>
    </cdr:to>
    <cdr:sp macro="" textlink="">
      <cdr:nvSpPr>
        <cdr:cNvPr id="11" name="Rectangle 10"/>
        <cdr:cNvSpPr/>
      </cdr:nvSpPr>
      <cdr:spPr>
        <a:xfrm xmlns:a="http://schemas.openxmlformats.org/drawingml/2006/main">
          <a:off x="400619" y="2600561"/>
          <a:ext cx="2094157" cy="392674"/>
        </a:xfrm>
        <a:prstGeom xmlns:a="http://schemas.openxmlformats.org/drawingml/2006/main" prst="rect">
          <a:avLst/>
        </a:prstGeom>
      </cdr:spPr>
      <cdr:txBody>
        <a:bodyPr xmlns:a="http://schemas.openxmlformats.org/drawingml/2006/main" wrap="none">
          <a:no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Topics-All+</a:t>
          </a:r>
        </a:p>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16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0.37899</cdr:x>
      <cdr:y>0.83307</cdr:y>
    </cdr:from>
    <cdr:to>
      <cdr:x>0.76141</cdr:x>
      <cdr:y>0.95886</cdr:y>
    </cdr:to>
    <cdr:sp macro="" textlink="">
      <cdr:nvSpPr>
        <cdr:cNvPr id="12" name="Rectangle 11"/>
        <cdr:cNvSpPr/>
      </cdr:nvSpPr>
      <cdr:spPr>
        <a:xfrm xmlns:a="http://schemas.openxmlformats.org/drawingml/2006/main">
          <a:off x="1115450" y="1288111"/>
          <a:ext cx="1125556" cy="194503"/>
        </a:xfrm>
        <a:prstGeom xmlns:a="http://schemas.openxmlformats.org/drawingml/2006/main" prst="rect">
          <a:avLst/>
        </a:prstGeom>
      </cdr:spPr>
      <cdr:txBody>
        <a:bodyPr xmlns:a="http://schemas.openxmlformats.org/drawingml/2006/main" wrap="none">
          <a:no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Topics-Commands+</a:t>
          </a:r>
        </a:p>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1000" dirty="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0.71483</cdr:x>
      <cdr:y>0.83507</cdr:y>
    </cdr:from>
    <cdr:to>
      <cdr:x>0.98877</cdr:x>
      <cdr:y>0.96086</cdr:y>
    </cdr:to>
    <cdr:sp macro="" textlink="">
      <cdr:nvSpPr>
        <cdr:cNvPr id="14" name="Rectangle 13"/>
        <cdr:cNvSpPr/>
      </cdr:nvSpPr>
      <cdr:spPr>
        <a:xfrm xmlns:a="http://schemas.openxmlformats.org/drawingml/2006/main">
          <a:off x="2103916" y="1291203"/>
          <a:ext cx="806261" cy="194503"/>
        </a:xfrm>
        <a:prstGeom xmlns:a="http://schemas.openxmlformats.org/drawingml/2006/main" prst="rect">
          <a:avLst/>
        </a:prstGeom>
      </cdr:spPr>
      <cdr:txBody>
        <a:bodyPr xmlns:a="http://schemas.openxmlformats.org/drawingml/2006/main" wrap="non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900" dirty="0">
            <a:effectLst/>
            <a:latin typeface="Linux Libertine"/>
            <a:ea typeface="Calibri" panose="020F050202020403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0.01263</cdr:x>
      <cdr:y>0.26865</cdr:y>
    </cdr:from>
    <cdr:to>
      <cdr:x>0.06247</cdr:x>
      <cdr:y>0.58082</cdr:y>
    </cdr:to>
    <cdr:sp macro="" textlink="">
      <cdr:nvSpPr>
        <cdr:cNvPr id="2" name="Rectangle 1"/>
        <cdr:cNvSpPr/>
      </cdr:nvSpPr>
      <cdr:spPr>
        <a:xfrm xmlns:a="http://schemas.openxmlformats.org/drawingml/2006/main" rot="16200000">
          <a:off x="-360675" y="1523283"/>
          <a:ext cx="1248035" cy="349583"/>
        </a:xfrm>
        <a:prstGeom xmlns:a="http://schemas.openxmlformats.org/drawingml/2006/main" prst="rect">
          <a:avLst/>
        </a:prstGeom>
      </cdr:spPr>
      <cdr:txBody>
        <a:bodyPr xmlns:a="http://schemas.openxmlformats.org/drawingml/2006/main" wrap="none">
          <a:sp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Accuracy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0.07316</cdr:x>
      <cdr:y>0.83307</cdr:y>
    </cdr:from>
    <cdr:to>
      <cdr:x>0.45559</cdr:x>
      <cdr:y>0.95886</cdr:y>
    </cdr:to>
    <cdr:sp macro="" textlink="">
      <cdr:nvSpPr>
        <cdr:cNvPr id="11" name="Rectangle 10"/>
        <cdr:cNvSpPr/>
      </cdr:nvSpPr>
      <cdr:spPr>
        <a:xfrm xmlns:a="http://schemas.openxmlformats.org/drawingml/2006/main">
          <a:off x="400619" y="2600561"/>
          <a:ext cx="2094157" cy="392674"/>
        </a:xfrm>
        <a:prstGeom xmlns:a="http://schemas.openxmlformats.org/drawingml/2006/main" prst="rect">
          <a:avLst/>
        </a:prstGeom>
      </cdr:spPr>
      <cdr:txBody>
        <a:bodyPr xmlns:a="http://schemas.openxmlformats.org/drawingml/2006/main" wrap="none">
          <a:no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Topics-All+</a:t>
          </a:r>
        </a:p>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16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0.37899</cdr:x>
      <cdr:y>0.83307</cdr:y>
    </cdr:from>
    <cdr:to>
      <cdr:x>0.76141</cdr:x>
      <cdr:y>0.95886</cdr:y>
    </cdr:to>
    <cdr:sp macro="" textlink="">
      <cdr:nvSpPr>
        <cdr:cNvPr id="12" name="Rectangle 11"/>
        <cdr:cNvSpPr/>
      </cdr:nvSpPr>
      <cdr:spPr>
        <a:xfrm xmlns:a="http://schemas.openxmlformats.org/drawingml/2006/main">
          <a:off x="1115450" y="1288111"/>
          <a:ext cx="1125556" cy="194503"/>
        </a:xfrm>
        <a:prstGeom xmlns:a="http://schemas.openxmlformats.org/drawingml/2006/main" prst="rect">
          <a:avLst/>
        </a:prstGeom>
      </cdr:spPr>
      <cdr:txBody>
        <a:bodyPr xmlns:a="http://schemas.openxmlformats.org/drawingml/2006/main" wrap="none">
          <a:noAutofit/>
        </a:bodyPr>
        <a:lstStyle xmlns:a="http://schemas.openxmlformats.org/drawingml/2006/main"/>
        <a:p xmlns:a="http://schemas.openxmlformats.org/drawingml/2006/main">
          <a:pPr algn="ctr">
            <a:lnSpc>
              <a:spcPct val="110000"/>
            </a:lnSpc>
            <a:spcAft>
              <a:spcPts val="0"/>
            </a:spcAft>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Topics-Commands+</a:t>
          </a:r>
        </a:p>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1000" dirty="0">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0.71483</cdr:x>
      <cdr:y>0.83507</cdr:y>
    </cdr:from>
    <cdr:to>
      <cdr:x>0.98877</cdr:x>
      <cdr:y>0.96086</cdr:y>
    </cdr:to>
    <cdr:sp macro="" textlink="">
      <cdr:nvSpPr>
        <cdr:cNvPr id="14" name="Rectangle 13"/>
        <cdr:cNvSpPr/>
      </cdr:nvSpPr>
      <cdr:spPr>
        <a:xfrm xmlns:a="http://schemas.openxmlformats.org/drawingml/2006/main">
          <a:off x="2103916" y="1291203"/>
          <a:ext cx="806261" cy="194503"/>
        </a:xfrm>
        <a:prstGeom xmlns:a="http://schemas.openxmlformats.org/drawingml/2006/main" prst="rect">
          <a:avLst/>
        </a:prstGeom>
      </cdr:spPr>
      <cdr:txBody>
        <a:bodyPr xmlns:a="http://schemas.openxmlformats.org/drawingml/2006/main" wrap="non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0000"/>
            </a:lnSpc>
            <a:spcAft>
              <a:spcPts val="0"/>
            </a:spcAft>
          </a:pPr>
          <a:r>
            <a:rPr lang="en-CA" sz="16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CR+TD+WR+Len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xmlns:a="http://schemas.openxmlformats.org/drawingml/2006/main">
          <a:pPr algn="ctr">
            <a:lnSpc>
              <a:spcPct val="110000"/>
            </a:lnSpc>
            <a:spcAft>
              <a:spcPts val="0"/>
            </a:spcAft>
          </a:pPr>
          <a:endParaRPr lang="en-CA" sz="900" dirty="0">
            <a:effectLst/>
            <a:latin typeface="Linux Libertine"/>
            <a:ea typeface="Calibri" panose="020F0502020204030204" pitchFamily="34"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0.38816</cdr:x>
      <cdr:y>0.88192</cdr:y>
    </cdr:from>
    <cdr:to>
      <cdr:x>0.73124</cdr:x>
      <cdr:y>0.96345</cdr:y>
    </cdr:to>
    <cdr:sp macro="" textlink="">
      <cdr:nvSpPr>
        <cdr:cNvPr id="2" name="Rectangle 1"/>
        <cdr:cNvSpPr/>
      </cdr:nvSpPr>
      <cdr:spPr>
        <a:xfrm xmlns:a="http://schemas.openxmlformats.org/drawingml/2006/main">
          <a:off x="3858641" y="4327526"/>
          <a:ext cx="3410521" cy="400110"/>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000" b="0" i="0" u="none" strike="noStrike" kern="1200" baseline="0">
              <a:solidFill>
                <a:prstClr val="black">
                  <a:lumMod val="65000"/>
                  <a:lumOff val="35000"/>
                </a:prstClr>
              </a:solidFill>
              <a:latin typeface="Linux Libertine"/>
              <a:ea typeface="+mn-ea"/>
              <a:cs typeface="+mn-cs"/>
            </a:defRPr>
          </a:pPr>
          <a:r>
            <a:rPr lang="en-US" sz="2000" dirty="0">
              <a:latin typeface="Calibri" panose="020F0502020204030204" pitchFamily="34" charset="0"/>
              <a:cs typeface="Calibri" panose="020F0502020204030204" pitchFamily="34" charset="0"/>
            </a:rPr>
            <a:t>Interface Components</a:t>
          </a:r>
        </a:p>
      </cdr:txBody>
    </cdr:sp>
  </cdr:relSizeAnchor>
  <cdr:relSizeAnchor xmlns:cdr="http://schemas.openxmlformats.org/drawingml/2006/chartDrawing">
    <cdr:from>
      <cdr:x>0.02634</cdr:x>
      <cdr:y>0.07299</cdr:y>
    </cdr:from>
    <cdr:to>
      <cdr:x>0.06658</cdr:x>
      <cdr:y>0.6036</cdr:y>
    </cdr:to>
    <cdr:sp macro="" textlink="">
      <cdr:nvSpPr>
        <cdr:cNvPr id="4" name="Rectangle 3"/>
        <cdr:cNvSpPr/>
      </cdr:nvSpPr>
      <cdr:spPr>
        <a:xfrm xmlns:a="http://schemas.openxmlformats.org/drawingml/2006/main" rot="16200000">
          <a:off x="-840007" y="1459946"/>
          <a:ext cx="2603726" cy="4001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000" b="0" i="0" u="none" strike="noStrike" kern="1200" baseline="0">
              <a:solidFill>
                <a:prstClr val="black">
                  <a:lumMod val="65000"/>
                  <a:lumOff val="35000"/>
                </a:prstClr>
              </a:solidFill>
              <a:latin typeface="Linux Libertine"/>
              <a:ea typeface="+mn-ea"/>
              <a:cs typeface="+mn-cs"/>
            </a:defRPr>
          </a:pPr>
          <a:r>
            <a:rPr lang="en-US" sz="2000" dirty="0">
              <a:latin typeface="Calibri" panose="020F0502020204030204" pitchFamily="34" charset="0"/>
              <a:cs typeface="Calibri" panose="020F0502020204030204" pitchFamily="34" charset="0"/>
            </a:rPr>
            <a:t>Number of</a:t>
          </a:r>
          <a:r>
            <a:rPr lang="en-US" sz="2000" baseline="0" dirty="0">
              <a:latin typeface="Calibri" panose="020F0502020204030204" pitchFamily="34" charset="0"/>
              <a:cs typeface="Calibri" panose="020F0502020204030204" pitchFamily="34" charset="0"/>
            </a:rPr>
            <a:t> Participants</a:t>
          </a:r>
          <a:endParaRPr lang="en-US" sz="2000" dirty="0">
            <a:latin typeface="Calibri" panose="020F0502020204030204" pitchFamily="34" charset="0"/>
            <a:cs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0.37991</cdr:x>
      <cdr:y>0.89747</cdr:y>
    </cdr:from>
    <cdr:to>
      <cdr:x>0.63036</cdr:x>
      <cdr:y>0.97588</cdr:y>
    </cdr:to>
    <cdr:sp macro="" textlink="">
      <cdr:nvSpPr>
        <cdr:cNvPr id="2" name="Rectangle 1"/>
        <cdr:cNvSpPr/>
      </cdr:nvSpPr>
      <cdr:spPr>
        <a:xfrm xmlns:a="http://schemas.openxmlformats.org/drawingml/2006/main">
          <a:off x="3770104" y="4579799"/>
          <a:ext cx="2485296"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sz="1000" b="0" i="0" u="none" strike="noStrike" kern="1200" baseline="0">
              <a:solidFill>
                <a:prstClr val="black">
                  <a:lumMod val="65000"/>
                  <a:lumOff val="35000"/>
                </a:prstClr>
              </a:solidFill>
              <a:latin typeface="Linux Libertine"/>
              <a:ea typeface="+mn-ea"/>
              <a:cs typeface="+mn-cs"/>
            </a:defRPr>
          </a:pPr>
          <a:r>
            <a:rPr lang="en-US" sz="2000" dirty="0">
              <a:latin typeface="Calibri" panose="020F0502020204030204" pitchFamily="34" charset="0"/>
              <a:cs typeface="Calibri" panose="020F0502020204030204" pitchFamily="34" charset="0"/>
            </a:rPr>
            <a:t>Interface</a:t>
          </a:r>
          <a:r>
            <a:rPr lang="en-US" sz="14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Components</a:t>
          </a:r>
          <a:endParaRPr lang="en-US"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0.02794</cdr:x>
      <cdr:y>0.17574</cdr:y>
    </cdr:from>
    <cdr:to>
      <cdr:x>0.06826</cdr:x>
      <cdr:y>0.68598</cdr:y>
    </cdr:to>
    <cdr:sp macro="" textlink="">
      <cdr:nvSpPr>
        <cdr:cNvPr id="3" name="Rectangle 2"/>
        <cdr:cNvSpPr/>
      </cdr:nvSpPr>
      <cdr:spPr>
        <a:xfrm xmlns:a="http://schemas.openxmlformats.org/drawingml/2006/main" rot="16200000">
          <a:off x="-824539" y="1998632"/>
          <a:ext cx="2603726" cy="4001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000" b="0" i="0" u="none" strike="noStrike" kern="1200" baseline="0">
              <a:solidFill>
                <a:prstClr val="black">
                  <a:lumMod val="65000"/>
                  <a:lumOff val="35000"/>
                </a:prstClr>
              </a:solidFill>
              <a:latin typeface="Linux Libertine"/>
              <a:ea typeface="+mn-ea"/>
              <a:cs typeface="+mn-cs"/>
            </a:defRPr>
          </a:pPr>
          <a:r>
            <a:rPr lang="en-US" sz="2000" dirty="0">
              <a:latin typeface="Calibri" panose="020F0502020204030204" pitchFamily="34" charset="0"/>
              <a:cs typeface="Calibri" panose="020F0502020204030204" pitchFamily="34" charset="0"/>
            </a:rPr>
            <a:t>Number of</a:t>
          </a:r>
          <a:r>
            <a:rPr lang="en-US" sz="2000" baseline="0" dirty="0">
              <a:latin typeface="Calibri" panose="020F0502020204030204" pitchFamily="34" charset="0"/>
              <a:cs typeface="Calibri" panose="020F0502020204030204" pitchFamily="34" charset="0"/>
            </a:rPr>
            <a:t> Participants</a:t>
          </a:r>
          <a:endParaRPr lang="en-US" sz="2000"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EE5F73-D11A-4222-B0B5-F19E68A496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B71723-228A-4322-B575-0C7ADD6EF0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049E34-1E2E-4D06-A219-3CFFC462EE17}" type="datetimeFigureOut">
              <a:rPr lang="en-US" smtClean="0"/>
              <a:t>12/16/2019</a:t>
            </a:fld>
            <a:endParaRPr lang="en-US"/>
          </a:p>
        </p:txBody>
      </p:sp>
      <p:sp>
        <p:nvSpPr>
          <p:cNvPr id="4" name="Footer Placeholder 3">
            <a:extLst>
              <a:ext uri="{FF2B5EF4-FFF2-40B4-BE49-F238E27FC236}">
                <a16:creationId xmlns:a16="http://schemas.microsoft.com/office/drawing/2014/main" id="{5EE32D1B-75A8-4FDC-B6B9-F46C418259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2E5DE3-BF5D-4C0C-81C7-2F9E7D4878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CCA7B-3488-4A2D-A080-0F7E6DE9A776}" type="slidenum">
              <a:rPr lang="en-US" smtClean="0"/>
              <a:t>‹#›</a:t>
            </a:fld>
            <a:endParaRPr lang="en-US"/>
          </a:p>
        </p:txBody>
      </p:sp>
    </p:spTree>
    <p:extLst>
      <p:ext uri="{BB962C8B-B14F-4D97-AF65-F5344CB8AC3E}">
        <p14:creationId xmlns:p14="http://schemas.microsoft.com/office/powerpoint/2010/main" val="3849520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11</a:t>
            </a:fld>
            <a:endParaRPr/>
          </a:p>
        </p:txBody>
      </p:sp>
    </p:spTree>
    <p:extLst>
      <p:ext uri="{BB962C8B-B14F-4D97-AF65-F5344CB8AC3E}">
        <p14:creationId xmlns:p14="http://schemas.microsoft.com/office/powerpoint/2010/main" val="341940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&gt; Lengthy</a:t>
            </a:r>
          </a:p>
          <a:p>
            <a:r>
              <a:rPr lang="en-US" dirty="0"/>
              <a:t>Advanced &gt; Creating a sketch effect &gt; Specific &gt; more repeat</a:t>
            </a:r>
          </a:p>
          <a:p>
            <a:r>
              <a:rPr lang="en-US" dirty="0"/>
              <a:t>Beginner &gt; Demonstrating the use of different tools &gt; Broader &gt; less repeat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400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Text difficulty measures how difficult a text is to read. To calculate this feature I followed earlier literature introduced by </a:t>
            </a:r>
            <a:r>
              <a:rPr lang="en-CA" dirty="0" err="1"/>
              <a:t>Eltorai</a:t>
            </a:r>
            <a:r>
              <a:rPr lang="en-CA" dirty="0"/>
              <a:t> et al. who used a consensus score of 7 different formulas.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49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next feature is topic. From the previous literature I found out topics have different difficulties. I used one of the established methods available to generate topics from the tutorial’s text. So, I took my preprocessed tutorial text passed it to a topic modeling algorithm LDA (introduced by Dr. David </a:t>
            </a:r>
            <a:r>
              <a:rPr lang="en-US" dirty="0" err="1"/>
              <a:t>Blei</a:t>
            </a:r>
            <a:r>
              <a:rPr lang="en-US" dirty="0"/>
              <a:t> in 2003) which represents tutorials as a distribution of the topics and gives a probability score associated with it. Likely I generated 2 different topic models using this algorithm they only differs by the input data. So the first Topic-All model uses all the texts of the tutorials and the other model topic-commands only uses commands annotated from the tutorials. For selecting the number of topics I chose to generate 30 topics based on a metric called topic coherence.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36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15</a:t>
            </a:fld>
            <a:endParaRPr/>
          </a:p>
        </p:txBody>
      </p:sp>
    </p:spTree>
    <p:extLst>
      <p:ext uri="{BB962C8B-B14F-4D97-AF65-F5344CB8AC3E}">
        <p14:creationId xmlns:p14="http://schemas.microsoft.com/office/powerpoint/2010/main" val="202444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Calibri"/>
                <a:ea typeface="Calibri"/>
                <a:cs typeface="Calibri"/>
                <a:sym typeface="Calibri"/>
              </a:rPr>
              <a:t>For features that could be summarized using means (e.g., command ratio, length, word repetition, and text difficulty), I looked for statistically significant differences between the advanced and beginner tutorials in the dataset (using 2-tailed Independent T-Tests).  </a:t>
            </a:r>
            <a:endParaRPr lang="en-US" sz="1200" b="0" i="0" u="none" strike="noStrike" cap="none" dirty="0">
              <a:solidFill>
                <a:schemeClr val="dk1"/>
              </a:solidFill>
              <a:effectLst/>
              <a:latin typeface="Calibri"/>
              <a:ea typeface="Calibri"/>
              <a:cs typeface="Calibri"/>
              <a:sym typeface="Calibri"/>
            </a:endParaRPr>
          </a:p>
          <a:p>
            <a:r>
              <a:rPr lang="en-US" dirty="0"/>
              <a:t>Adv </a:t>
            </a:r>
            <a:r>
              <a:rPr lang="en-US" dirty="0" err="1"/>
              <a:t>signifiantly</a:t>
            </a:r>
            <a:r>
              <a:rPr lang="en-US" dirty="0"/>
              <a:t> longer than beg</a:t>
            </a:r>
          </a:p>
          <a:p>
            <a:r>
              <a:rPr lang="en-US" dirty="0"/>
              <a:t>Adv tutorials more repeated words than beg</a:t>
            </a:r>
          </a:p>
          <a:p>
            <a:r>
              <a:rPr lang="en-US" dirty="0"/>
              <a:t>Beg tutorials use more complex language (effect size is small)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0028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377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992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representing different models performance whereas each model is build on individual feature contribution. Here x-axis represents the features and y axis represents the accuracy of the model.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86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11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start by talking about feature rich software. For example, </a:t>
            </a:r>
            <a:r>
              <a:rPr lang="en-CA" dirty="0" err="1"/>
              <a:t>Autocad</a:t>
            </a:r>
            <a:r>
              <a:rPr lang="en-CA" dirty="0"/>
              <a:t>, Fusion 360, Photoshop. These software comes with tons of features to explore. It becomes intimidating to the learners to learn about these. Therefore, learners often refer to online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represents my models’ performance which are build on different combinations of features. I reported some of the results.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396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9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&gt;&gt; In summary when I used photoshop as my training data and features as length, </a:t>
            </a:r>
          </a:p>
          <a:p>
            <a:pPr marL="0" lvl="0" indent="0" algn="l" rtl="0">
              <a:lnSpc>
                <a:spcPct val="100000"/>
              </a:lnSpc>
              <a:spcBef>
                <a:spcPts val="0"/>
              </a:spcBef>
              <a:spcAft>
                <a:spcPts val="0"/>
              </a:spcAft>
              <a:buSzPts val="1400"/>
              <a:buNone/>
            </a:pPr>
            <a:endParaRPr dirty="0"/>
          </a:p>
        </p:txBody>
      </p:sp>
      <p:sp>
        <p:nvSpPr>
          <p:cNvPr id="122" name="Google Shape;12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23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924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now we have the generated features and we also have a decision from my model. I want to develop a prototype by leveraging these information. While doing so, I came into a problem. Some of my features which my model uses are not human readable.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18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2 examples. Here topics are confusing. They are not meaningful information to a user.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276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next step was to find meaningful name of this topic for which I used the concept of Dominant topic. For the topics distribution of a tutorial a topic giving highest probability score is the dominant topic. For example, for the first sample tutorial, the dominant topic is 1. So, after finding out the dominant topic my next step was to group tutorials together and making a cluster which I call tutorial cluster.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919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each cluster has same dominant topic. Then I qualitatively analyzed some of the top tutorials under each cluster.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8909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&gt;&gt; For analyzing tutorials I used open coding technique. I noted some meta data of the tutorials by listing their tittle, commands, high-level tasks and objective. After that I looked into the common pattern and thus generated a suitable labels.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&gt;&gt; Notes: Meta data &gt; </a:t>
            </a:r>
            <a:r>
              <a:rPr lang="en-CA" sz="1200" b="0" i="0" u="none" strike="noStrike" cap="none" dirty="0">
                <a:solidFill>
                  <a:schemeClr val="dk1"/>
                </a:solidFill>
                <a:effectLst/>
                <a:latin typeface="Calibri"/>
                <a:ea typeface="Calibri"/>
                <a:cs typeface="Calibri"/>
                <a:sym typeface="Calibri"/>
              </a:rPr>
              <a:t>how to set up a flyer in InDesign &gt; create border &gt; add colorful ribbons  &gt;&gt;&gt; code background creation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477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the naming process we got the labels such as, composites, sketching and video effects.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150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Online tutorials can be of different forms. Some are text based and some are videos. Again, there are thousands of software tutorials available online. But hardly they offer any guideline to the user to say which one is appropriate for the particular expertise. Let’s suppose I am a beginner and I want to learn about Photoshop. So I am searching for tutorials but I really don’t know which one is designed for 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832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now lets see what do we have here</a:t>
            </a:r>
            <a:endParaRPr dirty="0"/>
          </a:p>
        </p:txBody>
      </p:sp>
      <p:sp>
        <p:nvSpPr>
          <p:cNvPr id="122" name="Google Shape;12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32</a:t>
            </a:fld>
            <a:endParaRPr dirty="0"/>
          </a:p>
        </p:txBody>
      </p:sp>
    </p:spTree>
    <p:extLst>
      <p:ext uri="{BB962C8B-B14F-4D97-AF65-F5344CB8AC3E}">
        <p14:creationId xmlns:p14="http://schemas.microsoft.com/office/powerpoint/2010/main" val="188691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&gt;&gt; We figured out ways to represent topics. Still not sure about the other features.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&gt;&gt; After a series of pilot testing I realized word repetition is hard to interpret so I decided not to show this feature on the interface prototype.</a:t>
            </a:r>
          </a:p>
          <a:p>
            <a:pPr marL="0" lvl="0" indent="0" algn="l" rtl="0">
              <a:lnSpc>
                <a:spcPct val="100000"/>
              </a:lnSpc>
              <a:spcBef>
                <a:spcPts val="0"/>
              </a:spcBef>
              <a:spcAft>
                <a:spcPts val="0"/>
              </a:spcAft>
              <a:buSzPts val="1400"/>
              <a:buNone/>
            </a:pPr>
            <a:endParaRPr dirty="0"/>
          </a:p>
        </p:txBody>
      </p:sp>
      <p:sp>
        <p:nvSpPr>
          <p:cNvPr id="122" name="Google Shape;12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33</a:t>
            </a:fld>
            <a:endParaRPr dirty="0"/>
          </a:p>
        </p:txBody>
      </p:sp>
    </p:spTree>
    <p:extLst>
      <p:ext uri="{BB962C8B-B14F-4D97-AF65-F5344CB8AC3E}">
        <p14:creationId xmlns:p14="http://schemas.microsoft.com/office/powerpoint/2010/main" val="215237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literature showed that tutorials could be useful in finding tutorials. Therefore, I also added this feature on the interface.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533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3334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373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55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my study by recruiting 12 participants having a range of expertise. Among which 8 were female and 4 were male. I gave them 3 interface conditions. So, apart from </a:t>
            </a:r>
            <a:r>
              <a:rPr lang="en-US" dirty="0" err="1"/>
              <a:t>TutVis</a:t>
            </a:r>
            <a:r>
              <a:rPr lang="en-US" dirty="0"/>
              <a:t> I also developed other 2 variants which only varied in the amount of information they presented. For example, baseline interface did not have any feature or adv/beg labels for tutorials. Another variant </a:t>
            </a:r>
            <a:r>
              <a:rPr lang="en-US" dirty="0" err="1"/>
              <a:t>TutDiff</a:t>
            </a:r>
            <a:r>
              <a:rPr lang="en-US" dirty="0"/>
              <a:t> only had labels but no features. </a:t>
            </a:r>
            <a:r>
              <a:rPr lang="en-US" dirty="0" err="1"/>
              <a:t>TutVis</a:t>
            </a:r>
            <a:r>
              <a:rPr lang="en-US" dirty="0"/>
              <a:t> had everything. I also made 3 tutorial repositories where each set has 50 tutorials of varied </a:t>
            </a:r>
            <a:r>
              <a:rPr lang="en-US" dirty="0" err="1"/>
              <a:t>topicsand</a:t>
            </a:r>
            <a:r>
              <a:rPr lang="en-US" dirty="0"/>
              <a:t> difficulty levels. My study design was within subject. SO each participant encountered 3 interfaces.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8464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Scenarios are motivated from the findings of the previous research on different reasons that users search for tutorials online</a:t>
            </a:r>
          </a:p>
          <a:p>
            <a:r>
              <a:rPr lang="en-US" dirty="0"/>
              <a:t>3 sets of isomorphic tasks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9531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400" lvl="0" indent="-228600">
              <a:spcBef>
                <a:spcPts val="1000"/>
              </a:spcBef>
              <a:buClr>
                <a:schemeClr val="dk1"/>
              </a:buClr>
              <a:buSzPts val="2800"/>
              <a:buFont typeface="Arial"/>
              <a:buAutoNum type="arabicPeriod"/>
            </a:pPr>
            <a:r>
              <a:rPr lang="en-CA" sz="1200" dirty="0">
                <a:latin typeface="Calibri" panose="020F0502020204030204" pitchFamily="34" charset="0"/>
                <a:cs typeface="Calibri" panose="020F0502020204030204" pitchFamily="34" charset="0"/>
              </a:rPr>
              <a:t>Meet and fill up the demographics</a:t>
            </a:r>
          </a:p>
          <a:p>
            <a:pPr marL="279400" lvl="0" indent="-228600">
              <a:spcBef>
                <a:spcPts val="1000"/>
              </a:spcBef>
              <a:buClr>
                <a:schemeClr val="dk1"/>
              </a:buClr>
              <a:buSzPts val="2800"/>
              <a:buFont typeface="Arial"/>
              <a:buAutoNum type="arabicPeriod"/>
            </a:pPr>
            <a:r>
              <a:rPr lang="en-CA" sz="1200" dirty="0">
                <a:latin typeface="Calibri" panose="020F0502020204030204" pitchFamily="34" charset="0"/>
                <a:cs typeface="Calibri" panose="020F0502020204030204" pitchFamily="34" charset="0"/>
              </a:rPr>
              <a:t>Tasks: Spend around 7-10 min per selection task did not require them to finish selected tutorials motivated from  </a:t>
            </a:r>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kong</a:t>
            </a:r>
            <a:r>
              <a:rPr lang="en-US" sz="1200" dirty="0">
                <a:solidFill>
                  <a:schemeClr val="dk1"/>
                </a:solidFill>
                <a:latin typeface="Calibri"/>
                <a:ea typeface="Calibri"/>
                <a:cs typeface="Calibri"/>
                <a:sym typeface="Calibri"/>
              </a:rPr>
              <a:t> et al. 2012]</a:t>
            </a:r>
          </a:p>
          <a:p>
            <a:pPr marL="279400" lvl="0" indent="-228600">
              <a:spcBef>
                <a:spcPts val="1000"/>
              </a:spcBef>
              <a:buClr>
                <a:schemeClr val="dk1"/>
              </a:buClr>
              <a:buSzPts val="2800"/>
              <a:buFont typeface="Arial"/>
              <a:buAutoNum type="arabicPeriod"/>
            </a:pPr>
            <a:r>
              <a:rPr lang="en-US" sz="1200" b="0" i="0" u="none" strike="noStrike" cap="none" dirty="0">
                <a:solidFill>
                  <a:schemeClr val="dk1"/>
                </a:solidFill>
                <a:latin typeface="Calibri"/>
                <a:ea typeface="Calibri"/>
                <a:cs typeface="Calibri"/>
                <a:sym typeface="Calibri"/>
              </a:rPr>
              <a:t>Confidence in 5 </a:t>
            </a:r>
            <a:r>
              <a:rPr lang="en-US" sz="1200" b="0" i="0" u="none" strike="noStrike" cap="none" dirty="0" err="1">
                <a:solidFill>
                  <a:schemeClr val="dk1"/>
                </a:solidFill>
                <a:latin typeface="Calibri"/>
                <a:ea typeface="Calibri"/>
                <a:cs typeface="Calibri"/>
                <a:sym typeface="Calibri"/>
              </a:rPr>
              <a:t>likert</a:t>
            </a:r>
            <a:r>
              <a:rPr lang="en-US" sz="1200" b="0" i="0" u="none" strike="noStrike" cap="none" dirty="0">
                <a:solidFill>
                  <a:schemeClr val="dk1"/>
                </a:solidFill>
                <a:latin typeface="Calibri"/>
                <a:ea typeface="Calibri"/>
                <a:cs typeface="Calibri"/>
                <a:sym typeface="Calibri"/>
              </a:rPr>
              <a:t> scale</a:t>
            </a:r>
          </a:p>
          <a:p>
            <a:pPr marL="279400" lvl="0" indent="-228600">
              <a:spcBef>
                <a:spcPts val="1000"/>
              </a:spcBef>
              <a:buClr>
                <a:schemeClr val="dk1"/>
              </a:buClr>
              <a:buSzPts val="2800"/>
              <a:buFont typeface="Arial"/>
              <a:buAutoNum type="arabicPeriod"/>
            </a:pPr>
            <a:r>
              <a:rPr lang="en-US" sz="1200" b="0" i="0" u="none" strike="noStrike" cap="none" dirty="0">
                <a:solidFill>
                  <a:schemeClr val="dk1"/>
                </a:solidFill>
                <a:latin typeface="Calibri"/>
                <a:ea typeface="Calibri"/>
                <a:cs typeface="Calibri"/>
                <a:sym typeface="Calibri"/>
              </a:rPr>
              <a:t>Semi structure interview: experience with the 3 interfaces.</a:t>
            </a:r>
          </a:p>
          <a:p>
            <a:pPr marL="279400" lvl="0" indent="-228600">
              <a:spcBef>
                <a:spcPts val="1000"/>
              </a:spcBef>
              <a:buClr>
                <a:schemeClr val="dk1"/>
              </a:buClr>
              <a:buSzPts val="2800"/>
              <a:buFont typeface="Arial"/>
              <a:buAutoNum type="arabicPeriod"/>
            </a:pPr>
            <a:r>
              <a:rPr lang="en-CA" sz="1200" dirty="0">
                <a:latin typeface="Calibri" panose="020F0502020204030204" pitchFamily="34" charset="0"/>
                <a:cs typeface="Calibri" panose="020F0502020204030204" pitchFamily="34" charset="0"/>
              </a:rPr>
              <a:t>Counter balanced across participants.</a:t>
            </a:r>
          </a:p>
          <a:p>
            <a:pPr marL="279400" lvl="0" indent="-228600">
              <a:spcBef>
                <a:spcPts val="1000"/>
              </a:spcBef>
              <a:buClr>
                <a:schemeClr val="dk1"/>
              </a:buClr>
              <a:buSzPts val="2800"/>
              <a:buFont typeface="Arial"/>
              <a:buAutoNum type="arabicPeriod"/>
            </a:pPr>
            <a:r>
              <a:rPr lang="en-CA" sz="1200" dirty="0">
                <a:latin typeface="Calibri" panose="020F0502020204030204" pitchFamily="34" charset="0"/>
                <a:cs typeface="Calibri" panose="020F0502020204030204" pitchFamily="34" charset="0"/>
              </a:rPr>
              <a:t>Think aloud describing their thoughts.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928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cap="none" dirty="0">
                <a:solidFill>
                  <a:schemeClr val="dk1"/>
                </a:solidFill>
                <a:effectLst/>
                <a:latin typeface="Calibri"/>
                <a:ea typeface="Calibri"/>
                <a:cs typeface="Calibri"/>
                <a:sym typeface="Calibri"/>
              </a:rPr>
              <a:t>I asked participants to rank the three interfaces according to their subjective preferences. All 12 participants ranked </a:t>
            </a:r>
            <a:r>
              <a:rPr lang="en-CA" sz="1200" b="0" i="1" u="none" strike="noStrike" cap="none" dirty="0" err="1">
                <a:solidFill>
                  <a:schemeClr val="dk1"/>
                </a:solidFill>
                <a:effectLst/>
                <a:latin typeface="Calibri"/>
                <a:ea typeface="Calibri"/>
                <a:cs typeface="Calibri"/>
                <a:sym typeface="Calibri"/>
              </a:rPr>
              <a:t>TutVis</a:t>
            </a:r>
            <a:r>
              <a:rPr lang="en-CA" sz="1200" b="0" i="0" u="none" strike="noStrike" cap="none" dirty="0">
                <a:solidFill>
                  <a:schemeClr val="dk1"/>
                </a:solidFill>
                <a:effectLst/>
                <a:latin typeface="Calibri"/>
                <a:ea typeface="Calibri"/>
                <a:cs typeface="Calibri"/>
                <a:sym typeface="Calibri"/>
              </a:rPr>
              <a:t> as their most preferred interface</a:t>
            </a:r>
          </a:p>
          <a:p>
            <a:r>
              <a:rPr lang="en-US" sz="1200" b="0" i="0" u="none" strike="noStrike" cap="none" dirty="0" err="1">
                <a:solidFill>
                  <a:schemeClr val="dk1"/>
                </a:solidFill>
                <a:effectLst/>
                <a:latin typeface="Calibri"/>
                <a:cs typeface="Calibri"/>
                <a:sym typeface="Calibri"/>
              </a:rPr>
              <a:t>Friedmans</a:t>
            </a:r>
            <a:r>
              <a:rPr lang="en-US" sz="1200" b="0" i="0" u="none" strike="noStrike" cap="none" dirty="0">
                <a:solidFill>
                  <a:schemeClr val="dk1"/>
                </a:solidFill>
                <a:effectLst/>
                <a:latin typeface="Calibri"/>
                <a:cs typeface="Calibri"/>
                <a:sym typeface="Calibri"/>
              </a:rPr>
              <a:t> 2 way ANOVA with interface as the within subject factor.</a:t>
            </a:r>
            <a:endParaRPr lang="en-CA" sz="1200" b="0" i="0" u="none" strike="noStrike" cap="none" dirty="0">
              <a:solidFill>
                <a:schemeClr val="dk1"/>
              </a:solidFill>
              <a:effectLst/>
              <a:latin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64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At the two extreme of expertise we have beginner and advanced user. Beginner users lack experience and expertise so they require more detailed info whereas advanced users have working experience so they only require high level info.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&gt;&gt; Advanced tutorials assume certain software skills and knowledge of the application’s vocabulary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&gt;&gt; beginner tries to follow this assumed knowledge, experience cognitive overload</a:t>
            </a:r>
          </a:p>
          <a:p>
            <a:endParaRPr lang="en-CA" dirty="0"/>
          </a:p>
          <a:p>
            <a:r>
              <a:rPr lang="en-CA" dirty="0"/>
              <a:t>Cognitive overload: </a:t>
            </a:r>
            <a:r>
              <a:rPr lang="en-CA" sz="1200" b="0" i="0" u="none" strike="noStrike" cap="none" dirty="0">
                <a:solidFill>
                  <a:schemeClr val="dk1"/>
                </a:solidFill>
                <a:effectLst/>
                <a:latin typeface="Calibri"/>
                <a:ea typeface="Calibri"/>
                <a:cs typeface="Calibri"/>
                <a:sym typeface="Calibri"/>
              </a:rPr>
              <a:t>learning task exceeds the processing capacity of the human cognitive system.</a:t>
            </a:r>
            <a:endParaRPr lang="en-CA" dirty="0"/>
          </a:p>
          <a:p>
            <a:r>
              <a:rPr lang="en-CA" dirty="0"/>
              <a:t>&gt;&gt; Expert user &gt; compact workflow, tutorials cover more advanced or novel techniques</a:t>
            </a:r>
          </a:p>
          <a:p>
            <a:endParaRPr lang="en-CA" dirty="0"/>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882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the participants self reported questionnaire I found every one of them reported using topics. They also reported using difficulty labels, tittle and thumbnail during tutorial selection tasks.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85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the think a loud and eye gaze data I found participants used topics for each of the task. Interestingly they also looked at difficulty levels in almost every tasks but heavily relied on it during difficulty task and the same for length.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408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move to the qualitative result.</a:t>
            </a:r>
          </a:p>
          <a:p>
            <a:r>
              <a:rPr lang="en-CA" dirty="0"/>
              <a:t>From the interview, I found participant considered topics as the preview. Even one participant considered it as the preface of the book.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8810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used difficulty labels to filter or to uncover advanced techniques. For example, one participant said to use advanced flyer design tutorial because that looked eye catchy than the beginner tutorials. In case of the other features, participants felt length is important but they hardly talked about using command usage and text difficulty.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5384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participants were asked about misclassification I had different responses. To expert participant it was not a huge deal as they could follow any tutorial. For beginner misclassification was seeming to be a problem as they might be misguided by the wrong information.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030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995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CA" dirty="0"/>
              <a:t>Classifier need to be particularly conservative when labelling any tutorial as beginner (augment the label with community based feedback about tutorial difficulty)</a:t>
            </a:r>
          </a:p>
          <a:p>
            <a:pPr>
              <a:buFont typeface="Wingdings" panose="05000000000000000000" pitchFamily="2" charset="2"/>
              <a:buChar char="Ø"/>
            </a:pPr>
            <a:r>
              <a:rPr lang="en-CA" dirty="0"/>
              <a:t>Hand analyze tutorials to generate topic labels. &gt;&gt; Crowd workers to assign labels</a:t>
            </a:r>
          </a:p>
          <a:p>
            <a:pPr>
              <a:buFont typeface="Wingdings" panose="05000000000000000000" pitchFamily="2" charset="2"/>
              <a:buChar char="Ø"/>
            </a:pPr>
            <a:r>
              <a:rPr lang="en-CA" dirty="0"/>
              <a:t>Recommend related tutorials with similar topics</a:t>
            </a:r>
          </a:p>
          <a:p>
            <a:pPr>
              <a:buFont typeface="Wingdings" panose="05000000000000000000" pitchFamily="2" charset="2"/>
              <a:buChar char="Ø"/>
            </a:pPr>
            <a:r>
              <a:rPr lang="en-CA" dirty="0"/>
              <a:t>Deploying in real world to see how </a:t>
            </a:r>
            <a:r>
              <a:rPr lang="en-CA" dirty="0" err="1"/>
              <a:t>TutVis</a:t>
            </a:r>
            <a:r>
              <a:rPr lang="en-CA" dirty="0"/>
              <a:t> supports tutorial browsing and selection. |  Finer grained difficulty assessment. |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51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2087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Set blending mode Colloquial: adjust the blending mode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54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5265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98015-FCF4-4361-9858-FB3CCCE79036}" type="slidenum">
              <a:rPr lang="en-US" smtClean="0"/>
              <a:t>57</a:t>
            </a:fld>
            <a:endParaRPr lang="en-US" dirty="0"/>
          </a:p>
        </p:txBody>
      </p:sp>
    </p:spTree>
    <p:extLst>
      <p:ext uri="{BB962C8B-B14F-4D97-AF65-F5344CB8AC3E}">
        <p14:creationId xmlns:p14="http://schemas.microsoft.com/office/powerpoint/2010/main" val="3215625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special techniques &gt; Smart object &gt; Preserve source content </a:t>
            </a:r>
          </a:p>
          <a:p>
            <a:r>
              <a:rPr lang="en-US" dirty="0"/>
              <a:t>&gt;Assumed knowledge (how-to)</a:t>
            </a:r>
          </a:p>
          <a:p>
            <a:r>
              <a:rPr lang="en-US" dirty="0"/>
              <a:t>&gt;Use of additional complex software</a:t>
            </a:r>
          </a:p>
          <a:p>
            <a:r>
              <a:rPr lang="en-US" dirty="0"/>
              <a:t>Beginner: comprehensive description, no existing knowledge</a:t>
            </a:r>
          </a:p>
          <a:p>
            <a:endParaRPr lang="en-US" dirty="0"/>
          </a:p>
          <a:p>
            <a:r>
              <a:rPr lang="en-US" dirty="0"/>
              <a:t>&gt; Multiple techniques that were covered in isolation in beg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58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58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my research goal is to develop a machine learning system which can automatically detect tutorial’s difficulty. In other words, my objective is to build a classifier to classify advanced vs beginner tutorials and finally using this to develop a system to help users to select the appropriate tutorials.</a:t>
            </a:r>
          </a:p>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7807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60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011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lets see one example of the transformation. We have a tutorial and its representation using different features.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62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07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suppose we have a classification problem to differentiate between cars and trucks. In case of a machine learning system, it learns about the different objects from their attributes. Two of the attributes can be for example their dimension and weight. We refer these attributes as the features.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45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talk about my first research question which is to find out differentiable features for advanced vs beginner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067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investigating features, I collected 750 photoshop tutorial from 9 different sources </a:t>
            </a:r>
          </a:p>
          <a:p>
            <a:pPr marL="0" lvl="0" indent="0" algn="l" rtl="0">
              <a:spcBef>
                <a:spcPts val="0"/>
              </a:spcBef>
              <a:spcAft>
                <a:spcPts val="0"/>
              </a:spcAft>
              <a:buNone/>
            </a:pPr>
            <a:r>
              <a:rPr lang="en-US" dirty="0"/>
              <a:t>Equal number of beginner and advanced tutorials</a:t>
            </a:r>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to remove the unnecessary words from the corpus</a:t>
            </a:r>
            <a:endParaRPr dirty="0"/>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10</a:t>
            </a:fld>
            <a:endParaRPr/>
          </a:p>
        </p:txBody>
      </p:sp>
    </p:spTree>
    <p:extLst>
      <p:ext uri="{BB962C8B-B14F-4D97-AF65-F5344CB8AC3E}">
        <p14:creationId xmlns:p14="http://schemas.microsoft.com/office/powerpoint/2010/main" val="43557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1" name="Google Shape;21;p2"/>
          <p:cNvSpPr/>
          <p:nvPr/>
        </p:nvSpPr>
        <p:spPr>
          <a:xfrm>
            <a:off x="0" y="5544589"/>
            <a:ext cx="12208200" cy="1313411"/>
          </a:xfrm>
          <a:prstGeom prst="rect">
            <a:avLst/>
          </a:prstGeom>
          <a:solidFill>
            <a:srgbClr val="2727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a:off x="5363200" y="5544588"/>
            <a:ext cx="1465600" cy="1313411"/>
          </a:xfrm>
          <a:prstGeom prst="rect">
            <a:avLst/>
          </a:prstGeom>
          <a:solidFill>
            <a:srgbClr val="4F4F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41568" y="941993"/>
            <a:ext cx="12074231" cy="5229881"/>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8" name="Google Shape;28;p3"/>
          <p:cNvSpPr/>
          <p:nvPr/>
        </p:nvSpPr>
        <p:spPr>
          <a:xfrm>
            <a:off x="0" y="63084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9" name="Google Shape;29;p3"/>
          <p:cNvGrpSpPr/>
          <p:nvPr/>
        </p:nvGrpSpPr>
        <p:grpSpPr>
          <a:xfrm>
            <a:off x="-11900" y="802693"/>
            <a:ext cx="12245468" cy="6055307"/>
            <a:chOff x="-19914" y="887200"/>
            <a:chExt cx="9121898" cy="3740278"/>
          </a:xfrm>
        </p:grpSpPr>
        <p:sp>
          <p:nvSpPr>
            <p:cNvPr id="30" name="Google Shape;30;p3"/>
            <p:cNvSpPr/>
            <p:nvPr/>
          </p:nvSpPr>
          <p:spPr>
            <a:xfrm>
              <a:off x="19916" y="4231572"/>
              <a:ext cx="9082068" cy="395906"/>
            </a:xfrm>
            <a:prstGeom prst="rect">
              <a:avLst/>
            </a:prstGeom>
            <a:solidFill>
              <a:srgbClr val="BA3B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a:off x="-19914" y="4231572"/>
              <a:ext cx="549600" cy="395906"/>
            </a:xfrm>
            <a:prstGeom prst="rect">
              <a:avLst/>
            </a:prstGeom>
            <a:solidFill>
              <a:srgbClr val="F55C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32" name="Google Shape;32;p3"/>
            <p:cNvCxnSpPr/>
            <p:nvPr/>
          </p:nvCxnSpPr>
          <p:spPr>
            <a:xfrm>
              <a:off x="-11050" y="887200"/>
              <a:ext cx="552900" cy="0"/>
            </a:xfrm>
            <a:prstGeom prst="straightConnector1">
              <a:avLst/>
            </a:prstGeom>
            <a:noFill/>
            <a:ln w="19050" cap="flat" cmpd="sng">
              <a:solidFill>
                <a:srgbClr val="F55C21"/>
              </a:solidFill>
              <a:prstDash val="solid"/>
              <a:round/>
              <a:headEnd type="none" w="sm" len="sm"/>
              <a:tailEnd type="none" w="sm" len="sm"/>
            </a:ln>
          </p:spPr>
        </p:cxnSp>
      </p:grpSp>
      <p:sp>
        <p:nvSpPr>
          <p:cNvPr id="33" name="Google Shape;33;p3"/>
          <p:cNvSpPr txBox="1"/>
          <p:nvPr/>
        </p:nvSpPr>
        <p:spPr>
          <a:xfrm>
            <a:off x="11094599" y="6288670"/>
            <a:ext cx="1097400" cy="500484"/>
          </a:xfrm>
          <a:prstGeom prst="rect">
            <a:avLst/>
          </a:prstGeom>
          <a:solidFill>
            <a:srgbClr val="D4D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rgbClr val="000000"/>
                </a:solidFill>
                <a:latin typeface="Arial"/>
                <a:ea typeface="Arial"/>
                <a:cs typeface="Arial"/>
                <a:sym typeface="Arial"/>
              </a:rPr>
              <a:t>       </a:t>
            </a:r>
            <a:fld id="{00000000-1234-1234-1234-123412341234}" type="slidenum">
              <a:rPr lang="en-CA" sz="1400" b="0" i="0" u="none" strike="noStrike" cap="none" smtClean="0">
                <a:solidFill>
                  <a:srgbClr val="000000"/>
                </a:solidFill>
                <a:latin typeface="Arial"/>
                <a:ea typeface="Arial"/>
                <a:cs typeface="Arial"/>
                <a:sym typeface="Arial"/>
              </a:rPr>
              <a:t>‹#›</a:t>
            </a:fld>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55" name="Google Shape;55;p6"/>
          <p:cNvSpPr/>
          <p:nvPr/>
        </p:nvSpPr>
        <p:spPr>
          <a:xfrm>
            <a:off x="0" y="6308400"/>
            <a:ext cx="12192000" cy="549600"/>
          </a:xfrm>
          <a:prstGeom prst="rect">
            <a:avLst/>
          </a:prstGeom>
          <a:solidFill>
            <a:srgbClr val="2727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56" name="Google Shape;56;p6"/>
          <p:cNvSpPr/>
          <p:nvPr/>
        </p:nvSpPr>
        <p:spPr>
          <a:xfrm>
            <a:off x="4997700" y="6308400"/>
            <a:ext cx="2196600" cy="549600"/>
          </a:xfrm>
          <a:prstGeom prst="rect">
            <a:avLst/>
          </a:prstGeom>
          <a:solidFill>
            <a:srgbClr val="4F4F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57;p6"/>
          <p:cNvSpPr txBox="1"/>
          <p:nvPr/>
        </p:nvSpPr>
        <p:spPr>
          <a:xfrm>
            <a:off x="5531550" y="63084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smtClean="0">
                <a:solidFill>
                  <a:srgbClr val="000000"/>
                </a:solidFill>
                <a:latin typeface="Arial"/>
                <a:ea typeface="Arial"/>
                <a:cs typeface="Arial"/>
                <a:sym typeface="Arial"/>
              </a:rPr>
              <a:pPr marL="0" marR="0" lvl="0" indent="0" algn="ctr" rtl="0">
                <a:lnSpc>
                  <a:spcPct val="100000"/>
                </a:lnSpc>
                <a:spcBef>
                  <a:spcPts val="0"/>
                </a:spcBef>
                <a:spcAft>
                  <a:spcPts val="0"/>
                </a:spcAft>
                <a:buClr>
                  <a:srgbClr val="000000"/>
                </a:buClr>
                <a:buSzPts val="1400"/>
                <a:buFont typeface="Arial"/>
                <a:buNone/>
              </a:pPr>
              <a:t>‹#›</a:t>
            </a:fld>
            <a:endParaRPr sz="1400" b="0" i="0" u="none" strike="noStrike" cap="none" dirty="0">
              <a:solidFill>
                <a:srgbClr val="000000"/>
              </a:solidFill>
              <a:latin typeface="Arial"/>
              <a:ea typeface="Arial"/>
              <a:cs typeface="Arial"/>
              <a:sym typeface="Arial"/>
            </a:endParaRPr>
          </a:p>
        </p:txBody>
      </p:sp>
      <p:cxnSp>
        <p:nvCxnSpPr>
          <p:cNvPr id="58" name="Google Shape;58;p6"/>
          <p:cNvCxnSpPr/>
          <p:nvPr/>
        </p:nvCxnSpPr>
        <p:spPr>
          <a:xfrm>
            <a:off x="-1" y="802693"/>
            <a:ext cx="10820486" cy="0"/>
          </a:xfrm>
          <a:prstGeom prst="straightConnector1">
            <a:avLst/>
          </a:prstGeom>
          <a:noFill/>
          <a:ln w="19050" cap="flat" cmpd="sng">
            <a:solidFill>
              <a:schemeClr val="dk1"/>
            </a:solidFill>
            <a:prstDash val="solid"/>
            <a:round/>
            <a:headEnd type="diamond" w="lg" len="lg"/>
            <a:tailEnd type="diamond" w="lg" len="lg"/>
          </a:ln>
        </p:spPr>
      </p:cxn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9"/>
        <p:cNvGrpSpPr/>
        <p:nvPr/>
      </p:nvGrpSpPr>
      <p:grpSpPr>
        <a:xfrm>
          <a:off x="0" y="0"/>
          <a:ext cx="0" cy="0"/>
          <a:chOff x="0" y="0"/>
          <a:chExt cx="0" cy="0"/>
        </a:xfrm>
      </p:grpSpPr>
      <p:sp>
        <p:nvSpPr>
          <p:cNvPr id="60" name="Google Shape;6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3" name="Google Shape;63;p7"/>
          <p:cNvSpPr/>
          <p:nvPr/>
        </p:nvSpPr>
        <p:spPr>
          <a:xfrm>
            <a:off x="0" y="6308400"/>
            <a:ext cx="12192000" cy="549600"/>
          </a:xfrm>
          <a:prstGeom prst="rect">
            <a:avLst/>
          </a:prstGeom>
          <a:solidFill>
            <a:srgbClr val="2727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64" name="Google Shape;64;p7"/>
          <p:cNvSpPr/>
          <p:nvPr/>
        </p:nvSpPr>
        <p:spPr>
          <a:xfrm>
            <a:off x="4997700" y="6308400"/>
            <a:ext cx="2196600" cy="549600"/>
          </a:xfrm>
          <a:prstGeom prst="rect">
            <a:avLst/>
          </a:prstGeom>
          <a:solidFill>
            <a:srgbClr val="4F4F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 name="Google Shape;65;p7"/>
          <p:cNvSpPr txBox="1"/>
          <p:nvPr/>
        </p:nvSpPr>
        <p:spPr>
          <a:xfrm>
            <a:off x="5531550" y="63084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smtClean="0">
                <a:solidFill>
                  <a:srgbClr val="000000"/>
                </a:solidFill>
                <a:latin typeface="Arial"/>
                <a:ea typeface="Arial"/>
                <a:cs typeface="Arial"/>
                <a:sym typeface="Arial"/>
              </a:rPr>
              <a:pPr marL="0" marR="0" lvl="0" indent="0" algn="ctr" rtl="0">
                <a:lnSpc>
                  <a:spcPct val="100000"/>
                </a:lnSpc>
                <a:spcBef>
                  <a:spcPts val="0"/>
                </a:spcBef>
                <a:spcAft>
                  <a:spcPts val="0"/>
                </a:spcAft>
                <a:buClr>
                  <a:srgbClr val="000000"/>
                </a:buClr>
                <a:buSzPts val="1400"/>
                <a:buFont typeface="Arial"/>
                <a:buNone/>
              </a:pPr>
              <a:t>‹#›</a:t>
            </a:fld>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6.jpeg"/><Relationship Id="rId7" Type="http://schemas.microsoft.com/office/2007/relationships/hdphoto" Target="../media/hdphoto8.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3.jpe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6.jpeg"/><Relationship Id="rId7" Type="http://schemas.microsoft.com/office/2007/relationships/hdphoto" Target="../media/hdphoto8.wdp"/><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8.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11" Type="http://schemas.microsoft.com/office/2007/relationships/hdphoto" Target="../media/hdphoto1.wdp"/><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9.png"/><Relationship Id="rId5" Type="http://schemas.microsoft.com/office/2007/relationships/hdphoto" Target="../media/hdphoto9.wdp"/><Relationship Id="rId4" Type="http://schemas.openxmlformats.org/officeDocument/2006/relationships/image" Target="../media/image4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7.png"/><Relationship Id="rId7" Type="http://schemas.microsoft.com/office/2007/relationships/hdphoto" Target="../media/hdphoto5.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0.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9.png"/><Relationship Id="rId5" Type="http://schemas.microsoft.com/office/2007/relationships/hdphoto" Target="../media/hdphoto9.wdp"/><Relationship Id="rId10" Type="http://schemas.openxmlformats.org/officeDocument/2006/relationships/image" Target="../media/image60.png"/><Relationship Id="rId4" Type="http://schemas.openxmlformats.org/officeDocument/2006/relationships/image" Target="../media/image42.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60.png"/><Relationship Id="rId5" Type="http://schemas.microsoft.com/office/2007/relationships/hdphoto" Target="../media/hdphoto9.wdp"/><Relationship Id="rId10" Type="http://schemas.openxmlformats.org/officeDocument/2006/relationships/image" Target="../media/image61.png"/><Relationship Id="rId4" Type="http://schemas.openxmlformats.org/officeDocument/2006/relationships/image" Target="../media/image42.pn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microsoft.com/office/2007/relationships/hdphoto" Target="../media/hdphoto11.wdp"/><Relationship Id="rId5" Type="http://schemas.openxmlformats.org/officeDocument/2006/relationships/image" Target="../media/image77.png"/><Relationship Id="rId4" Type="http://schemas.microsoft.com/office/2007/relationships/hdphoto" Target="../media/hdphoto10.wdp"/><Relationship Id="rId9"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30.jpeg"/><Relationship Id="rId12" Type="http://schemas.microsoft.com/office/2007/relationships/hdphoto" Target="../media/hdphoto7.wdp"/><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4.xml"/><Relationship Id="rId6" Type="http://schemas.microsoft.com/office/2007/relationships/hdphoto" Target="../media/hdphoto6.wdp"/><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image" Target="../media/image19.png"/><Relationship Id="rId10" Type="http://schemas.openxmlformats.org/officeDocument/2006/relationships/image" Target="../media/image27.png"/><Relationship Id="rId4" Type="http://schemas.microsoft.com/office/2007/relationships/hdphoto" Target="../media/hdphoto5.wdp"/><Relationship Id="rId9" Type="http://schemas.microsoft.com/office/2007/relationships/hdphoto" Target="../media/hdphoto3.wdp"/><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4.xml"/><Relationship Id="rId6" Type="http://schemas.microsoft.com/office/2007/relationships/hdphoto" Target="../media/hdphoto13.wdp"/><Relationship Id="rId5" Type="http://schemas.openxmlformats.org/officeDocument/2006/relationships/image" Target="../media/image80.png"/><Relationship Id="rId4" Type="http://schemas.microsoft.com/office/2007/relationships/hdphoto" Target="../media/hdphoto5.wdp"/></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5.png"/><Relationship Id="rId7"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90.png"/><Relationship Id="rId5" Type="http://schemas.microsoft.com/office/2007/relationships/hdphoto" Target="../media/hdphoto14.wdp"/><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jpe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 Id="rId9" Type="http://schemas.microsoft.com/office/2007/relationships/hdphoto" Target="../media/hdphoto6.wdp"/></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453737" y="1921045"/>
            <a:ext cx="11425800" cy="21669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1100"/>
              <a:buFont typeface="Arial"/>
              <a:buNone/>
            </a:pPr>
            <a:r>
              <a:rPr lang="en-CA" sz="4000" b="1" dirty="0">
                <a:latin typeface="Calibri Light" panose="020F0302020204030204" pitchFamily="34" charset="0"/>
                <a:ea typeface="Arial"/>
                <a:cs typeface="Calibri Light" panose="020F0302020204030204" pitchFamily="34" charset="0"/>
                <a:sym typeface="Arial"/>
              </a:rPr>
              <a:t>An Investigation on Automatically Assessing </a:t>
            </a:r>
            <a:r>
              <a:rPr lang="en-US" sz="4000" b="1" dirty="0">
                <a:latin typeface="Calibri Light" panose="020F0302020204030204" pitchFamily="34" charset="0"/>
                <a:ea typeface="Arial"/>
                <a:cs typeface="Calibri Light" panose="020F0302020204030204" pitchFamily="34" charset="0"/>
                <a:sym typeface="Arial"/>
              </a:rPr>
              <a:t>an</a:t>
            </a:r>
            <a:r>
              <a:rPr lang="en-CA" sz="4000" b="1" dirty="0">
                <a:latin typeface="Calibri Light" panose="020F0302020204030204" pitchFamily="34" charset="0"/>
                <a:ea typeface="Arial"/>
                <a:cs typeface="Calibri Light" panose="020F0302020204030204" pitchFamily="34" charset="0"/>
                <a:sym typeface="Arial"/>
              </a:rPr>
              <a:t> Application Tutorial’s Difficulty</a:t>
            </a:r>
            <a:endParaRPr sz="4000" b="1" dirty="0">
              <a:latin typeface="Calibri Light" panose="020F0302020204030204" pitchFamily="34" charset="0"/>
              <a:ea typeface="Arial"/>
              <a:cs typeface="Calibri Light" panose="020F0302020204030204" pitchFamily="34" charset="0"/>
              <a:sym typeface="Arial"/>
            </a:endParaRPr>
          </a:p>
          <a:p>
            <a:pPr marL="0" marR="0" lvl="0" indent="0" algn="ctr" rtl="0">
              <a:lnSpc>
                <a:spcPct val="115000"/>
              </a:lnSpc>
              <a:spcBef>
                <a:spcPts val="0"/>
              </a:spcBef>
              <a:spcAft>
                <a:spcPts val="0"/>
              </a:spcAft>
              <a:buClr>
                <a:schemeClr val="dk1"/>
              </a:buClr>
              <a:buSzPts val="4800"/>
              <a:buFont typeface="Calibri"/>
              <a:buNone/>
            </a:pPr>
            <a:endParaRPr sz="4400" i="0" u="none" strike="noStrike" cap="none" dirty="0">
              <a:solidFill>
                <a:schemeClr val="dk1"/>
              </a:solidFill>
              <a:latin typeface="Calibri" panose="020F0502020204030204" pitchFamily="34" charset="0"/>
              <a:cs typeface="Calibri" panose="020F0502020204030204" pitchFamily="34" charset="0"/>
            </a:endParaRPr>
          </a:p>
        </p:txBody>
      </p:sp>
      <p:sp>
        <p:nvSpPr>
          <p:cNvPr id="98" name="Google Shape;98;p12"/>
          <p:cNvSpPr txBox="1">
            <a:spLocks noGrp="1"/>
          </p:cNvSpPr>
          <p:nvPr>
            <p:ph type="subTitle" idx="1"/>
          </p:nvPr>
        </p:nvSpPr>
        <p:spPr>
          <a:xfrm>
            <a:off x="984537" y="3456417"/>
            <a:ext cx="10169238" cy="74272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endParaRPr lang="en-CA" sz="2000" i="0" u="none" strike="noStrike" cap="none" dirty="0">
              <a:solidFill>
                <a:schemeClr val="tx1"/>
              </a:solidFill>
              <a:sym typeface="Calibri"/>
            </a:endParaRPr>
          </a:p>
          <a:p>
            <a:pPr marL="0" marR="0" lvl="0" indent="0" algn="ctr" rtl="0">
              <a:lnSpc>
                <a:spcPct val="90000"/>
              </a:lnSpc>
              <a:spcBef>
                <a:spcPts val="0"/>
              </a:spcBef>
              <a:spcAft>
                <a:spcPts val="0"/>
              </a:spcAft>
              <a:buClr>
                <a:schemeClr val="lt1"/>
              </a:buClr>
              <a:buSzPts val="2400"/>
              <a:buFont typeface="Arial"/>
              <a:buNone/>
            </a:pPr>
            <a:r>
              <a:rPr lang="en-CA" sz="2000" i="0" u="none" strike="noStrike" cap="none" dirty="0">
                <a:solidFill>
                  <a:schemeClr val="tx1"/>
                </a:solidFill>
                <a:sym typeface="Calibri"/>
              </a:rPr>
              <a:t>Shahed Anzarus Sabab</a:t>
            </a:r>
          </a:p>
          <a:p>
            <a:pPr marL="0" marR="0" lvl="0" indent="0" algn="ctr" rtl="0">
              <a:lnSpc>
                <a:spcPct val="90000"/>
              </a:lnSpc>
              <a:spcBef>
                <a:spcPts val="0"/>
              </a:spcBef>
              <a:spcAft>
                <a:spcPts val="0"/>
              </a:spcAft>
              <a:buClr>
                <a:schemeClr val="lt1"/>
              </a:buClr>
              <a:buSzPts val="2400"/>
              <a:buFont typeface="Arial"/>
              <a:buNone/>
            </a:pPr>
            <a:r>
              <a:rPr lang="en-CA" sz="2000" dirty="0">
                <a:solidFill>
                  <a:schemeClr val="tx1"/>
                </a:solidFill>
              </a:rPr>
              <a:t>Supervisor: Dr. Andrea Bunt</a:t>
            </a:r>
          </a:p>
          <a:p>
            <a:pPr marL="0" marR="0" lvl="0" indent="0" algn="ctr" rtl="0">
              <a:lnSpc>
                <a:spcPct val="90000"/>
              </a:lnSpc>
              <a:spcBef>
                <a:spcPts val="0"/>
              </a:spcBef>
              <a:spcAft>
                <a:spcPts val="0"/>
              </a:spcAft>
              <a:buClr>
                <a:schemeClr val="lt1"/>
              </a:buClr>
              <a:buSzPts val="2400"/>
              <a:buFont typeface="Arial"/>
              <a:buNone/>
            </a:pPr>
            <a:endParaRPr lang="en-CA" sz="2000" dirty="0">
              <a:solidFill>
                <a:schemeClr val="tx1"/>
              </a:solidFill>
            </a:endParaRPr>
          </a:p>
          <a:p>
            <a:pPr marL="0" marR="0" lvl="0" indent="0" algn="ctr" rtl="0">
              <a:lnSpc>
                <a:spcPct val="90000"/>
              </a:lnSpc>
              <a:spcBef>
                <a:spcPts val="0"/>
              </a:spcBef>
              <a:spcAft>
                <a:spcPts val="0"/>
              </a:spcAft>
              <a:buClr>
                <a:schemeClr val="lt1"/>
              </a:buClr>
              <a:buSzPts val="2400"/>
              <a:buFont typeface="Arial"/>
              <a:buNone/>
            </a:pPr>
            <a:r>
              <a:rPr lang="en-CA" sz="2000" dirty="0">
                <a:solidFill>
                  <a:schemeClr val="tx1"/>
                </a:solidFill>
              </a:rPr>
              <a:t>December 18, 2019</a:t>
            </a:r>
          </a:p>
        </p:txBody>
      </p:sp>
      <p:pic>
        <p:nvPicPr>
          <p:cNvPr id="99" name="Google Shape;99;p12"/>
          <p:cNvPicPr preferRelativeResize="0"/>
          <p:nvPr/>
        </p:nvPicPr>
        <p:blipFill>
          <a:blip r:embed="rId3">
            <a:alphaModFix/>
          </a:blip>
          <a:stretch>
            <a:fillRect/>
          </a:stretch>
        </p:blipFill>
        <p:spPr>
          <a:xfrm>
            <a:off x="5354375" y="5596113"/>
            <a:ext cx="1483250" cy="1264475"/>
          </a:xfrm>
          <a:prstGeom prst="rect">
            <a:avLst/>
          </a:prstGeom>
          <a:noFill/>
          <a:ln>
            <a:noFill/>
          </a:ln>
        </p:spPr>
      </p:pic>
      <p:grpSp>
        <p:nvGrpSpPr>
          <p:cNvPr id="2" name="Group 1">
            <a:extLst>
              <a:ext uri="{FF2B5EF4-FFF2-40B4-BE49-F238E27FC236}">
                <a16:creationId xmlns:a16="http://schemas.microsoft.com/office/drawing/2014/main" id="{B33353D7-EE13-450F-825A-FAF6419FAB5B}"/>
              </a:ext>
            </a:extLst>
          </p:cNvPr>
          <p:cNvGrpSpPr/>
          <p:nvPr/>
        </p:nvGrpSpPr>
        <p:grpSpPr>
          <a:xfrm>
            <a:off x="1221005" y="5591742"/>
            <a:ext cx="2384660" cy="1154574"/>
            <a:chOff x="1353311" y="5596113"/>
            <a:chExt cx="2505041" cy="1212858"/>
          </a:xfrm>
        </p:grpSpPr>
        <p:pic>
          <p:nvPicPr>
            <p:cNvPr id="1026" name="Picture 2" descr="Image result for u of m logo">
              <a:extLst>
                <a:ext uri="{FF2B5EF4-FFF2-40B4-BE49-F238E27FC236}">
                  <a16:creationId xmlns:a16="http://schemas.microsoft.com/office/drawing/2014/main" id="{1D4041B2-3DB3-4397-B099-A0AFF6A1A9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608"/>
            <a:stretch/>
          </p:blipFill>
          <p:spPr bwMode="auto">
            <a:xfrm>
              <a:off x="1353311" y="5596113"/>
              <a:ext cx="786385" cy="12128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u of m logo">
              <a:extLst>
                <a:ext uri="{FF2B5EF4-FFF2-40B4-BE49-F238E27FC236}">
                  <a16:creationId xmlns:a16="http://schemas.microsoft.com/office/drawing/2014/main" id="{C5C1EB6F-6542-4055-9D18-E9BEC03B992D}"/>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31392"/>
            <a:stretch/>
          </p:blipFill>
          <p:spPr bwMode="auto">
            <a:xfrm>
              <a:off x="2139696" y="5596113"/>
              <a:ext cx="1718656" cy="12128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E9689041-89BF-4725-BDB2-E29796CBEEE8}"/>
              </a:ext>
            </a:extLst>
          </p:cNvPr>
          <p:cNvGrpSpPr/>
          <p:nvPr/>
        </p:nvGrpSpPr>
        <p:grpSpPr>
          <a:xfrm>
            <a:off x="8502234" y="5933890"/>
            <a:ext cx="2561801" cy="588920"/>
            <a:chOff x="8591010" y="5933890"/>
            <a:chExt cx="2561801" cy="588920"/>
          </a:xfrm>
        </p:grpSpPr>
        <p:pic>
          <p:nvPicPr>
            <p:cNvPr id="1028" name="Picture 4" descr="http://cs.umanitoba.ca/~hciweb/img/logo.png">
              <a:extLst>
                <a:ext uri="{FF2B5EF4-FFF2-40B4-BE49-F238E27FC236}">
                  <a16:creationId xmlns:a16="http://schemas.microsoft.com/office/drawing/2014/main" id="{0742521B-7C4F-4E08-B036-02DADCF50C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146"/>
            <a:stretch/>
          </p:blipFill>
          <p:spPr bwMode="auto">
            <a:xfrm>
              <a:off x="8591010" y="5933890"/>
              <a:ext cx="2561801" cy="4702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cs.umanitoba.ca/~hciweb/img/logo.png">
              <a:extLst>
                <a:ext uri="{FF2B5EF4-FFF2-40B4-BE49-F238E27FC236}">
                  <a16:creationId xmlns:a16="http://schemas.microsoft.com/office/drawing/2014/main" id="{EBD753B8-2694-4168-BE24-6D43DC7349DE}"/>
                </a:ext>
              </a:extLst>
            </p:cNvPr>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79854"/>
            <a:stretch/>
          </p:blipFill>
          <p:spPr bwMode="auto">
            <a:xfrm>
              <a:off x="8591010" y="6404168"/>
              <a:ext cx="2561801" cy="1186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98;p12">
            <a:extLst>
              <a:ext uri="{FF2B5EF4-FFF2-40B4-BE49-F238E27FC236}">
                <a16:creationId xmlns:a16="http://schemas.microsoft.com/office/drawing/2014/main" id="{07FFA1EB-7C0A-4441-8D11-EDB446FB3C1F}"/>
              </a:ext>
            </a:extLst>
          </p:cNvPr>
          <p:cNvSpPr txBox="1">
            <a:spLocks/>
          </p:cNvSpPr>
          <p:nvPr/>
        </p:nvSpPr>
        <p:spPr>
          <a:xfrm>
            <a:off x="1221005" y="1251387"/>
            <a:ext cx="9642033" cy="7427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Clr>
                <a:schemeClr val="lt1"/>
              </a:buClr>
            </a:pPr>
            <a:r>
              <a:rPr lang="en-CA" dirty="0">
                <a:solidFill>
                  <a:schemeClr val="tx1"/>
                </a:solidFill>
              </a:rPr>
              <a:t>MSc. Thesis:</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grpSp>
        <p:nvGrpSpPr>
          <p:cNvPr id="47" name="Group 46">
            <a:extLst>
              <a:ext uri="{FF2B5EF4-FFF2-40B4-BE49-F238E27FC236}">
                <a16:creationId xmlns:a16="http://schemas.microsoft.com/office/drawing/2014/main" id="{74027EC6-6A6B-4391-9059-792D4FB27719}"/>
              </a:ext>
            </a:extLst>
          </p:cNvPr>
          <p:cNvGrpSpPr/>
          <p:nvPr/>
        </p:nvGrpSpPr>
        <p:grpSpPr>
          <a:xfrm>
            <a:off x="1037405" y="1271080"/>
            <a:ext cx="2560869" cy="3944929"/>
            <a:chOff x="1215235" y="1272030"/>
            <a:chExt cx="2560869" cy="3944929"/>
          </a:xfrm>
        </p:grpSpPr>
        <p:grpSp>
          <p:nvGrpSpPr>
            <p:cNvPr id="5" name="Group 4">
              <a:extLst>
                <a:ext uri="{FF2B5EF4-FFF2-40B4-BE49-F238E27FC236}">
                  <a16:creationId xmlns:a16="http://schemas.microsoft.com/office/drawing/2014/main" id="{8B40A9F8-2D3D-4055-BB69-C66E847A13E3}"/>
                </a:ext>
              </a:extLst>
            </p:cNvPr>
            <p:cNvGrpSpPr/>
            <p:nvPr/>
          </p:nvGrpSpPr>
          <p:grpSpPr>
            <a:xfrm>
              <a:off x="1410842" y="1272030"/>
              <a:ext cx="2159619" cy="1774071"/>
              <a:chOff x="-258640" y="2521712"/>
              <a:chExt cx="2532795" cy="2048024"/>
            </a:xfrm>
          </p:grpSpPr>
          <p:pic>
            <p:nvPicPr>
              <p:cNvPr id="18" name="Picture 2" descr="Image result for video">
                <a:extLst>
                  <a:ext uri="{FF2B5EF4-FFF2-40B4-BE49-F238E27FC236}">
                    <a16:creationId xmlns:a16="http://schemas.microsoft.com/office/drawing/2014/main" id="{72599EB8-316D-448E-B11F-8DB17F3627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1085" y="2521712"/>
                <a:ext cx="1365349" cy="136535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4" descr="Checklist">
                <a:extLst>
                  <a:ext uri="{FF2B5EF4-FFF2-40B4-BE49-F238E27FC236}">
                    <a16:creationId xmlns:a16="http://schemas.microsoft.com/office/drawing/2014/main" id="{4552D886-8E55-49DF-BA3A-13B174138A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73" y="2676982"/>
                <a:ext cx="1129827" cy="1129827"/>
              </a:xfrm>
              <a:prstGeom prst="rect">
                <a:avLst/>
              </a:prstGeom>
            </p:spPr>
          </p:pic>
          <p:sp>
            <p:nvSpPr>
              <p:cNvPr id="20" name="TextBox 19">
                <a:extLst>
                  <a:ext uri="{FF2B5EF4-FFF2-40B4-BE49-F238E27FC236}">
                    <a16:creationId xmlns:a16="http://schemas.microsoft.com/office/drawing/2014/main" id="{2777CF24-DD16-4F0B-BA15-58EF680F74ED}"/>
                  </a:ext>
                </a:extLst>
              </p:cNvPr>
              <p:cNvSpPr txBox="1"/>
              <p:nvPr/>
            </p:nvSpPr>
            <p:spPr>
              <a:xfrm>
                <a:off x="-258640" y="3752537"/>
                <a:ext cx="253279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 Collection</a:t>
                </a:r>
              </a:p>
              <a:p>
                <a:pPr algn="ctr"/>
                <a:r>
                  <a:rPr lang="en-CA" sz="2000" dirty="0">
                    <a:latin typeface="Calibri" panose="020F0502020204030204" pitchFamily="34" charset="0"/>
                    <a:cs typeface="Calibri" panose="020F0502020204030204" pitchFamily="34" charset="0"/>
                  </a:rPr>
                  <a:t>(Text + Video)</a:t>
                </a:r>
              </a:p>
            </p:txBody>
          </p:sp>
        </p:grpSp>
        <p:grpSp>
          <p:nvGrpSpPr>
            <p:cNvPr id="21" name="Google Shape;210;p19">
              <a:extLst>
                <a:ext uri="{FF2B5EF4-FFF2-40B4-BE49-F238E27FC236}">
                  <a16:creationId xmlns:a16="http://schemas.microsoft.com/office/drawing/2014/main" id="{CCFB855A-5157-4963-8A33-65423965B71B}"/>
                </a:ext>
              </a:extLst>
            </p:cNvPr>
            <p:cNvGrpSpPr/>
            <p:nvPr/>
          </p:nvGrpSpPr>
          <p:grpSpPr>
            <a:xfrm>
              <a:off x="1215235" y="3106882"/>
              <a:ext cx="2560869" cy="2110077"/>
              <a:chOff x="1083025" y="2306625"/>
              <a:chExt cx="1920700" cy="1582598"/>
            </a:xfrm>
          </p:grpSpPr>
          <p:sp>
            <p:nvSpPr>
              <p:cNvPr id="22" name="Google Shape;211;p19">
                <a:extLst>
                  <a:ext uri="{FF2B5EF4-FFF2-40B4-BE49-F238E27FC236}">
                    <a16:creationId xmlns:a16="http://schemas.microsoft.com/office/drawing/2014/main" id="{3BDC0FBE-1D91-4916-A832-21EE164AB346}"/>
                  </a:ext>
                </a:extLst>
              </p:cNvPr>
              <p:cNvSpPr txBox="1"/>
              <p:nvPr/>
            </p:nvSpPr>
            <p:spPr>
              <a:xfrm>
                <a:off x="1235825" y="2695024"/>
                <a:ext cx="17679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750 Labeled Tutorials</a:t>
                </a:r>
                <a:endParaRPr sz="1800" b="1" dirty="0">
                  <a:latin typeface="Calibri"/>
                  <a:ea typeface="Calibri"/>
                  <a:cs typeface="Calibri"/>
                  <a:sym typeface="Calibri"/>
                </a:endParaRPr>
              </a:p>
            </p:txBody>
          </p:sp>
          <p:sp>
            <p:nvSpPr>
              <p:cNvPr id="23" name="Google Shape;212;p19">
                <a:extLst>
                  <a:ext uri="{FF2B5EF4-FFF2-40B4-BE49-F238E27FC236}">
                    <a16:creationId xmlns:a16="http://schemas.microsoft.com/office/drawing/2014/main" id="{5F5EAADC-AB6E-4A45-B7A3-2FABC808E569}"/>
                  </a:ext>
                </a:extLst>
              </p:cNvPr>
              <p:cNvSpPr txBox="1"/>
              <p:nvPr/>
            </p:nvSpPr>
            <p:spPr>
              <a:xfrm>
                <a:off x="1215706" y="3151823"/>
                <a:ext cx="1769408" cy="737400"/>
              </a:xfrm>
              <a:prstGeom prst="rect">
                <a:avLst/>
              </a:prstGeom>
              <a:noFill/>
              <a:ln>
                <a:noFill/>
              </a:ln>
            </p:spPr>
            <p:txBody>
              <a:bodyPr spcFirstLastPara="1" wrap="square" lIns="121900" tIns="121900" rIns="121900" bIns="121900" anchor="t" anchorCtr="0">
                <a:noAutofit/>
              </a:bodyPr>
              <a:lstStyle/>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Photoshop tutorials</a:t>
                </a:r>
              </a:p>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Only text</a:t>
                </a:r>
                <a:endParaRPr sz="1800" dirty="0">
                  <a:latin typeface="Calibri"/>
                  <a:ea typeface="Calibri"/>
                  <a:cs typeface="Calibri"/>
                  <a:sym typeface="Calibri"/>
                </a:endParaRPr>
              </a:p>
              <a:p>
                <a:pPr marL="457200" lvl="0" indent="-330200">
                  <a:buSzPts val="1600"/>
                  <a:buFont typeface="Calibri"/>
                  <a:buChar char="➔"/>
                </a:pPr>
                <a:r>
                  <a:rPr lang="en-US" sz="1800" dirty="0">
                    <a:latin typeface="Calibri"/>
                    <a:ea typeface="Calibri"/>
                    <a:cs typeface="Calibri"/>
                    <a:sym typeface="Calibri"/>
                  </a:rPr>
                  <a:t>Equal Advanced and Beginner tutorials</a:t>
                </a:r>
              </a:p>
            </p:txBody>
          </p:sp>
          <p:sp>
            <p:nvSpPr>
              <p:cNvPr id="24" name="Google Shape;213;p19">
                <a:extLst>
                  <a:ext uri="{FF2B5EF4-FFF2-40B4-BE49-F238E27FC236}">
                    <a16:creationId xmlns:a16="http://schemas.microsoft.com/office/drawing/2014/main" id="{FECC8D45-9C40-4986-8A2F-FDDF367AE169}"/>
                  </a:ext>
                </a:extLst>
              </p:cNvPr>
              <p:cNvSpPr/>
              <p:nvPr/>
            </p:nvSpPr>
            <p:spPr>
              <a:xfrm flipH="1">
                <a:off x="1083025" y="2306625"/>
                <a:ext cx="1834800" cy="143400"/>
              </a:xfrm>
              <a:prstGeom prst="parallelogram">
                <a:avLst>
                  <a:gd name="adj" fmla="val 96952"/>
                </a:avLst>
              </a:prstGeom>
              <a:solidFill>
                <a:srgbClr val="4141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25" name="Google Shape;214;p19">
                <a:extLst>
                  <a:ext uri="{FF2B5EF4-FFF2-40B4-BE49-F238E27FC236}">
                    <a16:creationId xmlns:a16="http://schemas.microsoft.com/office/drawing/2014/main" id="{6ECDB37F-6F72-4C7D-8354-3C7A5F137A8D}"/>
                  </a:ext>
                </a:extLst>
              </p:cNvPr>
              <p:cNvSpPr/>
              <p:nvPr/>
            </p:nvSpPr>
            <p:spPr>
              <a:xfrm>
                <a:off x="1083125" y="2460449"/>
                <a:ext cx="1834800" cy="143400"/>
              </a:xfrm>
              <a:prstGeom prst="parallelogram">
                <a:avLst>
                  <a:gd name="adj" fmla="val 96952"/>
                </a:avLst>
              </a:prstGeom>
              <a:solidFill>
                <a:srgbClr val="2F2F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897EC19D-2D23-427E-8E9B-3CC31E9B8061}"/>
              </a:ext>
            </a:extLst>
          </p:cNvPr>
          <p:cNvGrpSpPr/>
          <p:nvPr/>
        </p:nvGrpSpPr>
        <p:grpSpPr>
          <a:xfrm>
            <a:off x="3390921" y="1312822"/>
            <a:ext cx="2786468" cy="3903187"/>
            <a:chOff x="3429913" y="1313772"/>
            <a:chExt cx="2786468" cy="3903187"/>
          </a:xfrm>
        </p:grpSpPr>
        <p:grpSp>
          <p:nvGrpSpPr>
            <p:cNvPr id="6" name="Group 5">
              <a:extLst>
                <a:ext uri="{FF2B5EF4-FFF2-40B4-BE49-F238E27FC236}">
                  <a16:creationId xmlns:a16="http://schemas.microsoft.com/office/drawing/2014/main" id="{192317A0-C855-43E7-8272-51D71DFD2138}"/>
                </a:ext>
              </a:extLst>
            </p:cNvPr>
            <p:cNvGrpSpPr/>
            <p:nvPr/>
          </p:nvGrpSpPr>
          <p:grpSpPr>
            <a:xfrm>
              <a:off x="3757291" y="1313772"/>
              <a:ext cx="2016090" cy="1732328"/>
              <a:chOff x="2493269" y="2569901"/>
              <a:chExt cx="2364465" cy="1999835"/>
            </a:xfrm>
          </p:grpSpPr>
          <p:pic>
            <p:nvPicPr>
              <p:cNvPr id="16" name="Picture 2" descr="Image result for preprocessing icon">
                <a:extLst>
                  <a:ext uri="{FF2B5EF4-FFF2-40B4-BE49-F238E27FC236}">
                    <a16:creationId xmlns:a16="http://schemas.microsoft.com/office/drawing/2014/main" id="{B977904B-A6A8-4C9D-91FC-6BEAA64C500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94238" y="2569901"/>
                <a:ext cx="1928544" cy="13913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A15B8F9-ABD9-492D-8EC6-10DE4B26CD00}"/>
                  </a:ext>
                </a:extLst>
              </p:cNvPr>
              <p:cNvSpPr txBox="1"/>
              <p:nvPr/>
            </p:nvSpPr>
            <p:spPr>
              <a:xfrm>
                <a:off x="2493269" y="3752537"/>
                <a:ext cx="236446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a:t>
                </a:r>
              </a:p>
              <a:p>
                <a:pPr algn="ctr"/>
                <a:r>
                  <a:rPr lang="en-CA" sz="2000" dirty="0">
                    <a:latin typeface="Calibri" panose="020F0502020204030204" pitchFamily="34" charset="0"/>
                    <a:cs typeface="Calibri" panose="020F0502020204030204" pitchFamily="34" charset="0"/>
                  </a:rPr>
                  <a:t>Preprocessing</a:t>
                </a:r>
                <a:endParaRPr lang="en-CA" sz="3600" dirty="0">
                  <a:latin typeface="Calibri" panose="020F0502020204030204" pitchFamily="34" charset="0"/>
                  <a:cs typeface="Calibri" panose="020F0502020204030204" pitchFamily="34" charset="0"/>
                </a:endParaRPr>
              </a:p>
            </p:txBody>
          </p:sp>
        </p:grpSp>
        <p:sp>
          <p:nvSpPr>
            <p:cNvPr id="27" name="Google Shape;216;p19">
              <a:extLst>
                <a:ext uri="{FF2B5EF4-FFF2-40B4-BE49-F238E27FC236}">
                  <a16:creationId xmlns:a16="http://schemas.microsoft.com/office/drawing/2014/main" id="{7A99B251-9288-4944-82CF-7399EF031EA6}"/>
                </a:ext>
              </a:extLst>
            </p:cNvPr>
            <p:cNvSpPr txBox="1"/>
            <p:nvPr/>
          </p:nvSpPr>
          <p:spPr>
            <a:xfrm>
              <a:off x="3545163" y="3624734"/>
              <a:ext cx="2517537"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CA" sz="1800" b="1" dirty="0">
                  <a:latin typeface="Calibri"/>
                  <a:ea typeface="Calibri"/>
                  <a:cs typeface="Calibri"/>
                  <a:sym typeface="Calibri"/>
                </a:rPr>
                <a:t>Noise Reduction</a:t>
              </a:r>
              <a:endParaRPr sz="1800" b="1" dirty="0">
                <a:latin typeface="Calibri"/>
                <a:ea typeface="Calibri"/>
                <a:cs typeface="Calibri"/>
                <a:sym typeface="Calibri"/>
              </a:endParaRPr>
            </a:p>
          </p:txBody>
        </p:sp>
        <p:sp>
          <p:nvSpPr>
            <p:cNvPr id="28" name="Google Shape;217;p19">
              <a:extLst>
                <a:ext uri="{FF2B5EF4-FFF2-40B4-BE49-F238E27FC236}">
                  <a16:creationId xmlns:a16="http://schemas.microsoft.com/office/drawing/2014/main" id="{18FFEA63-6177-44A5-AE5A-72FF92D14C90}"/>
                </a:ext>
              </a:extLst>
            </p:cNvPr>
            <p:cNvSpPr txBox="1"/>
            <p:nvPr/>
          </p:nvSpPr>
          <p:spPr>
            <a:xfrm>
              <a:off x="3429913" y="4233784"/>
              <a:ext cx="2786468" cy="983175"/>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Clr>
                  <a:schemeClr val="dk1"/>
                </a:buClr>
                <a:buSzPts val="1600"/>
                <a:buFont typeface="Calibri"/>
                <a:buChar char="➔"/>
              </a:pPr>
              <a:r>
                <a:rPr lang="en-CA" sz="1800" dirty="0">
                  <a:solidFill>
                    <a:schemeClr val="dk1"/>
                  </a:solidFill>
                  <a:latin typeface="Calibri"/>
                  <a:ea typeface="Calibri"/>
                  <a:cs typeface="Calibri"/>
                  <a:sym typeface="Calibri"/>
                </a:rPr>
                <a:t>Removed articles, special characters, numerals…</a:t>
              </a:r>
              <a:endParaRPr sz="1800" dirty="0">
                <a:latin typeface="Calibri"/>
                <a:ea typeface="Calibri"/>
                <a:cs typeface="Calibri"/>
                <a:sym typeface="Calibri"/>
              </a:endParaRPr>
            </a:p>
          </p:txBody>
        </p:sp>
        <p:sp>
          <p:nvSpPr>
            <p:cNvPr id="29" name="Google Shape;218;p19">
              <a:extLst>
                <a:ext uri="{FF2B5EF4-FFF2-40B4-BE49-F238E27FC236}">
                  <a16:creationId xmlns:a16="http://schemas.microsoft.com/office/drawing/2014/main" id="{9454B31F-9757-4370-9F6E-19FA1E984607}"/>
                </a:ext>
              </a:extLst>
            </p:cNvPr>
            <p:cNvSpPr/>
            <p:nvPr/>
          </p:nvSpPr>
          <p:spPr>
            <a:xfrm flipH="1">
              <a:off x="3493834" y="3106882"/>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30" name="Google Shape;219;p19">
              <a:extLst>
                <a:ext uri="{FF2B5EF4-FFF2-40B4-BE49-F238E27FC236}">
                  <a16:creationId xmlns:a16="http://schemas.microsoft.com/office/drawing/2014/main" id="{B4B48FE6-6DCD-4CBE-9967-1AD4C0C2DF31}"/>
                </a:ext>
              </a:extLst>
            </p:cNvPr>
            <p:cNvSpPr/>
            <p:nvPr/>
          </p:nvSpPr>
          <p:spPr>
            <a:xfrm>
              <a:off x="3493967" y="3311975"/>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spTree>
    <p:extLst>
      <p:ext uri="{BB962C8B-B14F-4D97-AF65-F5344CB8AC3E}">
        <p14:creationId xmlns:p14="http://schemas.microsoft.com/office/powerpoint/2010/main" val="291213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grpSp>
        <p:nvGrpSpPr>
          <p:cNvPr id="47" name="Group 46">
            <a:extLst>
              <a:ext uri="{FF2B5EF4-FFF2-40B4-BE49-F238E27FC236}">
                <a16:creationId xmlns:a16="http://schemas.microsoft.com/office/drawing/2014/main" id="{74027EC6-6A6B-4391-9059-792D4FB27719}"/>
              </a:ext>
            </a:extLst>
          </p:cNvPr>
          <p:cNvGrpSpPr/>
          <p:nvPr/>
        </p:nvGrpSpPr>
        <p:grpSpPr>
          <a:xfrm>
            <a:off x="1037405" y="1271080"/>
            <a:ext cx="2560869" cy="3944929"/>
            <a:chOff x="1215235" y="1272030"/>
            <a:chExt cx="2560869" cy="3944929"/>
          </a:xfrm>
        </p:grpSpPr>
        <p:grpSp>
          <p:nvGrpSpPr>
            <p:cNvPr id="5" name="Group 4">
              <a:extLst>
                <a:ext uri="{FF2B5EF4-FFF2-40B4-BE49-F238E27FC236}">
                  <a16:creationId xmlns:a16="http://schemas.microsoft.com/office/drawing/2014/main" id="{8B40A9F8-2D3D-4055-BB69-C66E847A13E3}"/>
                </a:ext>
              </a:extLst>
            </p:cNvPr>
            <p:cNvGrpSpPr/>
            <p:nvPr/>
          </p:nvGrpSpPr>
          <p:grpSpPr>
            <a:xfrm>
              <a:off x="1410842" y="1272030"/>
              <a:ext cx="2159619" cy="1774071"/>
              <a:chOff x="-258640" y="2521712"/>
              <a:chExt cx="2532795" cy="2048024"/>
            </a:xfrm>
          </p:grpSpPr>
          <p:pic>
            <p:nvPicPr>
              <p:cNvPr id="18" name="Picture 2" descr="Image result for video">
                <a:extLst>
                  <a:ext uri="{FF2B5EF4-FFF2-40B4-BE49-F238E27FC236}">
                    <a16:creationId xmlns:a16="http://schemas.microsoft.com/office/drawing/2014/main" id="{72599EB8-316D-448E-B11F-8DB17F3627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1085" y="2521712"/>
                <a:ext cx="1365349" cy="136535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4" descr="Checklist">
                <a:extLst>
                  <a:ext uri="{FF2B5EF4-FFF2-40B4-BE49-F238E27FC236}">
                    <a16:creationId xmlns:a16="http://schemas.microsoft.com/office/drawing/2014/main" id="{4552D886-8E55-49DF-BA3A-13B174138A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73" y="2676982"/>
                <a:ext cx="1129827" cy="1129827"/>
              </a:xfrm>
              <a:prstGeom prst="rect">
                <a:avLst/>
              </a:prstGeom>
            </p:spPr>
          </p:pic>
          <p:sp>
            <p:nvSpPr>
              <p:cNvPr id="20" name="TextBox 19">
                <a:extLst>
                  <a:ext uri="{FF2B5EF4-FFF2-40B4-BE49-F238E27FC236}">
                    <a16:creationId xmlns:a16="http://schemas.microsoft.com/office/drawing/2014/main" id="{2777CF24-DD16-4F0B-BA15-58EF680F74ED}"/>
                  </a:ext>
                </a:extLst>
              </p:cNvPr>
              <p:cNvSpPr txBox="1"/>
              <p:nvPr/>
            </p:nvSpPr>
            <p:spPr>
              <a:xfrm>
                <a:off x="-258640" y="3752537"/>
                <a:ext cx="253279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 Collection</a:t>
                </a:r>
              </a:p>
              <a:p>
                <a:pPr algn="ctr"/>
                <a:r>
                  <a:rPr lang="en-CA" sz="2000" dirty="0">
                    <a:latin typeface="Calibri" panose="020F0502020204030204" pitchFamily="34" charset="0"/>
                    <a:cs typeface="Calibri" panose="020F0502020204030204" pitchFamily="34" charset="0"/>
                  </a:rPr>
                  <a:t>(Text + Video)</a:t>
                </a:r>
              </a:p>
            </p:txBody>
          </p:sp>
        </p:grpSp>
        <p:grpSp>
          <p:nvGrpSpPr>
            <p:cNvPr id="21" name="Google Shape;210;p19">
              <a:extLst>
                <a:ext uri="{FF2B5EF4-FFF2-40B4-BE49-F238E27FC236}">
                  <a16:creationId xmlns:a16="http://schemas.microsoft.com/office/drawing/2014/main" id="{CCFB855A-5157-4963-8A33-65423965B71B}"/>
                </a:ext>
              </a:extLst>
            </p:cNvPr>
            <p:cNvGrpSpPr/>
            <p:nvPr/>
          </p:nvGrpSpPr>
          <p:grpSpPr>
            <a:xfrm>
              <a:off x="1215235" y="3106882"/>
              <a:ext cx="2560869" cy="2110077"/>
              <a:chOff x="1083025" y="2306625"/>
              <a:chExt cx="1920700" cy="1582598"/>
            </a:xfrm>
          </p:grpSpPr>
          <p:sp>
            <p:nvSpPr>
              <p:cNvPr id="22" name="Google Shape;211;p19">
                <a:extLst>
                  <a:ext uri="{FF2B5EF4-FFF2-40B4-BE49-F238E27FC236}">
                    <a16:creationId xmlns:a16="http://schemas.microsoft.com/office/drawing/2014/main" id="{3BDC0FBE-1D91-4916-A832-21EE164AB346}"/>
                  </a:ext>
                </a:extLst>
              </p:cNvPr>
              <p:cNvSpPr txBox="1"/>
              <p:nvPr/>
            </p:nvSpPr>
            <p:spPr>
              <a:xfrm>
                <a:off x="1235825" y="2695024"/>
                <a:ext cx="17679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750 Labeled Tutorials</a:t>
                </a:r>
                <a:endParaRPr sz="1800" b="1" dirty="0">
                  <a:latin typeface="Calibri"/>
                  <a:ea typeface="Calibri"/>
                  <a:cs typeface="Calibri"/>
                  <a:sym typeface="Calibri"/>
                </a:endParaRPr>
              </a:p>
            </p:txBody>
          </p:sp>
          <p:sp>
            <p:nvSpPr>
              <p:cNvPr id="23" name="Google Shape;212;p19">
                <a:extLst>
                  <a:ext uri="{FF2B5EF4-FFF2-40B4-BE49-F238E27FC236}">
                    <a16:creationId xmlns:a16="http://schemas.microsoft.com/office/drawing/2014/main" id="{5F5EAADC-AB6E-4A45-B7A3-2FABC808E569}"/>
                  </a:ext>
                </a:extLst>
              </p:cNvPr>
              <p:cNvSpPr txBox="1"/>
              <p:nvPr/>
            </p:nvSpPr>
            <p:spPr>
              <a:xfrm>
                <a:off x="1215706" y="3151823"/>
                <a:ext cx="1769408" cy="737400"/>
              </a:xfrm>
              <a:prstGeom prst="rect">
                <a:avLst/>
              </a:prstGeom>
              <a:noFill/>
              <a:ln>
                <a:noFill/>
              </a:ln>
            </p:spPr>
            <p:txBody>
              <a:bodyPr spcFirstLastPara="1" wrap="square" lIns="121900" tIns="121900" rIns="121900" bIns="121900" anchor="t" anchorCtr="0">
                <a:noAutofit/>
              </a:bodyPr>
              <a:lstStyle/>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Photoshop tutorials</a:t>
                </a:r>
              </a:p>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Only text</a:t>
                </a:r>
              </a:p>
              <a:p>
                <a:pPr marL="457200" indent="-330200">
                  <a:buSzPts val="1600"/>
                  <a:buFont typeface="Calibri"/>
                  <a:buChar char="➔"/>
                </a:pPr>
                <a:r>
                  <a:rPr lang="en-US" sz="1800" dirty="0">
                    <a:latin typeface="Calibri"/>
                    <a:ea typeface="Calibri"/>
                    <a:cs typeface="Calibri"/>
                    <a:sym typeface="Calibri"/>
                  </a:rPr>
                  <a:t>Equal Advanced and Beginner tutorials</a:t>
                </a:r>
              </a:p>
              <a:p>
                <a:pPr marL="457200" lvl="0" indent="-330200" algn="l" rtl="0">
                  <a:lnSpc>
                    <a:spcPct val="100000"/>
                  </a:lnSpc>
                  <a:spcBef>
                    <a:spcPts val="0"/>
                  </a:spcBef>
                  <a:spcAft>
                    <a:spcPts val="0"/>
                  </a:spcAft>
                  <a:buSzPts val="1600"/>
                  <a:buFont typeface="Calibri"/>
                  <a:buChar char="➔"/>
                </a:pPr>
                <a:endParaRPr sz="1800" dirty="0">
                  <a:latin typeface="Calibri"/>
                  <a:ea typeface="Calibri"/>
                  <a:cs typeface="Calibri"/>
                  <a:sym typeface="Calibri"/>
                </a:endParaRPr>
              </a:p>
            </p:txBody>
          </p:sp>
          <p:sp>
            <p:nvSpPr>
              <p:cNvPr id="24" name="Google Shape;213;p19">
                <a:extLst>
                  <a:ext uri="{FF2B5EF4-FFF2-40B4-BE49-F238E27FC236}">
                    <a16:creationId xmlns:a16="http://schemas.microsoft.com/office/drawing/2014/main" id="{FECC8D45-9C40-4986-8A2F-FDDF367AE169}"/>
                  </a:ext>
                </a:extLst>
              </p:cNvPr>
              <p:cNvSpPr/>
              <p:nvPr/>
            </p:nvSpPr>
            <p:spPr>
              <a:xfrm flipH="1">
                <a:off x="1083025" y="2306625"/>
                <a:ext cx="1834800" cy="143400"/>
              </a:xfrm>
              <a:prstGeom prst="parallelogram">
                <a:avLst>
                  <a:gd name="adj" fmla="val 96952"/>
                </a:avLst>
              </a:prstGeom>
              <a:solidFill>
                <a:srgbClr val="4141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25" name="Google Shape;214;p19">
                <a:extLst>
                  <a:ext uri="{FF2B5EF4-FFF2-40B4-BE49-F238E27FC236}">
                    <a16:creationId xmlns:a16="http://schemas.microsoft.com/office/drawing/2014/main" id="{6ECDB37F-6F72-4C7D-8354-3C7A5F137A8D}"/>
                  </a:ext>
                </a:extLst>
              </p:cNvPr>
              <p:cNvSpPr/>
              <p:nvPr/>
            </p:nvSpPr>
            <p:spPr>
              <a:xfrm>
                <a:off x="1083125" y="2460449"/>
                <a:ext cx="1834800" cy="143400"/>
              </a:xfrm>
              <a:prstGeom prst="parallelogram">
                <a:avLst>
                  <a:gd name="adj" fmla="val 96952"/>
                </a:avLst>
              </a:prstGeom>
              <a:solidFill>
                <a:srgbClr val="2F2F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897EC19D-2D23-427E-8E9B-3CC31E9B8061}"/>
              </a:ext>
            </a:extLst>
          </p:cNvPr>
          <p:cNvGrpSpPr/>
          <p:nvPr/>
        </p:nvGrpSpPr>
        <p:grpSpPr>
          <a:xfrm>
            <a:off x="3390921" y="1312822"/>
            <a:ext cx="2786468" cy="3903187"/>
            <a:chOff x="3429913" y="1313772"/>
            <a:chExt cx="2786468" cy="3903187"/>
          </a:xfrm>
        </p:grpSpPr>
        <p:grpSp>
          <p:nvGrpSpPr>
            <p:cNvPr id="6" name="Group 5">
              <a:extLst>
                <a:ext uri="{FF2B5EF4-FFF2-40B4-BE49-F238E27FC236}">
                  <a16:creationId xmlns:a16="http://schemas.microsoft.com/office/drawing/2014/main" id="{192317A0-C855-43E7-8272-51D71DFD2138}"/>
                </a:ext>
              </a:extLst>
            </p:cNvPr>
            <p:cNvGrpSpPr/>
            <p:nvPr/>
          </p:nvGrpSpPr>
          <p:grpSpPr>
            <a:xfrm>
              <a:off x="3757291" y="1313772"/>
              <a:ext cx="2016090" cy="1732328"/>
              <a:chOff x="2493269" y="2569901"/>
              <a:chExt cx="2364465" cy="1999835"/>
            </a:xfrm>
          </p:grpSpPr>
          <p:pic>
            <p:nvPicPr>
              <p:cNvPr id="16" name="Picture 2" descr="Image result for preprocessing icon">
                <a:extLst>
                  <a:ext uri="{FF2B5EF4-FFF2-40B4-BE49-F238E27FC236}">
                    <a16:creationId xmlns:a16="http://schemas.microsoft.com/office/drawing/2014/main" id="{B977904B-A6A8-4C9D-91FC-6BEAA64C500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94238" y="2569901"/>
                <a:ext cx="1928544" cy="13913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A15B8F9-ABD9-492D-8EC6-10DE4B26CD00}"/>
                  </a:ext>
                </a:extLst>
              </p:cNvPr>
              <p:cNvSpPr txBox="1"/>
              <p:nvPr/>
            </p:nvSpPr>
            <p:spPr>
              <a:xfrm>
                <a:off x="2493269" y="3752537"/>
                <a:ext cx="236446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a:t>
                </a:r>
              </a:p>
              <a:p>
                <a:pPr algn="ctr"/>
                <a:r>
                  <a:rPr lang="en-CA" sz="2000" dirty="0">
                    <a:latin typeface="Calibri" panose="020F0502020204030204" pitchFamily="34" charset="0"/>
                    <a:cs typeface="Calibri" panose="020F0502020204030204" pitchFamily="34" charset="0"/>
                  </a:rPr>
                  <a:t>Preprocessing</a:t>
                </a:r>
                <a:endParaRPr lang="en-CA" sz="3600" dirty="0">
                  <a:latin typeface="Calibri" panose="020F0502020204030204" pitchFamily="34" charset="0"/>
                  <a:cs typeface="Calibri" panose="020F0502020204030204" pitchFamily="34" charset="0"/>
                </a:endParaRPr>
              </a:p>
            </p:txBody>
          </p:sp>
        </p:grpSp>
        <p:sp>
          <p:nvSpPr>
            <p:cNvPr id="27" name="Google Shape;216;p19">
              <a:extLst>
                <a:ext uri="{FF2B5EF4-FFF2-40B4-BE49-F238E27FC236}">
                  <a16:creationId xmlns:a16="http://schemas.microsoft.com/office/drawing/2014/main" id="{7A99B251-9288-4944-82CF-7399EF031EA6}"/>
                </a:ext>
              </a:extLst>
            </p:cNvPr>
            <p:cNvSpPr txBox="1"/>
            <p:nvPr/>
          </p:nvSpPr>
          <p:spPr>
            <a:xfrm>
              <a:off x="3545163" y="3624734"/>
              <a:ext cx="2517537"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CA" sz="1800" b="1" dirty="0">
                  <a:latin typeface="Calibri"/>
                  <a:ea typeface="Calibri"/>
                  <a:cs typeface="Calibri"/>
                  <a:sym typeface="Calibri"/>
                </a:rPr>
                <a:t>Noise Reduction</a:t>
              </a:r>
              <a:endParaRPr sz="1800" b="1" dirty="0">
                <a:latin typeface="Calibri"/>
                <a:ea typeface="Calibri"/>
                <a:cs typeface="Calibri"/>
                <a:sym typeface="Calibri"/>
              </a:endParaRPr>
            </a:p>
          </p:txBody>
        </p:sp>
        <p:sp>
          <p:nvSpPr>
            <p:cNvPr id="28" name="Google Shape;217;p19">
              <a:extLst>
                <a:ext uri="{FF2B5EF4-FFF2-40B4-BE49-F238E27FC236}">
                  <a16:creationId xmlns:a16="http://schemas.microsoft.com/office/drawing/2014/main" id="{18FFEA63-6177-44A5-AE5A-72FF92D14C90}"/>
                </a:ext>
              </a:extLst>
            </p:cNvPr>
            <p:cNvSpPr txBox="1"/>
            <p:nvPr/>
          </p:nvSpPr>
          <p:spPr>
            <a:xfrm>
              <a:off x="3429913" y="4233784"/>
              <a:ext cx="2786468" cy="983175"/>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Clr>
                  <a:schemeClr val="dk1"/>
                </a:buClr>
                <a:buSzPts val="1600"/>
                <a:buFont typeface="Calibri"/>
                <a:buChar char="➔"/>
              </a:pPr>
              <a:r>
                <a:rPr lang="en-CA" sz="1800" dirty="0">
                  <a:solidFill>
                    <a:schemeClr val="dk1"/>
                  </a:solidFill>
                  <a:latin typeface="Calibri"/>
                  <a:ea typeface="Calibri"/>
                  <a:cs typeface="Calibri"/>
                  <a:sym typeface="Calibri"/>
                </a:rPr>
                <a:t>Removed articles, special characters, numerals… </a:t>
              </a:r>
              <a:endParaRPr sz="1800" dirty="0">
                <a:solidFill>
                  <a:schemeClr val="dk1"/>
                </a:solidFill>
                <a:latin typeface="Calibri"/>
                <a:ea typeface="Calibri"/>
                <a:cs typeface="Calibri"/>
                <a:sym typeface="Calibri"/>
              </a:endParaRPr>
            </a:p>
          </p:txBody>
        </p:sp>
        <p:sp>
          <p:nvSpPr>
            <p:cNvPr id="29" name="Google Shape;218;p19">
              <a:extLst>
                <a:ext uri="{FF2B5EF4-FFF2-40B4-BE49-F238E27FC236}">
                  <a16:creationId xmlns:a16="http://schemas.microsoft.com/office/drawing/2014/main" id="{9454B31F-9757-4370-9F6E-19FA1E984607}"/>
                </a:ext>
              </a:extLst>
            </p:cNvPr>
            <p:cNvSpPr/>
            <p:nvPr/>
          </p:nvSpPr>
          <p:spPr>
            <a:xfrm flipH="1">
              <a:off x="3493834" y="3106882"/>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30" name="Google Shape;219;p19">
              <a:extLst>
                <a:ext uri="{FF2B5EF4-FFF2-40B4-BE49-F238E27FC236}">
                  <a16:creationId xmlns:a16="http://schemas.microsoft.com/office/drawing/2014/main" id="{B4B48FE6-6DCD-4CBE-9967-1AD4C0C2DF31}"/>
                </a:ext>
              </a:extLst>
            </p:cNvPr>
            <p:cNvSpPr/>
            <p:nvPr/>
          </p:nvSpPr>
          <p:spPr>
            <a:xfrm>
              <a:off x="3493967" y="3311975"/>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nvGrpSpPr>
          <p:cNvPr id="3" name="Group 2">
            <a:extLst>
              <a:ext uri="{FF2B5EF4-FFF2-40B4-BE49-F238E27FC236}">
                <a16:creationId xmlns:a16="http://schemas.microsoft.com/office/drawing/2014/main" id="{FF79F59C-A414-4C4E-9573-FD4D6FE85BEA}"/>
              </a:ext>
            </a:extLst>
          </p:cNvPr>
          <p:cNvGrpSpPr/>
          <p:nvPr/>
        </p:nvGrpSpPr>
        <p:grpSpPr>
          <a:xfrm>
            <a:off x="5855210" y="1324630"/>
            <a:ext cx="2985619" cy="3891379"/>
            <a:chOff x="5776294" y="1324630"/>
            <a:chExt cx="2985619" cy="3891379"/>
          </a:xfrm>
        </p:grpSpPr>
        <p:grpSp>
          <p:nvGrpSpPr>
            <p:cNvPr id="7" name="Group 6">
              <a:extLst>
                <a:ext uri="{FF2B5EF4-FFF2-40B4-BE49-F238E27FC236}">
                  <a16:creationId xmlns:a16="http://schemas.microsoft.com/office/drawing/2014/main" id="{1C058394-E0C4-4158-A39C-848F02EF011E}"/>
                </a:ext>
              </a:extLst>
            </p:cNvPr>
            <p:cNvGrpSpPr/>
            <p:nvPr/>
          </p:nvGrpSpPr>
          <p:grpSpPr>
            <a:xfrm>
              <a:off x="6138865" y="1324630"/>
              <a:ext cx="1616201" cy="1730978"/>
              <a:chOff x="5286373" y="2582437"/>
              <a:chExt cx="1895476" cy="1998277"/>
            </a:xfrm>
          </p:grpSpPr>
          <p:pic>
            <p:nvPicPr>
              <p:cNvPr id="14" name="Picture 4" descr="Image result for features">
                <a:extLst>
                  <a:ext uri="{FF2B5EF4-FFF2-40B4-BE49-F238E27FC236}">
                    <a16:creationId xmlns:a16="http://schemas.microsoft.com/office/drawing/2014/main" id="{889003BD-F268-46EE-BD2A-A09198155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373" y="2582437"/>
                <a:ext cx="1758005" cy="13913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17D1766-D347-47B1-8BBE-E983FCE374AF}"/>
                  </a:ext>
                </a:extLst>
              </p:cNvPr>
              <p:cNvSpPr txBox="1"/>
              <p:nvPr/>
            </p:nvSpPr>
            <p:spPr>
              <a:xfrm>
                <a:off x="5292860" y="3763515"/>
                <a:ext cx="1888989"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Feature</a:t>
                </a:r>
              </a:p>
              <a:p>
                <a:pPr algn="ctr"/>
                <a:r>
                  <a:rPr lang="en-CA" sz="2000" dirty="0">
                    <a:latin typeface="Calibri" panose="020F0502020204030204" pitchFamily="34" charset="0"/>
                    <a:cs typeface="Calibri" panose="020F0502020204030204" pitchFamily="34" charset="0"/>
                  </a:rPr>
                  <a:t>Engineering</a:t>
                </a:r>
              </a:p>
            </p:txBody>
          </p:sp>
        </p:grpSp>
        <p:sp>
          <p:nvSpPr>
            <p:cNvPr id="32" name="Google Shape;221;p19">
              <a:extLst>
                <a:ext uri="{FF2B5EF4-FFF2-40B4-BE49-F238E27FC236}">
                  <a16:creationId xmlns:a16="http://schemas.microsoft.com/office/drawing/2014/main" id="{F957C22A-407E-47E8-A43C-21D68A7DE0A0}"/>
                </a:ext>
              </a:extLst>
            </p:cNvPr>
            <p:cNvSpPr txBox="1"/>
            <p:nvPr/>
          </p:nvSpPr>
          <p:spPr>
            <a:xfrm>
              <a:off x="6132412" y="3623784"/>
              <a:ext cx="2242744" cy="595185"/>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Generate Features</a:t>
              </a:r>
              <a:endParaRPr sz="1800" b="1" dirty="0">
                <a:latin typeface="Calibri"/>
                <a:ea typeface="Calibri"/>
                <a:cs typeface="Calibri"/>
                <a:sym typeface="Calibri"/>
              </a:endParaRPr>
            </a:p>
          </p:txBody>
        </p:sp>
        <p:sp>
          <p:nvSpPr>
            <p:cNvPr id="33" name="Google Shape;222;p19">
              <a:extLst>
                <a:ext uri="{FF2B5EF4-FFF2-40B4-BE49-F238E27FC236}">
                  <a16:creationId xmlns:a16="http://schemas.microsoft.com/office/drawing/2014/main" id="{EF9B3361-2302-422A-B5D2-1013C5F5C44E}"/>
                </a:ext>
              </a:extLst>
            </p:cNvPr>
            <p:cNvSpPr txBox="1"/>
            <p:nvPr/>
          </p:nvSpPr>
          <p:spPr>
            <a:xfrm>
              <a:off x="5953186" y="4232834"/>
              <a:ext cx="2808727" cy="983175"/>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Topics</a:t>
              </a:r>
              <a:endParaRPr sz="18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800" dirty="0">
                  <a:latin typeface="Calibri"/>
                  <a:ea typeface="Calibri"/>
                  <a:cs typeface="Calibri"/>
                  <a:sym typeface="Calibri"/>
                </a:rPr>
                <a:t>Command Ratio</a:t>
              </a:r>
              <a:endParaRPr sz="18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Word Repetition </a:t>
              </a:r>
            </a:p>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Text Difficulty</a:t>
              </a:r>
            </a:p>
            <a:p>
              <a:pPr marL="457200" lvl="0" indent="-330200" algn="l" rtl="0">
                <a:lnSpc>
                  <a:spcPct val="115000"/>
                </a:lnSpc>
                <a:spcBef>
                  <a:spcPts val="0"/>
                </a:spcBef>
                <a:spcAft>
                  <a:spcPts val="0"/>
                </a:spcAft>
                <a:buSzPts val="1600"/>
                <a:buFont typeface="Calibri"/>
                <a:buChar char="➔"/>
              </a:pPr>
              <a:r>
                <a:rPr lang="en-US" sz="1800" dirty="0">
                  <a:latin typeface="Calibri"/>
                  <a:ea typeface="Calibri"/>
                  <a:cs typeface="Calibri"/>
                  <a:sym typeface="Calibri"/>
                </a:rPr>
                <a:t>Length</a:t>
              </a:r>
              <a:endParaRPr sz="1800" dirty="0">
                <a:latin typeface="Calibri"/>
                <a:ea typeface="Calibri"/>
                <a:cs typeface="Calibri"/>
                <a:sym typeface="Calibri"/>
              </a:endParaRPr>
            </a:p>
            <a:p>
              <a:pPr marL="457200" lvl="0" indent="0" algn="l" rtl="0">
                <a:lnSpc>
                  <a:spcPct val="115000"/>
                </a:lnSpc>
                <a:spcBef>
                  <a:spcPts val="0"/>
                </a:spcBef>
                <a:spcAft>
                  <a:spcPts val="0"/>
                </a:spcAft>
                <a:buNone/>
              </a:pPr>
              <a:endParaRPr sz="1600" dirty="0">
                <a:latin typeface="Calibri"/>
                <a:ea typeface="Calibri"/>
                <a:cs typeface="Calibri"/>
                <a:sym typeface="Calibri"/>
              </a:endParaRPr>
            </a:p>
          </p:txBody>
        </p:sp>
        <p:sp>
          <p:nvSpPr>
            <p:cNvPr id="34" name="Google Shape;223;p19">
              <a:extLst>
                <a:ext uri="{FF2B5EF4-FFF2-40B4-BE49-F238E27FC236}">
                  <a16:creationId xmlns:a16="http://schemas.microsoft.com/office/drawing/2014/main" id="{1553B501-DCE9-410C-BE6E-1C386F638FA3}"/>
                </a:ext>
              </a:extLst>
            </p:cNvPr>
            <p:cNvSpPr/>
            <p:nvPr/>
          </p:nvSpPr>
          <p:spPr>
            <a:xfrm flipH="1">
              <a:off x="5776294" y="3105934"/>
              <a:ext cx="2446338" cy="191195"/>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35" name="Google Shape;224;p19">
              <a:extLst>
                <a:ext uri="{FF2B5EF4-FFF2-40B4-BE49-F238E27FC236}">
                  <a16:creationId xmlns:a16="http://schemas.microsoft.com/office/drawing/2014/main" id="{10D41623-493A-4BEB-A397-68B2D84E7E04}"/>
                </a:ext>
              </a:extLst>
            </p:cNvPr>
            <p:cNvSpPr/>
            <p:nvPr/>
          </p:nvSpPr>
          <p:spPr>
            <a:xfrm>
              <a:off x="5776427" y="3311028"/>
              <a:ext cx="2446338" cy="191195"/>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spTree>
    <p:extLst>
      <p:ext uri="{BB962C8B-B14F-4D97-AF65-F5344CB8AC3E}">
        <p14:creationId xmlns:p14="http://schemas.microsoft.com/office/powerpoint/2010/main" val="9002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23;p14">
            <a:extLst>
              <a:ext uri="{FF2B5EF4-FFF2-40B4-BE49-F238E27FC236}">
                <a16:creationId xmlns:a16="http://schemas.microsoft.com/office/drawing/2014/main" id="{9A624418-8EF3-4A3A-ABB8-41A2A062F46B}"/>
              </a:ext>
            </a:extLst>
          </p:cNvPr>
          <p:cNvSpPr txBox="1"/>
          <p:nvPr/>
        </p:nvSpPr>
        <p:spPr>
          <a:xfrm>
            <a:off x="247687" y="101733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Feature Engineering</a:t>
            </a:r>
            <a:endParaRPr sz="1100" b="1" dirty="0">
              <a:solidFill>
                <a:srgbClr val="434343"/>
              </a:solidFill>
            </a:endParaRPr>
          </a:p>
        </p:txBody>
      </p:sp>
      <p:grpSp>
        <p:nvGrpSpPr>
          <p:cNvPr id="10" name="Group 9">
            <a:extLst>
              <a:ext uri="{FF2B5EF4-FFF2-40B4-BE49-F238E27FC236}">
                <a16:creationId xmlns:a16="http://schemas.microsoft.com/office/drawing/2014/main" id="{22B86723-F184-498A-8BA3-E2013657C456}"/>
              </a:ext>
            </a:extLst>
          </p:cNvPr>
          <p:cNvGrpSpPr/>
          <p:nvPr/>
        </p:nvGrpSpPr>
        <p:grpSpPr>
          <a:xfrm>
            <a:off x="1042172" y="2456634"/>
            <a:ext cx="5605366" cy="2030105"/>
            <a:chOff x="644899" y="2894452"/>
            <a:chExt cx="5605366" cy="2030105"/>
          </a:xfrm>
        </p:grpSpPr>
        <p:grpSp>
          <p:nvGrpSpPr>
            <p:cNvPr id="2" name="Group 1">
              <a:extLst>
                <a:ext uri="{FF2B5EF4-FFF2-40B4-BE49-F238E27FC236}">
                  <a16:creationId xmlns:a16="http://schemas.microsoft.com/office/drawing/2014/main" id="{37BF7735-BBAC-4751-A2CA-63AC2D504762}"/>
                </a:ext>
              </a:extLst>
            </p:cNvPr>
            <p:cNvGrpSpPr/>
            <p:nvPr/>
          </p:nvGrpSpPr>
          <p:grpSpPr>
            <a:xfrm>
              <a:off x="644899" y="2894452"/>
              <a:ext cx="3612776" cy="1314095"/>
              <a:chOff x="644899" y="1034682"/>
              <a:chExt cx="3612776" cy="1314095"/>
            </a:xfrm>
          </p:grpSpPr>
          <p:sp>
            <p:nvSpPr>
              <p:cNvPr id="13" name="Rectangle: Single Corner Snipped 12">
                <a:extLst>
                  <a:ext uri="{FF2B5EF4-FFF2-40B4-BE49-F238E27FC236}">
                    <a16:creationId xmlns:a16="http://schemas.microsoft.com/office/drawing/2014/main" id="{6EBECA1D-123E-47E8-9292-61D466067A69}"/>
                  </a:ext>
                </a:extLst>
              </p:cNvPr>
              <p:cNvSpPr/>
              <p:nvPr/>
            </p:nvSpPr>
            <p:spPr>
              <a:xfrm>
                <a:off x="1321600" y="1297321"/>
                <a:ext cx="2936075"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     Length</a:t>
                </a:r>
              </a:p>
            </p:txBody>
          </p:sp>
          <p:sp>
            <p:nvSpPr>
              <p:cNvPr id="12" name="Google Shape;129;p14">
                <a:extLst>
                  <a:ext uri="{FF2B5EF4-FFF2-40B4-BE49-F238E27FC236}">
                    <a16:creationId xmlns:a16="http://schemas.microsoft.com/office/drawing/2014/main" id="{4CB045BA-498D-49D6-83FF-FE7FE179CB97}"/>
                  </a:ext>
                </a:extLst>
              </p:cNvPr>
              <p:cNvSpPr/>
              <p:nvPr/>
            </p:nvSpPr>
            <p:spPr>
              <a:xfrm>
                <a:off x="644899" y="1034682"/>
                <a:ext cx="1334352" cy="1314095"/>
              </a:xfrm>
              <a:prstGeom prst="ellipse">
                <a:avLst/>
              </a:prstGeom>
              <a:blipFill rotWithShape="1">
                <a:blip r:embed="rId3">
                  <a:alphaModFix/>
                </a:blip>
                <a:stretch>
                  <a:fillRect/>
                </a:stretch>
              </a:bli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TextBox 13">
              <a:extLst>
                <a:ext uri="{FF2B5EF4-FFF2-40B4-BE49-F238E27FC236}">
                  <a16:creationId xmlns:a16="http://schemas.microsoft.com/office/drawing/2014/main" id="{DD39D2EE-E91C-48DA-BAF4-727AF3559B1B}"/>
                </a:ext>
              </a:extLst>
            </p:cNvPr>
            <p:cNvSpPr txBox="1"/>
            <p:nvPr/>
          </p:nvSpPr>
          <p:spPr>
            <a:xfrm>
              <a:off x="1793675" y="3908894"/>
              <a:ext cx="4456590" cy="1015663"/>
            </a:xfrm>
            <a:prstGeom prst="rect">
              <a:avLst/>
            </a:prstGeom>
            <a:noFill/>
          </p:spPr>
          <p:txBody>
            <a:bodyPr wrap="square" rtlCol="0">
              <a:spAutoFit/>
            </a:bodyPr>
            <a:lstStyle/>
            <a:p>
              <a:endParaRPr lang="en-US" sz="3200" dirty="0"/>
            </a:p>
            <a:p>
              <a:r>
                <a:rPr lang="en-US" sz="2800" dirty="0">
                  <a:latin typeface="Calibri Light" panose="020F0302020204030204" pitchFamily="34" charset="0"/>
                  <a:cs typeface="Calibri Light" panose="020F0302020204030204" pitchFamily="34" charset="0"/>
                </a:rPr>
                <a:t>Wordcounts</a:t>
              </a:r>
              <a:endParaRPr lang="en-US" sz="3200" dirty="0"/>
            </a:p>
          </p:txBody>
        </p:sp>
      </p:grpSp>
      <p:grpSp>
        <p:nvGrpSpPr>
          <p:cNvPr id="23" name="Group 22">
            <a:extLst>
              <a:ext uri="{FF2B5EF4-FFF2-40B4-BE49-F238E27FC236}">
                <a16:creationId xmlns:a16="http://schemas.microsoft.com/office/drawing/2014/main" id="{9BD7ACCD-BDEC-4ECF-981B-51341DD738AD}"/>
              </a:ext>
            </a:extLst>
          </p:cNvPr>
          <p:cNvGrpSpPr/>
          <p:nvPr/>
        </p:nvGrpSpPr>
        <p:grpSpPr>
          <a:xfrm>
            <a:off x="6096000" y="2437584"/>
            <a:ext cx="6191454" cy="2126768"/>
            <a:chOff x="5845418" y="2894452"/>
            <a:chExt cx="6191454" cy="2126768"/>
          </a:xfrm>
        </p:grpSpPr>
        <p:sp>
          <p:nvSpPr>
            <p:cNvPr id="20" name="TextBox 19">
              <a:extLst>
                <a:ext uri="{FF2B5EF4-FFF2-40B4-BE49-F238E27FC236}">
                  <a16:creationId xmlns:a16="http://schemas.microsoft.com/office/drawing/2014/main" id="{2ED6C7FF-3902-432B-9111-451D9359E502}"/>
                </a:ext>
              </a:extLst>
            </p:cNvPr>
            <p:cNvSpPr txBox="1"/>
            <p:nvPr/>
          </p:nvSpPr>
          <p:spPr>
            <a:xfrm>
              <a:off x="7115315" y="4005557"/>
              <a:ext cx="4921557" cy="1015663"/>
            </a:xfrm>
            <a:prstGeom prst="rect">
              <a:avLst/>
            </a:prstGeom>
            <a:noFill/>
          </p:spPr>
          <p:txBody>
            <a:bodyPr wrap="square" rtlCol="0">
              <a:spAutoFit/>
            </a:bodyPr>
            <a:lstStyle/>
            <a:p>
              <a:endParaRPr lang="en-US" sz="3200" dirty="0"/>
            </a:p>
            <a:p>
              <a:r>
                <a:rPr lang="en-US" sz="2800" dirty="0">
                  <a:latin typeface="Calibri Light" panose="020F0302020204030204" pitchFamily="34" charset="0"/>
                  <a:cs typeface="Calibri Light" panose="020F0302020204030204" pitchFamily="34" charset="0"/>
                </a:rPr>
                <a:t>Percentage of repeated words</a:t>
              </a:r>
              <a:endParaRPr lang="en-US" sz="2800" dirty="0"/>
            </a:p>
          </p:txBody>
        </p:sp>
        <p:grpSp>
          <p:nvGrpSpPr>
            <p:cNvPr id="11" name="Group 10">
              <a:extLst>
                <a:ext uri="{FF2B5EF4-FFF2-40B4-BE49-F238E27FC236}">
                  <a16:creationId xmlns:a16="http://schemas.microsoft.com/office/drawing/2014/main" id="{C808A4F7-7CB4-4959-8FEB-B936FA6ECA59}"/>
                </a:ext>
              </a:extLst>
            </p:cNvPr>
            <p:cNvGrpSpPr/>
            <p:nvPr/>
          </p:nvGrpSpPr>
          <p:grpSpPr>
            <a:xfrm>
              <a:off x="5845418" y="2894452"/>
              <a:ext cx="4536691" cy="1376409"/>
              <a:chOff x="5845418" y="2894452"/>
              <a:chExt cx="4536691" cy="1376409"/>
            </a:xfrm>
          </p:grpSpPr>
          <p:sp>
            <p:nvSpPr>
              <p:cNvPr id="18" name="Rectangle: Single Corner Snipped 17">
                <a:extLst>
                  <a:ext uri="{FF2B5EF4-FFF2-40B4-BE49-F238E27FC236}">
                    <a16:creationId xmlns:a16="http://schemas.microsoft.com/office/drawing/2014/main" id="{A5CF3D55-DC8D-4C25-9F56-9BE5478BD81C}"/>
                  </a:ext>
                </a:extLst>
              </p:cNvPr>
              <p:cNvSpPr/>
              <p:nvPr/>
            </p:nvSpPr>
            <p:spPr>
              <a:xfrm>
                <a:off x="6636409" y="3192618"/>
                <a:ext cx="3745700"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     Word Repetition</a:t>
                </a:r>
              </a:p>
            </p:txBody>
          </p:sp>
          <p:pic>
            <p:nvPicPr>
              <p:cNvPr id="21" name="Picture 14" descr="Related image">
                <a:extLst>
                  <a:ext uri="{FF2B5EF4-FFF2-40B4-BE49-F238E27FC236}">
                    <a16:creationId xmlns:a16="http://schemas.microsoft.com/office/drawing/2014/main" id="{AA98C877-9310-4333-A68B-6439BBF54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418" y="2894452"/>
                <a:ext cx="1376409" cy="1376409"/>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grpSp>
      <p:sp>
        <p:nvSpPr>
          <p:cNvPr id="22" name="Google Shape;123;p14">
            <a:extLst>
              <a:ext uri="{FF2B5EF4-FFF2-40B4-BE49-F238E27FC236}">
                <a16:creationId xmlns:a16="http://schemas.microsoft.com/office/drawing/2014/main" id="{66AC86D6-1A06-4A01-95BB-90D8DABF4BC6}"/>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spTree>
    <p:extLst>
      <p:ext uri="{BB962C8B-B14F-4D97-AF65-F5344CB8AC3E}">
        <p14:creationId xmlns:p14="http://schemas.microsoft.com/office/powerpoint/2010/main" val="13841782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4BACEF-04BD-4B4F-8B88-6A225C37465D}"/>
              </a:ext>
            </a:extLst>
          </p:cNvPr>
          <p:cNvGrpSpPr/>
          <p:nvPr/>
        </p:nvGrpSpPr>
        <p:grpSpPr>
          <a:xfrm>
            <a:off x="6634642" y="1535162"/>
            <a:ext cx="5315636" cy="2076333"/>
            <a:chOff x="656565" y="1483311"/>
            <a:chExt cx="5315636" cy="2076333"/>
          </a:xfrm>
        </p:grpSpPr>
        <p:sp>
          <p:nvSpPr>
            <p:cNvPr id="4" name="Google Shape;279;p23">
              <a:extLst>
                <a:ext uri="{FF2B5EF4-FFF2-40B4-BE49-F238E27FC236}">
                  <a16:creationId xmlns:a16="http://schemas.microsoft.com/office/drawing/2014/main" id="{84AA9176-3EE4-45F5-B7FB-DE9BAE124019}"/>
                </a:ext>
              </a:extLst>
            </p:cNvPr>
            <p:cNvSpPr txBox="1">
              <a:spLocks/>
            </p:cNvSpPr>
            <p:nvPr/>
          </p:nvSpPr>
          <p:spPr>
            <a:xfrm>
              <a:off x="1698810" y="2588955"/>
              <a:ext cx="4273391" cy="9706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dirty="0">
                  <a:latin typeface="Calibri Light" panose="020F0302020204030204" pitchFamily="34" charset="0"/>
                  <a:cs typeface="Calibri Light" panose="020F0302020204030204" pitchFamily="34" charset="0"/>
                </a:rPr>
                <a:t>Measures how difficult a text is to read</a:t>
              </a:r>
            </a:p>
            <a:p>
              <a:pPr marL="0" indent="0">
                <a:lnSpc>
                  <a:spcPct val="100000"/>
                </a:lnSpc>
                <a:buFont typeface="Arial"/>
                <a:buNone/>
              </a:pPr>
              <a:endParaRPr lang="en-CA" sz="2400" dirty="0"/>
            </a:p>
            <a:p>
              <a:pPr marL="0" indent="0">
                <a:lnSpc>
                  <a:spcPct val="100000"/>
                </a:lnSpc>
                <a:buFont typeface="Arial"/>
                <a:buNone/>
              </a:pPr>
              <a:endParaRPr lang="en-CA" sz="2400" dirty="0"/>
            </a:p>
          </p:txBody>
        </p:sp>
        <p:grpSp>
          <p:nvGrpSpPr>
            <p:cNvPr id="3" name="Group 2">
              <a:extLst>
                <a:ext uri="{FF2B5EF4-FFF2-40B4-BE49-F238E27FC236}">
                  <a16:creationId xmlns:a16="http://schemas.microsoft.com/office/drawing/2014/main" id="{D024E257-EF4F-4336-A527-135EBCAC28C0}"/>
                </a:ext>
              </a:extLst>
            </p:cNvPr>
            <p:cNvGrpSpPr/>
            <p:nvPr/>
          </p:nvGrpSpPr>
          <p:grpSpPr>
            <a:xfrm>
              <a:off x="656565" y="1483311"/>
              <a:ext cx="4201199" cy="1314095"/>
              <a:chOff x="742276" y="1339202"/>
              <a:chExt cx="4201199" cy="1314095"/>
            </a:xfrm>
          </p:grpSpPr>
          <p:sp>
            <p:nvSpPr>
              <p:cNvPr id="13" name="Rectangle: Single Corner Snipped 12">
                <a:extLst>
                  <a:ext uri="{FF2B5EF4-FFF2-40B4-BE49-F238E27FC236}">
                    <a16:creationId xmlns:a16="http://schemas.microsoft.com/office/drawing/2014/main" id="{6EBECA1D-123E-47E8-9292-61D466067A69}"/>
                  </a:ext>
                </a:extLst>
              </p:cNvPr>
              <p:cNvSpPr/>
              <p:nvPr/>
            </p:nvSpPr>
            <p:spPr>
              <a:xfrm>
                <a:off x="1409452" y="1615736"/>
                <a:ext cx="3534023"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     Text Difficulty</a:t>
                </a:r>
              </a:p>
            </p:txBody>
          </p:sp>
          <p:sp>
            <p:nvSpPr>
              <p:cNvPr id="15" name="Google Shape;132;p14">
                <a:extLst>
                  <a:ext uri="{FF2B5EF4-FFF2-40B4-BE49-F238E27FC236}">
                    <a16:creationId xmlns:a16="http://schemas.microsoft.com/office/drawing/2014/main" id="{5C0E229B-14C7-4A3C-A5E8-BCFD3CE3C4CA}"/>
                  </a:ext>
                </a:extLst>
              </p:cNvPr>
              <p:cNvSpPr/>
              <p:nvPr/>
            </p:nvSpPr>
            <p:spPr>
              <a:xfrm>
                <a:off x="742276" y="1339202"/>
                <a:ext cx="1334352" cy="1314095"/>
              </a:xfrm>
              <a:prstGeom prst="ellipse">
                <a:avLst/>
              </a:prstGeom>
              <a:blipFill rotWithShape="1">
                <a:blip r:embed="rId3">
                  <a:alphaModFix/>
                  <a:extLst>
                    <a:ext uri="{BEBA8EAE-BF5A-486C-A8C5-ECC9F3942E4B}">
                      <a14:imgProps xmlns:a14="http://schemas.microsoft.com/office/drawing/2010/main">
                        <a14:imgLayer r:embed="rId4">
                          <a14:imgEffect>
                            <a14:sharpenSoften amount="50000"/>
                          </a14:imgEffect>
                          <a14:imgEffect>
                            <a14:colorTemperature colorTemp="5900"/>
                          </a14:imgEffect>
                          <a14:imgEffect>
                            <a14:saturation sat="0"/>
                          </a14:imgEffect>
                        </a14:imgLayer>
                      </a14:imgProps>
                    </a:ext>
                  </a:extLst>
                </a:blip>
                <a:stretch>
                  <a:fillRect/>
                </a:stretch>
              </a:blip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5" name="Google Shape;123;p14">
            <a:extLst>
              <a:ext uri="{FF2B5EF4-FFF2-40B4-BE49-F238E27FC236}">
                <a16:creationId xmlns:a16="http://schemas.microsoft.com/office/drawing/2014/main" id="{FB95138D-EC4C-44BB-A77C-28E8FE89B9E4}"/>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sp>
        <p:nvSpPr>
          <p:cNvPr id="17" name="Google Shape;123;p14">
            <a:extLst>
              <a:ext uri="{FF2B5EF4-FFF2-40B4-BE49-F238E27FC236}">
                <a16:creationId xmlns:a16="http://schemas.microsoft.com/office/drawing/2014/main" id="{5129CF45-6818-4061-AC98-B8ECFC2CFDF3}"/>
              </a:ext>
            </a:extLst>
          </p:cNvPr>
          <p:cNvSpPr txBox="1"/>
          <p:nvPr/>
        </p:nvSpPr>
        <p:spPr>
          <a:xfrm>
            <a:off x="247687" y="101733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Feature Engineering</a:t>
            </a:r>
            <a:endParaRPr sz="1100" b="1" dirty="0">
              <a:solidFill>
                <a:srgbClr val="434343"/>
              </a:solidFill>
            </a:endParaRPr>
          </a:p>
        </p:txBody>
      </p:sp>
      <p:grpSp>
        <p:nvGrpSpPr>
          <p:cNvPr id="12" name="Group 11">
            <a:extLst>
              <a:ext uri="{FF2B5EF4-FFF2-40B4-BE49-F238E27FC236}">
                <a16:creationId xmlns:a16="http://schemas.microsoft.com/office/drawing/2014/main" id="{89C02B93-B0C4-44EF-AF99-E31882B16014}"/>
              </a:ext>
            </a:extLst>
          </p:cNvPr>
          <p:cNvGrpSpPr/>
          <p:nvPr/>
        </p:nvGrpSpPr>
        <p:grpSpPr>
          <a:xfrm>
            <a:off x="241722" y="2060226"/>
            <a:ext cx="6128335" cy="3457483"/>
            <a:chOff x="5736277" y="3280609"/>
            <a:chExt cx="6128335" cy="3457483"/>
          </a:xfrm>
        </p:grpSpPr>
        <p:grpSp>
          <p:nvGrpSpPr>
            <p:cNvPr id="14" name="Group 13">
              <a:extLst>
                <a:ext uri="{FF2B5EF4-FFF2-40B4-BE49-F238E27FC236}">
                  <a16:creationId xmlns:a16="http://schemas.microsoft.com/office/drawing/2014/main" id="{10B2BB0C-BC48-4EB2-8938-5BC17F556383}"/>
                </a:ext>
              </a:extLst>
            </p:cNvPr>
            <p:cNvGrpSpPr/>
            <p:nvPr/>
          </p:nvGrpSpPr>
          <p:grpSpPr>
            <a:xfrm>
              <a:off x="5736277" y="3280609"/>
              <a:ext cx="4222329" cy="1355475"/>
              <a:chOff x="721146" y="1299851"/>
              <a:chExt cx="4222329" cy="1355475"/>
            </a:xfrm>
          </p:grpSpPr>
          <p:grpSp>
            <p:nvGrpSpPr>
              <p:cNvPr id="20" name="Group 19">
                <a:extLst>
                  <a:ext uri="{FF2B5EF4-FFF2-40B4-BE49-F238E27FC236}">
                    <a16:creationId xmlns:a16="http://schemas.microsoft.com/office/drawing/2014/main" id="{93A7DCED-36C2-465C-ACA2-F73D317FE527}"/>
                  </a:ext>
                </a:extLst>
              </p:cNvPr>
              <p:cNvGrpSpPr/>
              <p:nvPr/>
            </p:nvGrpSpPr>
            <p:grpSpPr>
              <a:xfrm>
                <a:off x="721146" y="1299851"/>
                <a:ext cx="4222329" cy="1355475"/>
                <a:chOff x="721146" y="1299851"/>
                <a:chExt cx="4222329" cy="1355475"/>
              </a:xfrm>
            </p:grpSpPr>
            <p:sp>
              <p:nvSpPr>
                <p:cNvPr id="22" name="Rectangle: Single Corner Snipped 21">
                  <a:extLst>
                    <a:ext uri="{FF2B5EF4-FFF2-40B4-BE49-F238E27FC236}">
                      <a16:creationId xmlns:a16="http://schemas.microsoft.com/office/drawing/2014/main" id="{EB3996DF-6447-410C-800A-011878232090}"/>
                    </a:ext>
                  </a:extLst>
                </p:cNvPr>
                <p:cNvSpPr/>
                <p:nvPr/>
              </p:nvSpPr>
              <p:spPr>
                <a:xfrm>
                  <a:off x="1409452" y="1615736"/>
                  <a:ext cx="3534023"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8" descr="Image result for ratio.png">
                  <a:extLst>
                    <a:ext uri="{FF2B5EF4-FFF2-40B4-BE49-F238E27FC236}">
                      <a16:creationId xmlns:a16="http://schemas.microsoft.com/office/drawing/2014/main" id="{A4856AA8-7CEB-4308-B99F-3069007BD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46" y="1299851"/>
                  <a:ext cx="1371186" cy="1355475"/>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21" name="Google Shape;107;p13">
                <a:extLst>
                  <a:ext uri="{FF2B5EF4-FFF2-40B4-BE49-F238E27FC236}">
                    <a16:creationId xmlns:a16="http://schemas.microsoft.com/office/drawing/2014/main" id="{7BB025E7-7B7F-4631-8871-ECA64B02322D}"/>
                  </a:ext>
                </a:extLst>
              </p:cNvPr>
              <p:cNvSpPr/>
              <p:nvPr/>
            </p:nvSpPr>
            <p:spPr>
              <a:xfrm>
                <a:off x="1813857" y="1780035"/>
                <a:ext cx="2939117" cy="479270"/>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spcBef>
                    <a:spcPts val="0"/>
                  </a:spcBef>
                  <a:spcAft>
                    <a:spcPts val="0"/>
                  </a:spcAft>
                  <a:buNone/>
                </a:pPr>
                <a:r>
                  <a:rPr lang="en-CA" sz="2800" dirty="0">
                    <a:solidFill>
                      <a:schemeClr val="dk1"/>
                    </a:solidFill>
                    <a:latin typeface="Calibri"/>
                    <a:ea typeface="Calibri"/>
                    <a:cs typeface="Calibri"/>
                    <a:sym typeface="Calibri"/>
                  </a:rPr>
                  <a:t>Command Ratio</a:t>
                </a:r>
                <a:endParaRPr sz="800" dirty="0"/>
              </a:p>
            </p:txBody>
          </p:sp>
        </p:grpSp>
        <p:sp>
          <p:nvSpPr>
            <p:cNvPr id="16" name="TextBox 15">
              <a:extLst>
                <a:ext uri="{FF2B5EF4-FFF2-40B4-BE49-F238E27FC236}">
                  <a16:creationId xmlns:a16="http://schemas.microsoft.com/office/drawing/2014/main" id="{9A69C760-40F1-4471-8ECF-CF407844D9AD}"/>
                </a:ext>
              </a:extLst>
            </p:cNvPr>
            <p:cNvSpPr txBox="1"/>
            <p:nvPr/>
          </p:nvSpPr>
          <p:spPr>
            <a:xfrm>
              <a:off x="6828988" y="4860655"/>
              <a:ext cx="5035624" cy="1877437"/>
            </a:xfrm>
            <a:prstGeom prst="rect">
              <a:avLst/>
            </a:prstGeom>
            <a:noFill/>
          </p:spPr>
          <p:txBody>
            <a:bodyPr wrap="square" rtlCol="0">
              <a:spAutoFit/>
            </a:bodyPr>
            <a:lstStyle/>
            <a:p>
              <a:endParaRPr lang="en-US" sz="3200" dirty="0"/>
            </a:p>
            <a:p>
              <a:endParaRPr lang="en-US" sz="2800" dirty="0">
                <a:latin typeface="Calibri Light" panose="020F0302020204030204" pitchFamily="34" charset="0"/>
                <a:cs typeface="Calibri Light" panose="020F0302020204030204" pitchFamily="34" charset="0"/>
              </a:endParaRPr>
            </a:p>
            <a:p>
              <a:r>
                <a:rPr lang="en-US" sz="2800" dirty="0">
                  <a:latin typeface="Calibri Light" panose="020F0302020204030204" pitchFamily="34" charset="0"/>
                  <a:cs typeface="Calibri Light" panose="020F0302020204030204" pitchFamily="34" charset="0"/>
                </a:rPr>
                <a:t>Percentage of words refereeing to any Photoshop command</a:t>
              </a:r>
              <a:endParaRPr lang="en-US" sz="2800" dirty="0"/>
            </a:p>
          </p:txBody>
        </p:sp>
        <p:sp>
          <p:nvSpPr>
            <p:cNvPr id="19" name="Rectangle 18">
              <a:extLst>
                <a:ext uri="{FF2B5EF4-FFF2-40B4-BE49-F238E27FC236}">
                  <a16:creationId xmlns:a16="http://schemas.microsoft.com/office/drawing/2014/main" id="{FEBD5E7B-7ABF-4CDF-A827-DEA6ECA3C9A1}"/>
                </a:ext>
              </a:extLst>
            </p:cNvPr>
            <p:cNvSpPr/>
            <p:nvPr/>
          </p:nvSpPr>
          <p:spPr>
            <a:xfrm>
              <a:off x="6828988" y="4520613"/>
              <a:ext cx="5035624" cy="954107"/>
            </a:xfrm>
            <a:prstGeom prst="rect">
              <a:avLst/>
            </a:prstGeom>
          </p:spPr>
          <p:txBody>
            <a:bodyPr wrap="square">
              <a:spAutoFit/>
            </a:bodyPr>
            <a:lstStyle/>
            <a:p>
              <a:r>
                <a:rPr lang="en-CA" sz="2800" dirty="0">
                  <a:solidFill>
                    <a:schemeClr val="tx1"/>
                  </a:solidFill>
                  <a:latin typeface="Calibri Light" panose="020F0302020204030204" pitchFamily="34" charset="0"/>
                  <a:cs typeface="Calibri Light" panose="020F0302020204030204" pitchFamily="34" charset="0"/>
                </a:rPr>
                <a:t>Expert users have heavier commands usage [Li et al., 2011 ] </a:t>
              </a:r>
              <a:endParaRPr lang="en-CA" sz="2800" dirty="0">
                <a:solidFill>
                  <a:schemeClr val="bg1"/>
                </a:solidFill>
                <a:latin typeface="Calibri Light" panose="020F0302020204030204" pitchFamily="34" charset="0"/>
                <a:cs typeface="Calibri Light" panose="020F0302020204030204" pitchFamily="34" charset="0"/>
              </a:endParaRPr>
            </a:p>
          </p:txBody>
        </p:sp>
      </p:grpSp>
      <p:sp>
        <p:nvSpPr>
          <p:cNvPr id="24" name="Rectangle 23">
            <a:extLst>
              <a:ext uri="{FF2B5EF4-FFF2-40B4-BE49-F238E27FC236}">
                <a16:creationId xmlns:a16="http://schemas.microsoft.com/office/drawing/2014/main" id="{F1A3F75B-1F17-4089-8ACF-EE19DD64ED6E}"/>
              </a:ext>
            </a:extLst>
          </p:cNvPr>
          <p:cNvSpPr/>
          <p:nvPr/>
        </p:nvSpPr>
        <p:spPr>
          <a:xfrm>
            <a:off x="7676887" y="3955584"/>
            <a:ext cx="4515113" cy="954107"/>
          </a:xfrm>
          <a:prstGeom prst="rect">
            <a:avLst/>
          </a:prstGeom>
        </p:spPr>
        <p:txBody>
          <a:bodyPr wrap="square">
            <a:spAutoFit/>
          </a:bodyPr>
          <a:lstStyle/>
          <a:p>
            <a:r>
              <a:rPr lang="en-CA" sz="2800" dirty="0">
                <a:solidFill>
                  <a:schemeClr val="tx1"/>
                </a:solidFill>
                <a:latin typeface="Calibri Light" panose="020F0302020204030204" pitchFamily="34" charset="0"/>
                <a:cs typeface="Calibri Light" panose="020F0302020204030204" pitchFamily="34" charset="0"/>
              </a:rPr>
              <a:t>Consensus score of 7 formulas [</a:t>
            </a:r>
            <a:r>
              <a:rPr lang="en-CA" sz="2800" dirty="0" err="1">
                <a:solidFill>
                  <a:schemeClr val="tx1"/>
                </a:solidFill>
                <a:latin typeface="Calibri Light" panose="020F0302020204030204" pitchFamily="34" charset="0"/>
                <a:cs typeface="Calibri Light" panose="020F0302020204030204" pitchFamily="34" charset="0"/>
              </a:rPr>
              <a:t>Eltorai</a:t>
            </a:r>
            <a:r>
              <a:rPr lang="en-CA" sz="2800" dirty="0">
                <a:solidFill>
                  <a:schemeClr val="tx1"/>
                </a:solidFill>
                <a:latin typeface="Calibri Light" panose="020F0302020204030204" pitchFamily="34" charset="0"/>
                <a:cs typeface="Calibri Light" panose="020F0302020204030204" pitchFamily="34" charset="0"/>
              </a:rPr>
              <a:t> et al., 2015]</a:t>
            </a:r>
            <a:endParaRPr lang="en-CA"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25002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B2FAA9-55D2-48F6-B539-DDF83360059C}"/>
              </a:ext>
            </a:extLst>
          </p:cNvPr>
          <p:cNvGrpSpPr/>
          <p:nvPr/>
        </p:nvGrpSpPr>
        <p:grpSpPr>
          <a:xfrm>
            <a:off x="7591424" y="1166563"/>
            <a:ext cx="4462035" cy="4976956"/>
            <a:chOff x="6711696" y="964036"/>
            <a:chExt cx="4121086" cy="4614505"/>
          </a:xfrm>
        </p:grpSpPr>
        <p:pic>
          <p:nvPicPr>
            <p:cNvPr id="4" name="Picture 3">
              <a:extLst>
                <a:ext uri="{FF2B5EF4-FFF2-40B4-BE49-F238E27FC236}">
                  <a16:creationId xmlns:a16="http://schemas.microsoft.com/office/drawing/2014/main" id="{FF5A11E5-D384-4795-93BD-2DFB4849A7BD}"/>
                </a:ext>
              </a:extLst>
            </p:cNvPr>
            <p:cNvPicPr/>
            <p:nvPr/>
          </p:nvPicPr>
          <p:blipFill rotWithShape="1">
            <a:blip r:embed="rId3">
              <a:extLst>
                <a:ext uri="{28A0092B-C50C-407E-A947-70E740481C1C}">
                  <a14:useLocalDpi xmlns:a14="http://schemas.microsoft.com/office/drawing/2010/main" val="0"/>
                </a:ext>
              </a:extLst>
            </a:blip>
            <a:srcRect l="35535" b="6399"/>
            <a:stretch/>
          </p:blipFill>
          <p:spPr bwMode="auto">
            <a:xfrm>
              <a:off x="6715125" y="964036"/>
              <a:ext cx="4117657" cy="4614505"/>
            </a:xfrm>
            <a:prstGeom prst="rect">
              <a:avLst/>
            </a:prstGeom>
            <a:noFill/>
            <a:ln>
              <a:noFill/>
            </a:ln>
          </p:spPr>
        </p:pic>
        <p:sp>
          <p:nvSpPr>
            <p:cNvPr id="3" name="Rectangle 2">
              <a:extLst>
                <a:ext uri="{FF2B5EF4-FFF2-40B4-BE49-F238E27FC236}">
                  <a16:creationId xmlns:a16="http://schemas.microsoft.com/office/drawing/2014/main" id="{FF7B77D4-8DAA-4CA5-AE0E-77C97244A615}"/>
                </a:ext>
              </a:extLst>
            </p:cNvPr>
            <p:cNvSpPr/>
            <p:nvPr/>
          </p:nvSpPr>
          <p:spPr>
            <a:xfrm>
              <a:off x="6711696" y="2916936"/>
              <a:ext cx="850392" cy="63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Google Shape;279;p23">
            <a:extLst>
              <a:ext uri="{FF2B5EF4-FFF2-40B4-BE49-F238E27FC236}">
                <a16:creationId xmlns:a16="http://schemas.microsoft.com/office/drawing/2014/main" id="{59B494E5-38B5-41C2-9BC1-D331924AFC3B}"/>
              </a:ext>
            </a:extLst>
          </p:cNvPr>
          <p:cNvSpPr txBox="1">
            <a:spLocks/>
          </p:cNvSpPr>
          <p:nvPr/>
        </p:nvSpPr>
        <p:spPr>
          <a:xfrm>
            <a:off x="9218698" y="3026499"/>
            <a:ext cx="212823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a:t>
            </a:r>
            <a:r>
              <a:rPr lang="en-CA" sz="2000" dirty="0" err="1"/>
              <a:t>Blei</a:t>
            </a:r>
            <a:r>
              <a:rPr lang="en-CA" sz="2000" dirty="0"/>
              <a:t> et al., 2003]</a:t>
            </a:r>
          </a:p>
        </p:txBody>
      </p:sp>
      <p:sp>
        <p:nvSpPr>
          <p:cNvPr id="20" name="Google Shape;123;p14">
            <a:extLst>
              <a:ext uri="{FF2B5EF4-FFF2-40B4-BE49-F238E27FC236}">
                <a16:creationId xmlns:a16="http://schemas.microsoft.com/office/drawing/2014/main" id="{B3200CB5-7A52-47FB-AC8B-AC71A6FAE6B2}"/>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grpSp>
        <p:nvGrpSpPr>
          <p:cNvPr id="2" name="Group 1">
            <a:extLst>
              <a:ext uri="{FF2B5EF4-FFF2-40B4-BE49-F238E27FC236}">
                <a16:creationId xmlns:a16="http://schemas.microsoft.com/office/drawing/2014/main" id="{F36E035B-D820-41B4-9258-DBD617658069}"/>
              </a:ext>
            </a:extLst>
          </p:cNvPr>
          <p:cNvGrpSpPr/>
          <p:nvPr/>
        </p:nvGrpSpPr>
        <p:grpSpPr>
          <a:xfrm>
            <a:off x="247687" y="1718572"/>
            <a:ext cx="7704372" cy="4471417"/>
            <a:chOff x="693182" y="1758254"/>
            <a:chExt cx="7704372" cy="4471417"/>
          </a:xfrm>
        </p:grpSpPr>
        <p:grpSp>
          <p:nvGrpSpPr>
            <p:cNvPr id="12" name="Group 11">
              <a:extLst>
                <a:ext uri="{FF2B5EF4-FFF2-40B4-BE49-F238E27FC236}">
                  <a16:creationId xmlns:a16="http://schemas.microsoft.com/office/drawing/2014/main" id="{FB620A77-BB21-41A7-9F52-249971EBDDDE}"/>
                </a:ext>
              </a:extLst>
            </p:cNvPr>
            <p:cNvGrpSpPr/>
            <p:nvPr/>
          </p:nvGrpSpPr>
          <p:grpSpPr>
            <a:xfrm>
              <a:off x="693182" y="1758254"/>
              <a:ext cx="4029231" cy="1338743"/>
              <a:chOff x="416086" y="1903431"/>
              <a:chExt cx="4029231" cy="1338743"/>
            </a:xfrm>
          </p:grpSpPr>
          <p:grpSp>
            <p:nvGrpSpPr>
              <p:cNvPr id="13" name="Group 12">
                <a:extLst>
                  <a:ext uri="{FF2B5EF4-FFF2-40B4-BE49-F238E27FC236}">
                    <a16:creationId xmlns:a16="http://schemas.microsoft.com/office/drawing/2014/main" id="{68ED2261-76B9-45E3-AFE6-A0DA486CC2F1}"/>
                  </a:ext>
                </a:extLst>
              </p:cNvPr>
              <p:cNvGrpSpPr/>
              <p:nvPr/>
            </p:nvGrpSpPr>
            <p:grpSpPr>
              <a:xfrm>
                <a:off x="416086" y="1903431"/>
                <a:ext cx="3355462" cy="1338743"/>
                <a:chOff x="416086" y="1903431"/>
                <a:chExt cx="3355462" cy="1338743"/>
              </a:xfrm>
            </p:grpSpPr>
            <p:sp>
              <p:nvSpPr>
                <p:cNvPr id="15" name="Rectangle: Single Corner Snipped 14">
                  <a:extLst>
                    <a:ext uri="{FF2B5EF4-FFF2-40B4-BE49-F238E27FC236}">
                      <a16:creationId xmlns:a16="http://schemas.microsoft.com/office/drawing/2014/main" id="{5676BC49-497D-401A-92BF-60F8F6EB54E1}"/>
                    </a:ext>
                  </a:extLst>
                </p:cNvPr>
                <p:cNvSpPr/>
                <p:nvPr/>
              </p:nvSpPr>
              <p:spPr>
                <a:xfrm>
                  <a:off x="1089855" y="2201662"/>
                  <a:ext cx="2681693"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24" descr="Related image">
                  <a:extLst>
                    <a:ext uri="{FF2B5EF4-FFF2-40B4-BE49-F238E27FC236}">
                      <a16:creationId xmlns:a16="http://schemas.microsoft.com/office/drawing/2014/main" id="{214A0FEC-E934-48C6-987F-4BF546768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6" y="1903431"/>
                  <a:ext cx="1347538" cy="1338743"/>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4" name="Google Shape;107;p13">
                <a:extLst>
                  <a:ext uri="{FF2B5EF4-FFF2-40B4-BE49-F238E27FC236}">
                    <a16:creationId xmlns:a16="http://schemas.microsoft.com/office/drawing/2014/main" id="{FD60D374-0351-4153-B35B-075830A0D8BD}"/>
                  </a:ext>
                </a:extLst>
              </p:cNvPr>
              <p:cNvSpPr/>
              <p:nvPr/>
            </p:nvSpPr>
            <p:spPr>
              <a:xfrm>
                <a:off x="1494261" y="2365961"/>
                <a:ext cx="2951056" cy="479270"/>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lnSpc>
                    <a:spcPct val="90000"/>
                  </a:lnSpc>
                  <a:spcBef>
                    <a:spcPts val="0"/>
                  </a:spcBef>
                  <a:spcAft>
                    <a:spcPts val="0"/>
                  </a:spcAft>
                  <a:buNone/>
                </a:pPr>
                <a:r>
                  <a:rPr lang="en-CA" sz="3200" dirty="0">
                    <a:solidFill>
                      <a:schemeClr val="dk1"/>
                    </a:solidFill>
                    <a:latin typeface="Calibri"/>
                    <a:ea typeface="Calibri"/>
                    <a:cs typeface="Calibri"/>
                    <a:sym typeface="Calibri"/>
                  </a:rPr>
                  <a:t>Topics</a:t>
                </a:r>
                <a:endParaRPr sz="900" dirty="0"/>
              </a:p>
            </p:txBody>
          </p:sp>
        </p:grpSp>
        <p:sp>
          <p:nvSpPr>
            <p:cNvPr id="17" name="TextBox 16">
              <a:extLst>
                <a:ext uri="{FF2B5EF4-FFF2-40B4-BE49-F238E27FC236}">
                  <a16:creationId xmlns:a16="http://schemas.microsoft.com/office/drawing/2014/main" id="{30108156-7C20-4BDD-A2DF-383831186620}"/>
                </a:ext>
              </a:extLst>
            </p:cNvPr>
            <p:cNvSpPr txBox="1"/>
            <p:nvPr/>
          </p:nvSpPr>
          <p:spPr>
            <a:xfrm>
              <a:off x="1823383" y="3798236"/>
              <a:ext cx="5414250" cy="2431435"/>
            </a:xfrm>
            <a:prstGeom prst="rect">
              <a:avLst/>
            </a:prstGeom>
            <a:noFill/>
          </p:spPr>
          <p:txBody>
            <a:bodyPr wrap="square" rtlCol="0">
              <a:spAutoFit/>
            </a:bodyPr>
            <a:lstStyle/>
            <a:p>
              <a:endParaRPr lang="en-US" sz="1800" dirty="0"/>
            </a:p>
            <a:p>
              <a:r>
                <a:rPr lang="en-US" sz="2800" dirty="0">
                  <a:latin typeface="Calibri Light" panose="020F0302020204030204" pitchFamily="34" charset="0"/>
                  <a:cs typeface="Calibri Light" panose="020F0302020204030204" pitchFamily="34" charset="0"/>
                </a:rPr>
                <a:t>2 models</a:t>
              </a:r>
            </a:p>
            <a:p>
              <a:r>
                <a:rPr lang="en-US" sz="2800" dirty="0">
                  <a:latin typeface="Calibri Light" panose="020F0302020204030204" pitchFamily="34" charset="0"/>
                  <a:cs typeface="Calibri Light" panose="020F0302020204030204" pitchFamily="34" charset="0"/>
                </a:rPr>
                <a:t>(Topics-All, Topics-Commands)</a:t>
              </a:r>
            </a:p>
            <a:p>
              <a:endParaRPr lang="en-US" sz="1600" dirty="0">
                <a:latin typeface="Calibri Light" panose="020F0302020204030204" pitchFamily="34" charset="0"/>
                <a:cs typeface="Calibri Light" panose="020F0302020204030204" pitchFamily="34" charset="0"/>
              </a:endParaRPr>
            </a:p>
            <a:p>
              <a:r>
                <a:rPr lang="en-US" sz="2800" dirty="0">
                  <a:latin typeface="Calibri Light" panose="020F0302020204030204" pitchFamily="34" charset="0"/>
                  <a:cs typeface="Calibri Light" panose="020F0302020204030204" pitchFamily="34" charset="0"/>
                </a:rPr>
                <a:t>30 topics </a:t>
              </a:r>
            </a:p>
            <a:p>
              <a:r>
                <a:rPr lang="en-US" sz="2800" dirty="0">
                  <a:latin typeface="Calibri Light" panose="020F0302020204030204" pitchFamily="34" charset="0"/>
                  <a:cs typeface="Calibri Light" panose="020F0302020204030204" pitchFamily="34" charset="0"/>
                </a:rPr>
                <a:t>(Based on topic coherence)</a:t>
              </a:r>
              <a:r>
                <a:rPr lang="en-US" sz="2800" dirty="0"/>
                <a:t> </a:t>
              </a:r>
            </a:p>
          </p:txBody>
        </p:sp>
        <p:sp>
          <p:nvSpPr>
            <p:cNvPr id="21" name="Rectangle 20">
              <a:extLst>
                <a:ext uri="{FF2B5EF4-FFF2-40B4-BE49-F238E27FC236}">
                  <a16:creationId xmlns:a16="http://schemas.microsoft.com/office/drawing/2014/main" id="{D963CB4D-24AC-4EEF-AAFC-7C1E7276BB4D}"/>
                </a:ext>
              </a:extLst>
            </p:cNvPr>
            <p:cNvSpPr/>
            <p:nvPr/>
          </p:nvSpPr>
          <p:spPr>
            <a:xfrm>
              <a:off x="1823383" y="3025881"/>
              <a:ext cx="6574171" cy="954107"/>
            </a:xfrm>
            <a:prstGeom prst="rect">
              <a:avLst/>
            </a:prstGeom>
          </p:spPr>
          <p:txBody>
            <a:bodyPr wrap="square">
              <a:spAutoFit/>
            </a:bodyPr>
            <a:lstStyle/>
            <a:p>
              <a:r>
                <a:rPr lang="en-CA" sz="2800" dirty="0">
                  <a:solidFill>
                    <a:schemeClr val="tx1"/>
                  </a:solidFill>
                  <a:latin typeface="Calibri Light" panose="020F0302020204030204" pitchFamily="34" charset="0"/>
                  <a:cs typeface="Calibri Light" panose="020F0302020204030204" pitchFamily="34" charset="0"/>
                </a:rPr>
                <a:t>Tutorials’ topics have different difficulties</a:t>
              </a:r>
            </a:p>
            <a:p>
              <a:r>
                <a:rPr lang="en-CA" sz="2800" dirty="0">
                  <a:solidFill>
                    <a:schemeClr val="tx1"/>
                  </a:solidFill>
                  <a:latin typeface="Calibri Light" panose="020F0302020204030204" pitchFamily="34" charset="0"/>
                  <a:cs typeface="Calibri Light" panose="020F0302020204030204" pitchFamily="34" charset="0"/>
                </a:rPr>
                <a:t>[</a:t>
              </a:r>
              <a:r>
                <a:rPr lang="en-CA" sz="2800" dirty="0" err="1">
                  <a:solidFill>
                    <a:schemeClr val="tx1"/>
                  </a:solidFill>
                  <a:latin typeface="Calibri Light" panose="020F0302020204030204" pitchFamily="34" charset="0"/>
                  <a:cs typeface="Calibri Light" panose="020F0302020204030204" pitchFamily="34" charset="0"/>
                </a:rPr>
                <a:t>Lafreniere</a:t>
              </a:r>
              <a:r>
                <a:rPr lang="en-CA" sz="2800" dirty="0">
                  <a:solidFill>
                    <a:schemeClr val="tx1"/>
                  </a:solidFill>
                  <a:latin typeface="Calibri Light" panose="020F0302020204030204" pitchFamily="34" charset="0"/>
                  <a:cs typeface="Calibri Light" panose="020F0302020204030204" pitchFamily="34" charset="0"/>
                </a:rPr>
                <a:t> et al., 2013] [Wang et al., 2018] </a:t>
              </a:r>
              <a:endParaRPr lang="en-CA" sz="2800" dirty="0">
                <a:solidFill>
                  <a:schemeClr val="bg1"/>
                </a:solidFill>
                <a:latin typeface="Calibri Light" panose="020F0302020204030204" pitchFamily="34" charset="0"/>
                <a:cs typeface="Calibri Light" panose="020F0302020204030204" pitchFamily="34" charset="0"/>
              </a:endParaRPr>
            </a:p>
          </p:txBody>
        </p:sp>
      </p:grpSp>
      <p:sp>
        <p:nvSpPr>
          <p:cNvPr id="22" name="Google Shape;123;p14">
            <a:extLst>
              <a:ext uri="{FF2B5EF4-FFF2-40B4-BE49-F238E27FC236}">
                <a16:creationId xmlns:a16="http://schemas.microsoft.com/office/drawing/2014/main" id="{83BB9D8E-E81F-4EE1-9288-B42C58DC2558}"/>
              </a:ext>
            </a:extLst>
          </p:cNvPr>
          <p:cNvSpPr txBox="1"/>
          <p:nvPr/>
        </p:nvSpPr>
        <p:spPr>
          <a:xfrm>
            <a:off x="247687" y="101733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Feature Engineering</a:t>
            </a:r>
            <a:endParaRPr sz="1100" b="1" dirty="0">
              <a:solidFill>
                <a:srgbClr val="434343"/>
              </a:solidFill>
            </a:endParaRPr>
          </a:p>
        </p:txBody>
      </p:sp>
    </p:spTree>
    <p:extLst>
      <p:ext uri="{BB962C8B-B14F-4D97-AF65-F5344CB8AC3E}">
        <p14:creationId xmlns:p14="http://schemas.microsoft.com/office/powerpoint/2010/main" val="12041721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grpSp>
        <p:nvGrpSpPr>
          <p:cNvPr id="47" name="Group 46">
            <a:extLst>
              <a:ext uri="{FF2B5EF4-FFF2-40B4-BE49-F238E27FC236}">
                <a16:creationId xmlns:a16="http://schemas.microsoft.com/office/drawing/2014/main" id="{74027EC6-6A6B-4391-9059-792D4FB27719}"/>
              </a:ext>
            </a:extLst>
          </p:cNvPr>
          <p:cNvGrpSpPr/>
          <p:nvPr/>
        </p:nvGrpSpPr>
        <p:grpSpPr>
          <a:xfrm>
            <a:off x="1037405" y="1271080"/>
            <a:ext cx="2560869" cy="3944929"/>
            <a:chOff x="1215235" y="1272030"/>
            <a:chExt cx="2560869" cy="3944929"/>
          </a:xfrm>
        </p:grpSpPr>
        <p:grpSp>
          <p:nvGrpSpPr>
            <p:cNvPr id="5" name="Group 4">
              <a:extLst>
                <a:ext uri="{FF2B5EF4-FFF2-40B4-BE49-F238E27FC236}">
                  <a16:creationId xmlns:a16="http://schemas.microsoft.com/office/drawing/2014/main" id="{8B40A9F8-2D3D-4055-BB69-C66E847A13E3}"/>
                </a:ext>
              </a:extLst>
            </p:cNvPr>
            <p:cNvGrpSpPr/>
            <p:nvPr/>
          </p:nvGrpSpPr>
          <p:grpSpPr>
            <a:xfrm>
              <a:off x="1410842" y="1272030"/>
              <a:ext cx="2159619" cy="1774071"/>
              <a:chOff x="-258640" y="2521712"/>
              <a:chExt cx="2532795" cy="2048024"/>
            </a:xfrm>
          </p:grpSpPr>
          <p:pic>
            <p:nvPicPr>
              <p:cNvPr id="18" name="Picture 2" descr="Image result for video">
                <a:extLst>
                  <a:ext uri="{FF2B5EF4-FFF2-40B4-BE49-F238E27FC236}">
                    <a16:creationId xmlns:a16="http://schemas.microsoft.com/office/drawing/2014/main" id="{72599EB8-316D-448E-B11F-8DB17F3627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1085" y="2521712"/>
                <a:ext cx="1365349" cy="136535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4" descr="Checklist">
                <a:extLst>
                  <a:ext uri="{FF2B5EF4-FFF2-40B4-BE49-F238E27FC236}">
                    <a16:creationId xmlns:a16="http://schemas.microsoft.com/office/drawing/2014/main" id="{4552D886-8E55-49DF-BA3A-13B174138A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73" y="2676982"/>
                <a:ext cx="1129827" cy="1129827"/>
              </a:xfrm>
              <a:prstGeom prst="rect">
                <a:avLst/>
              </a:prstGeom>
            </p:spPr>
          </p:pic>
          <p:sp>
            <p:nvSpPr>
              <p:cNvPr id="20" name="TextBox 19">
                <a:extLst>
                  <a:ext uri="{FF2B5EF4-FFF2-40B4-BE49-F238E27FC236}">
                    <a16:creationId xmlns:a16="http://schemas.microsoft.com/office/drawing/2014/main" id="{2777CF24-DD16-4F0B-BA15-58EF680F74ED}"/>
                  </a:ext>
                </a:extLst>
              </p:cNvPr>
              <p:cNvSpPr txBox="1"/>
              <p:nvPr/>
            </p:nvSpPr>
            <p:spPr>
              <a:xfrm>
                <a:off x="-258640" y="3752537"/>
                <a:ext cx="253279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 Collection</a:t>
                </a:r>
              </a:p>
              <a:p>
                <a:pPr algn="ctr"/>
                <a:r>
                  <a:rPr lang="en-CA" sz="2000" dirty="0">
                    <a:latin typeface="Calibri" panose="020F0502020204030204" pitchFamily="34" charset="0"/>
                    <a:cs typeface="Calibri" panose="020F0502020204030204" pitchFamily="34" charset="0"/>
                  </a:rPr>
                  <a:t>(Text + Video)</a:t>
                </a:r>
              </a:p>
            </p:txBody>
          </p:sp>
        </p:grpSp>
        <p:grpSp>
          <p:nvGrpSpPr>
            <p:cNvPr id="21" name="Google Shape;210;p19">
              <a:extLst>
                <a:ext uri="{FF2B5EF4-FFF2-40B4-BE49-F238E27FC236}">
                  <a16:creationId xmlns:a16="http://schemas.microsoft.com/office/drawing/2014/main" id="{CCFB855A-5157-4963-8A33-65423965B71B}"/>
                </a:ext>
              </a:extLst>
            </p:cNvPr>
            <p:cNvGrpSpPr/>
            <p:nvPr/>
          </p:nvGrpSpPr>
          <p:grpSpPr>
            <a:xfrm>
              <a:off x="1215235" y="3106882"/>
              <a:ext cx="2560869" cy="2110077"/>
              <a:chOff x="1083025" y="2306625"/>
              <a:chExt cx="1920700" cy="1582598"/>
            </a:xfrm>
          </p:grpSpPr>
          <p:sp>
            <p:nvSpPr>
              <p:cNvPr id="22" name="Google Shape;211;p19">
                <a:extLst>
                  <a:ext uri="{FF2B5EF4-FFF2-40B4-BE49-F238E27FC236}">
                    <a16:creationId xmlns:a16="http://schemas.microsoft.com/office/drawing/2014/main" id="{3BDC0FBE-1D91-4916-A832-21EE164AB346}"/>
                  </a:ext>
                </a:extLst>
              </p:cNvPr>
              <p:cNvSpPr txBox="1"/>
              <p:nvPr/>
            </p:nvSpPr>
            <p:spPr>
              <a:xfrm>
                <a:off x="1235825" y="2695024"/>
                <a:ext cx="17679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750 Labeled Tutorials</a:t>
                </a:r>
                <a:endParaRPr sz="1800" b="1" dirty="0">
                  <a:latin typeface="Calibri"/>
                  <a:ea typeface="Calibri"/>
                  <a:cs typeface="Calibri"/>
                  <a:sym typeface="Calibri"/>
                </a:endParaRPr>
              </a:p>
            </p:txBody>
          </p:sp>
          <p:sp>
            <p:nvSpPr>
              <p:cNvPr id="23" name="Google Shape;212;p19">
                <a:extLst>
                  <a:ext uri="{FF2B5EF4-FFF2-40B4-BE49-F238E27FC236}">
                    <a16:creationId xmlns:a16="http://schemas.microsoft.com/office/drawing/2014/main" id="{5F5EAADC-AB6E-4A45-B7A3-2FABC808E569}"/>
                  </a:ext>
                </a:extLst>
              </p:cNvPr>
              <p:cNvSpPr txBox="1"/>
              <p:nvPr/>
            </p:nvSpPr>
            <p:spPr>
              <a:xfrm>
                <a:off x="1215706" y="3151823"/>
                <a:ext cx="1769408" cy="737400"/>
              </a:xfrm>
              <a:prstGeom prst="rect">
                <a:avLst/>
              </a:prstGeom>
              <a:noFill/>
              <a:ln>
                <a:noFill/>
              </a:ln>
            </p:spPr>
            <p:txBody>
              <a:bodyPr spcFirstLastPara="1" wrap="square" lIns="121900" tIns="121900" rIns="121900" bIns="121900" anchor="t" anchorCtr="0">
                <a:noAutofit/>
              </a:bodyPr>
              <a:lstStyle/>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Photoshop tutorials</a:t>
                </a:r>
              </a:p>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Only text</a:t>
                </a:r>
                <a:endParaRPr sz="1800" dirty="0">
                  <a:latin typeface="Calibri"/>
                  <a:ea typeface="Calibri"/>
                  <a:cs typeface="Calibri"/>
                  <a:sym typeface="Calibri"/>
                </a:endParaRPr>
              </a:p>
              <a:p>
                <a:pPr marL="457200" lvl="0" indent="-330200">
                  <a:buSzPts val="1600"/>
                  <a:buFont typeface="Calibri"/>
                  <a:buChar char="➔"/>
                </a:pPr>
                <a:r>
                  <a:rPr lang="en-US" sz="1800" dirty="0">
                    <a:latin typeface="Calibri"/>
                    <a:ea typeface="Calibri"/>
                    <a:cs typeface="Calibri"/>
                    <a:sym typeface="Calibri"/>
                  </a:rPr>
                  <a:t>Equal Advanced and Beginner tutorials</a:t>
                </a:r>
              </a:p>
            </p:txBody>
          </p:sp>
          <p:sp>
            <p:nvSpPr>
              <p:cNvPr id="24" name="Google Shape;213;p19">
                <a:extLst>
                  <a:ext uri="{FF2B5EF4-FFF2-40B4-BE49-F238E27FC236}">
                    <a16:creationId xmlns:a16="http://schemas.microsoft.com/office/drawing/2014/main" id="{FECC8D45-9C40-4986-8A2F-FDDF367AE169}"/>
                  </a:ext>
                </a:extLst>
              </p:cNvPr>
              <p:cNvSpPr/>
              <p:nvPr/>
            </p:nvSpPr>
            <p:spPr>
              <a:xfrm flipH="1">
                <a:off x="1083025" y="2306625"/>
                <a:ext cx="1834800" cy="143400"/>
              </a:xfrm>
              <a:prstGeom prst="parallelogram">
                <a:avLst>
                  <a:gd name="adj" fmla="val 96952"/>
                </a:avLst>
              </a:prstGeom>
              <a:solidFill>
                <a:srgbClr val="4141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25" name="Google Shape;214;p19">
                <a:extLst>
                  <a:ext uri="{FF2B5EF4-FFF2-40B4-BE49-F238E27FC236}">
                    <a16:creationId xmlns:a16="http://schemas.microsoft.com/office/drawing/2014/main" id="{6ECDB37F-6F72-4C7D-8354-3C7A5F137A8D}"/>
                  </a:ext>
                </a:extLst>
              </p:cNvPr>
              <p:cNvSpPr/>
              <p:nvPr/>
            </p:nvSpPr>
            <p:spPr>
              <a:xfrm>
                <a:off x="1083125" y="2460449"/>
                <a:ext cx="1834800" cy="143400"/>
              </a:xfrm>
              <a:prstGeom prst="parallelogram">
                <a:avLst>
                  <a:gd name="adj" fmla="val 96952"/>
                </a:avLst>
              </a:prstGeom>
              <a:solidFill>
                <a:srgbClr val="2F2F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897EC19D-2D23-427E-8E9B-3CC31E9B8061}"/>
              </a:ext>
            </a:extLst>
          </p:cNvPr>
          <p:cNvGrpSpPr/>
          <p:nvPr/>
        </p:nvGrpSpPr>
        <p:grpSpPr>
          <a:xfrm>
            <a:off x="3390921" y="1312822"/>
            <a:ext cx="2786468" cy="3903187"/>
            <a:chOff x="3429913" y="1313772"/>
            <a:chExt cx="2786468" cy="3903187"/>
          </a:xfrm>
        </p:grpSpPr>
        <p:grpSp>
          <p:nvGrpSpPr>
            <p:cNvPr id="6" name="Group 5">
              <a:extLst>
                <a:ext uri="{FF2B5EF4-FFF2-40B4-BE49-F238E27FC236}">
                  <a16:creationId xmlns:a16="http://schemas.microsoft.com/office/drawing/2014/main" id="{192317A0-C855-43E7-8272-51D71DFD2138}"/>
                </a:ext>
              </a:extLst>
            </p:cNvPr>
            <p:cNvGrpSpPr/>
            <p:nvPr/>
          </p:nvGrpSpPr>
          <p:grpSpPr>
            <a:xfrm>
              <a:off x="3757291" y="1313772"/>
              <a:ext cx="2016090" cy="1732328"/>
              <a:chOff x="2493269" y="2569901"/>
              <a:chExt cx="2364465" cy="1999835"/>
            </a:xfrm>
          </p:grpSpPr>
          <p:pic>
            <p:nvPicPr>
              <p:cNvPr id="16" name="Picture 2" descr="Image result for preprocessing icon">
                <a:extLst>
                  <a:ext uri="{FF2B5EF4-FFF2-40B4-BE49-F238E27FC236}">
                    <a16:creationId xmlns:a16="http://schemas.microsoft.com/office/drawing/2014/main" id="{B977904B-A6A8-4C9D-91FC-6BEAA64C500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94238" y="2569901"/>
                <a:ext cx="1928544" cy="13913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A15B8F9-ABD9-492D-8EC6-10DE4B26CD00}"/>
                  </a:ext>
                </a:extLst>
              </p:cNvPr>
              <p:cNvSpPr txBox="1"/>
              <p:nvPr/>
            </p:nvSpPr>
            <p:spPr>
              <a:xfrm>
                <a:off x="2493269" y="3752537"/>
                <a:ext cx="236446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a:t>
                </a:r>
              </a:p>
              <a:p>
                <a:pPr algn="ctr"/>
                <a:r>
                  <a:rPr lang="en-CA" sz="2000" dirty="0">
                    <a:latin typeface="Calibri" panose="020F0502020204030204" pitchFamily="34" charset="0"/>
                    <a:cs typeface="Calibri" panose="020F0502020204030204" pitchFamily="34" charset="0"/>
                  </a:rPr>
                  <a:t>Preprocessing</a:t>
                </a:r>
                <a:endParaRPr lang="en-CA" sz="3600" dirty="0">
                  <a:latin typeface="Calibri" panose="020F0502020204030204" pitchFamily="34" charset="0"/>
                  <a:cs typeface="Calibri" panose="020F0502020204030204" pitchFamily="34" charset="0"/>
                </a:endParaRPr>
              </a:p>
            </p:txBody>
          </p:sp>
        </p:grpSp>
        <p:sp>
          <p:nvSpPr>
            <p:cNvPr id="27" name="Google Shape;216;p19">
              <a:extLst>
                <a:ext uri="{FF2B5EF4-FFF2-40B4-BE49-F238E27FC236}">
                  <a16:creationId xmlns:a16="http://schemas.microsoft.com/office/drawing/2014/main" id="{7A99B251-9288-4944-82CF-7399EF031EA6}"/>
                </a:ext>
              </a:extLst>
            </p:cNvPr>
            <p:cNvSpPr txBox="1"/>
            <p:nvPr/>
          </p:nvSpPr>
          <p:spPr>
            <a:xfrm>
              <a:off x="3545163" y="3624734"/>
              <a:ext cx="2517537"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CA" sz="1800" b="1" dirty="0">
                  <a:latin typeface="Calibri"/>
                  <a:ea typeface="Calibri"/>
                  <a:cs typeface="Calibri"/>
                  <a:sym typeface="Calibri"/>
                </a:rPr>
                <a:t>Noise Reduction</a:t>
              </a:r>
              <a:endParaRPr sz="1800" b="1" dirty="0">
                <a:latin typeface="Calibri"/>
                <a:ea typeface="Calibri"/>
                <a:cs typeface="Calibri"/>
                <a:sym typeface="Calibri"/>
              </a:endParaRPr>
            </a:p>
          </p:txBody>
        </p:sp>
        <p:sp>
          <p:nvSpPr>
            <p:cNvPr id="28" name="Google Shape;217;p19">
              <a:extLst>
                <a:ext uri="{FF2B5EF4-FFF2-40B4-BE49-F238E27FC236}">
                  <a16:creationId xmlns:a16="http://schemas.microsoft.com/office/drawing/2014/main" id="{18FFEA63-6177-44A5-AE5A-72FF92D14C90}"/>
                </a:ext>
              </a:extLst>
            </p:cNvPr>
            <p:cNvSpPr txBox="1"/>
            <p:nvPr/>
          </p:nvSpPr>
          <p:spPr>
            <a:xfrm>
              <a:off x="3429913" y="4233784"/>
              <a:ext cx="2786468" cy="983175"/>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Clr>
                  <a:schemeClr val="dk1"/>
                </a:buClr>
                <a:buSzPts val="1600"/>
                <a:buFont typeface="Calibri"/>
                <a:buChar char="➔"/>
              </a:pPr>
              <a:r>
                <a:rPr lang="en-CA" sz="1800" dirty="0">
                  <a:solidFill>
                    <a:schemeClr val="dk1"/>
                  </a:solidFill>
                  <a:latin typeface="Calibri"/>
                  <a:ea typeface="Calibri"/>
                  <a:cs typeface="Calibri"/>
                  <a:sym typeface="Calibri"/>
                </a:rPr>
                <a:t>Removed articles, special characters, numerals…</a:t>
              </a:r>
              <a:endParaRPr sz="1800" dirty="0">
                <a:latin typeface="Calibri"/>
                <a:ea typeface="Calibri"/>
                <a:cs typeface="Calibri"/>
                <a:sym typeface="Calibri"/>
              </a:endParaRPr>
            </a:p>
          </p:txBody>
        </p:sp>
        <p:sp>
          <p:nvSpPr>
            <p:cNvPr id="29" name="Google Shape;218;p19">
              <a:extLst>
                <a:ext uri="{FF2B5EF4-FFF2-40B4-BE49-F238E27FC236}">
                  <a16:creationId xmlns:a16="http://schemas.microsoft.com/office/drawing/2014/main" id="{9454B31F-9757-4370-9F6E-19FA1E984607}"/>
                </a:ext>
              </a:extLst>
            </p:cNvPr>
            <p:cNvSpPr/>
            <p:nvPr/>
          </p:nvSpPr>
          <p:spPr>
            <a:xfrm flipH="1">
              <a:off x="3493834" y="3106882"/>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30" name="Google Shape;219;p19">
              <a:extLst>
                <a:ext uri="{FF2B5EF4-FFF2-40B4-BE49-F238E27FC236}">
                  <a16:creationId xmlns:a16="http://schemas.microsoft.com/office/drawing/2014/main" id="{B4B48FE6-6DCD-4CBE-9967-1AD4C0C2DF31}"/>
                </a:ext>
              </a:extLst>
            </p:cNvPr>
            <p:cNvSpPr/>
            <p:nvPr/>
          </p:nvSpPr>
          <p:spPr>
            <a:xfrm>
              <a:off x="3493967" y="3311975"/>
              <a:ext cx="2446338" cy="191195"/>
            </a:xfrm>
            <a:prstGeom prst="parallelogram">
              <a:avLst>
                <a:gd name="adj" fmla="val 96952"/>
              </a:avLst>
            </a:prstGeom>
            <a:solidFill>
              <a:schemeClr val="tx1">
                <a:lumMod val="65000"/>
                <a:lumOff val="3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nvGrpSpPr>
          <p:cNvPr id="3" name="Group 2">
            <a:extLst>
              <a:ext uri="{FF2B5EF4-FFF2-40B4-BE49-F238E27FC236}">
                <a16:creationId xmlns:a16="http://schemas.microsoft.com/office/drawing/2014/main" id="{FF79F59C-A414-4C4E-9573-FD4D6FE85BEA}"/>
              </a:ext>
            </a:extLst>
          </p:cNvPr>
          <p:cNvGrpSpPr/>
          <p:nvPr/>
        </p:nvGrpSpPr>
        <p:grpSpPr>
          <a:xfrm>
            <a:off x="5855210" y="1324630"/>
            <a:ext cx="2985619" cy="3891379"/>
            <a:chOff x="5776294" y="1324630"/>
            <a:chExt cx="2985619" cy="3891379"/>
          </a:xfrm>
        </p:grpSpPr>
        <p:grpSp>
          <p:nvGrpSpPr>
            <p:cNvPr id="7" name="Group 6">
              <a:extLst>
                <a:ext uri="{FF2B5EF4-FFF2-40B4-BE49-F238E27FC236}">
                  <a16:creationId xmlns:a16="http://schemas.microsoft.com/office/drawing/2014/main" id="{1C058394-E0C4-4158-A39C-848F02EF011E}"/>
                </a:ext>
              </a:extLst>
            </p:cNvPr>
            <p:cNvGrpSpPr/>
            <p:nvPr/>
          </p:nvGrpSpPr>
          <p:grpSpPr>
            <a:xfrm>
              <a:off x="6138865" y="1324630"/>
              <a:ext cx="1616201" cy="1730978"/>
              <a:chOff x="5286373" y="2582437"/>
              <a:chExt cx="1895476" cy="1998277"/>
            </a:xfrm>
          </p:grpSpPr>
          <p:pic>
            <p:nvPicPr>
              <p:cNvPr id="14" name="Picture 4" descr="Image result for features">
                <a:extLst>
                  <a:ext uri="{FF2B5EF4-FFF2-40B4-BE49-F238E27FC236}">
                    <a16:creationId xmlns:a16="http://schemas.microsoft.com/office/drawing/2014/main" id="{889003BD-F268-46EE-BD2A-A09198155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373" y="2582437"/>
                <a:ext cx="1758005" cy="13913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17D1766-D347-47B1-8BBE-E983FCE374AF}"/>
                  </a:ext>
                </a:extLst>
              </p:cNvPr>
              <p:cNvSpPr txBox="1"/>
              <p:nvPr/>
            </p:nvSpPr>
            <p:spPr>
              <a:xfrm>
                <a:off x="5292860" y="3763515"/>
                <a:ext cx="1888989"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Feature</a:t>
                </a:r>
              </a:p>
              <a:p>
                <a:pPr algn="ctr"/>
                <a:r>
                  <a:rPr lang="en-CA" sz="2000" dirty="0">
                    <a:latin typeface="Calibri" panose="020F0502020204030204" pitchFamily="34" charset="0"/>
                    <a:cs typeface="Calibri" panose="020F0502020204030204" pitchFamily="34" charset="0"/>
                  </a:rPr>
                  <a:t>Engineering</a:t>
                </a:r>
              </a:p>
            </p:txBody>
          </p:sp>
        </p:grpSp>
        <p:sp>
          <p:nvSpPr>
            <p:cNvPr id="32" name="Google Shape;221;p19">
              <a:extLst>
                <a:ext uri="{FF2B5EF4-FFF2-40B4-BE49-F238E27FC236}">
                  <a16:creationId xmlns:a16="http://schemas.microsoft.com/office/drawing/2014/main" id="{F957C22A-407E-47E8-A43C-21D68A7DE0A0}"/>
                </a:ext>
              </a:extLst>
            </p:cNvPr>
            <p:cNvSpPr txBox="1"/>
            <p:nvPr/>
          </p:nvSpPr>
          <p:spPr>
            <a:xfrm>
              <a:off x="6132412" y="3623784"/>
              <a:ext cx="2242744" cy="595185"/>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Generate Features</a:t>
              </a:r>
              <a:endParaRPr sz="1800" b="1" dirty="0">
                <a:latin typeface="Calibri"/>
                <a:ea typeface="Calibri"/>
                <a:cs typeface="Calibri"/>
                <a:sym typeface="Calibri"/>
              </a:endParaRPr>
            </a:p>
          </p:txBody>
        </p:sp>
        <p:sp>
          <p:nvSpPr>
            <p:cNvPr id="33" name="Google Shape;222;p19">
              <a:extLst>
                <a:ext uri="{FF2B5EF4-FFF2-40B4-BE49-F238E27FC236}">
                  <a16:creationId xmlns:a16="http://schemas.microsoft.com/office/drawing/2014/main" id="{EF9B3361-2302-422A-B5D2-1013C5F5C44E}"/>
                </a:ext>
              </a:extLst>
            </p:cNvPr>
            <p:cNvSpPr txBox="1"/>
            <p:nvPr/>
          </p:nvSpPr>
          <p:spPr>
            <a:xfrm>
              <a:off x="5953186" y="4232834"/>
              <a:ext cx="2808727" cy="983175"/>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Topics</a:t>
              </a:r>
              <a:endParaRPr sz="18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1800" dirty="0">
                  <a:latin typeface="Calibri"/>
                  <a:ea typeface="Calibri"/>
                  <a:cs typeface="Calibri"/>
                  <a:sym typeface="Calibri"/>
                </a:rPr>
                <a:t>Command Ratio</a:t>
              </a:r>
              <a:endParaRPr sz="18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Word Repetition </a:t>
              </a:r>
            </a:p>
            <a:p>
              <a:pPr marL="457200" lvl="0" indent="-330200" algn="l" rtl="0">
                <a:lnSpc>
                  <a:spcPct val="115000"/>
                </a:lnSpc>
                <a:spcBef>
                  <a:spcPts val="0"/>
                </a:spcBef>
                <a:spcAft>
                  <a:spcPts val="0"/>
                </a:spcAft>
                <a:buSzPts val="1600"/>
                <a:buFont typeface="Calibri"/>
                <a:buChar char="➔"/>
              </a:pPr>
              <a:r>
                <a:rPr lang="en-CA" sz="1800" dirty="0">
                  <a:latin typeface="Calibri"/>
                  <a:ea typeface="Calibri"/>
                  <a:cs typeface="Calibri"/>
                  <a:sym typeface="Calibri"/>
                </a:rPr>
                <a:t>Text Difficulty</a:t>
              </a:r>
            </a:p>
            <a:p>
              <a:pPr marL="457200" lvl="0" indent="-330200" algn="l" rtl="0">
                <a:lnSpc>
                  <a:spcPct val="115000"/>
                </a:lnSpc>
                <a:spcBef>
                  <a:spcPts val="0"/>
                </a:spcBef>
                <a:spcAft>
                  <a:spcPts val="0"/>
                </a:spcAft>
                <a:buSzPts val="1600"/>
                <a:buFont typeface="Calibri"/>
                <a:buChar char="➔"/>
              </a:pPr>
              <a:r>
                <a:rPr lang="en-US" sz="1800" dirty="0">
                  <a:latin typeface="Calibri"/>
                  <a:ea typeface="Calibri"/>
                  <a:cs typeface="Calibri"/>
                  <a:sym typeface="Calibri"/>
                </a:rPr>
                <a:t>Length</a:t>
              </a:r>
              <a:endParaRPr sz="1800" dirty="0">
                <a:latin typeface="Calibri"/>
                <a:ea typeface="Calibri"/>
                <a:cs typeface="Calibri"/>
                <a:sym typeface="Calibri"/>
              </a:endParaRPr>
            </a:p>
            <a:p>
              <a:pPr marL="457200" lvl="0" indent="0" algn="l" rtl="0">
                <a:lnSpc>
                  <a:spcPct val="115000"/>
                </a:lnSpc>
                <a:spcBef>
                  <a:spcPts val="0"/>
                </a:spcBef>
                <a:spcAft>
                  <a:spcPts val="0"/>
                </a:spcAft>
                <a:buNone/>
              </a:pPr>
              <a:endParaRPr sz="1600" dirty="0">
                <a:latin typeface="Calibri"/>
                <a:ea typeface="Calibri"/>
                <a:cs typeface="Calibri"/>
                <a:sym typeface="Calibri"/>
              </a:endParaRPr>
            </a:p>
          </p:txBody>
        </p:sp>
        <p:sp>
          <p:nvSpPr>
            <p:cNvPr id="34" name="Google Shape;223;p19">
              <a:extLst>
                <a:ext uri="{FF2B5EF4-FFF2-40B4-BE49-F238E27FC236}">
                  <a16:creationId xmlns:a16="http://schemas.microsoft.com/office/drawing/2014/main" id="{1553B501-DCE9-410C-BE6E-1C386F638FA3}"/>
                </a:ext>
              </a:extLst>
            </p:cNvPr>
            <p:cNvSpPr/>
            <p:nvPr/>
          </p:nvSpPr>
          <p:spPr>
            <a:xfrm flipH="1">
              <a:off x="5776294" y="3105934"/>
              <a:ext cx="2446338" cy="191195"/>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35" name="Google Shape;224;p19">
              <a:extLst>
                <a:ext uri="{FF2B5EF4-FFF2-40B4-BE49-F238E27FC236}">
                  <a16:creationId xmlns:a16="http://schemas.microsoft.com/office/drawing/2014/main" id="{10D41623-493A-4BEB-A397-68B2D84E7E04}"/>
                </a:ext>
              </a:extLst>
            </p:cNvPr>
            <p:cNvSpPr/>
            <p:nvPr/>
          </p:nvSpPr>
          <p:spPr>
            <a:xfrm>
              <a:off x="5776427" y="3311028"/>
              <a:ext cx="2446338" cy="191195"/>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nvGrpSpPr>
          <p:cNvPr id="9" name="Group 8">
            <a:extLst>
              <a:ext uri="{FF2B5EF4-FFF2-40B4-BE49-F238E27FC236}">
                <a16:creationId xmlns:a16="http://schemas.microsoft.com/office/drawing/2014/main" id="{88F10BF6-DB20-4EC9-99F1-AA5420DE467A}"/>
              </a:ext>
            </a:extLst>
          </p:cNvPr>
          <p:cNvGrpSpPr/>
          <p:nvPr/>
        </p:nvGrpSpPr>
        <p:grpSpPr>
          <a:xfrm>
            <a:off x="8263299" y="1312822"/>
            <a:ext cx="2747466" cy="3903187"/>
            <a:chOff x="8060646" y="1312822"/>
            <a:chExt cx="2747466" cy="3903187"/>
          </a:xfrm>
        </p:grpSpPr>
        <p:pic>
          <p:nvPicPr>
            <p:cNvPr id="4" name="Picture 3">
              <a:extLst>
                <a:ext uri="{FF2B5EF4-FFF2-40B4-BE49-F238E27FC236}">
                  <a16:creationId xmlns:a16="http://schemas.microsoft.com/office/drawing/2014/main" id="{0B055369-9CC2-4425-89C7-B3A9D18EBBC0}"/>
                </a:ext>
              </a:extLst>
            </p:cNvPr>
            <p:cNvPicPr>
              <a:picLocks noChangeAspect="1"/>
            </p:cNvPicPr>
            <p:nvPr/>
          </p:nvPicPr>
          <p:blipFill>
            <a:blip r:embed="rId9"/>
            <a:stretch>
              <a:fillRect/>
            </a:stretch>
          </p:blipFill>
          <p:spPr>
            <a:xfrm>
              <a:off x="8407396" y="1312822"/>
              <a:ext cx="1525255" cy="1205224"/>
            </a:xfrm>
            <a:prstGeom prst="rect">
              <a:avLst/>
            </a:prstGeom>
          </p:spPr>
        </p:pic>
        <p:grpSp>
          <p:nvGrpSpPr>
            <p:cNvPr id="46" name="Group 45">
              <a:extLst>
                <a:ext uri="{FF2B5EF4-FFF2-40B4-BE49-F238E27FC236}">
                  <a16:creationId xmlns:a16="http://schemas.microsoft.com/office/drawing/2014/main" id="{B5051078-5A13-47A9-ACAA-EB2179EC4156}"/>
                </a:ext>
              </a:extLst>
            </p:cNvPr>
            <p:cNvGrpSpPr/>
            <p:nvPr/>
          </p:nvGrpSpPr>
          <p:grpSpPr>
            <a:xfrm>
              <a:off x="8060646" y="2347721"/>
              <a:ext cx="2747466" cy="2868288"/>
              <a:chOff x="8060646" y="2347721"/>
              <a:chExt cx="2747466" cy="2868288"/>
            </a:xfrm>
          </p:grpSpPr>
          <p:sp>
            <p:nvSpPr>
              <p:cNvPr id="12" name="TextBox 11">
                <a:extLst>
                  <a:ext uri="{FF2B5EF4-FFF2-40B4-BE49-F238E27FC236}">
                    <a16:creationId xmlns:a16="http://schemas.microsoft.com/office/drawing/2014/main" id="{88C92A65-5C63-49DA-AEA6-A175B09AE9E7}"/>
                  </a:ext>
                </a:extLst>
              </p:cNvPr>
              <p:cNvSpPr txBox="1"/>
              <p:nvPr/>
            </p:nvSpPr>
            <p:spPr>
              <a:xfrm>
                <a:off x="8108420" y="2347721"/>
                <a:ext cx="2082617" cy="707886"/>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Feature </a:t>
                </a:r>
              </a:p>
              <a:p>
                <a:pPr algn="ctr"/>
                <a:r>
                  <a:rPr lang="en-CA" sz="2000" dirty="0">
                    <a:latin typeface="Calibri" panose="020F0502020204030204" pitchFamily="34" charset="0"/>
                    <a:cs typeface="Calibri" panose="020F0502020204030204" pitchFamily="34" charset="0"/>
                  </a:rPr>
                  <a:t>Analysis</a:t>
                </a:r>
              </a:p>
            </p:txBody>
          </p:sp>
          <p:sp>
            <p:nvSpPr>
              <p:cNvPr id="37" name="Google Shape;226;p19">
                <a:extLst>
                  <a:ext uri="{FF2B5EF4-FFF2-40B4-BE49-F238E27FC236}">
                    <a16:creationId xmlns:a16="http://schemas.microsoft.com/office/drawing/2014/main" id="{D1273C1F-98EE-4D04-8BC8-2A7A6E2CE30A}"/>
                  </a:ext>
                </a:extLst>
              </p:cNvPr>
              <p:cNvSpPr txBox="1"/>
              <p:nvPr/>
            </p:nvSpPr>
            <p:spPr>
              <a:xfrm>
                <a:off x="8264374" y="3623773"/>
                <a:ext cx="2006750" cy="595185"/>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Analyze Features</a:t>
                </a:r>
                <a:endParaRPr sz="1800" b="1" dirty="0">
                  <a:latin typeface="Calibri"/>
                  <a:ea typeface="Calibri"/>
                  <a:cs typeface="Calibri"/>
                  <a:sym typeface="Calibri"/>
                </a:endParaRPr>
              </a:p>
            </p:txBody>
          </p:sp>
          <p:sp>
            <p:nvSpPr>
              <p:cNvPr id="38" name="Google Shape;227;p19">
                <a:extLst>
                  <a:ext uri="{FF2B5EF4-FFF2-40B4-BE49-F238E27FC236}">
                    <a16:creationId xmlns:a16="http://schemas.microsoft.com/office/drawing/2014/main" id="{3A3F4EDD-288D-4469-8CDE-18548274431C}"/>
                  </a:ext>
                </a:extLst>
              </p:cNvPr>
              <p:cNvSpPr txBox="1"/>
              <p:nvPr/>
            </p:nvSpPr>
            <p:spPr>
              <a:xfrm>
                <a:off x="8110950" y="4232834"/>
                <a:ext cx="2697162" cy="983175"/>
              </a:xfrm>
              <a:prstGeom prst="rect">
                <a:avLst/>
              </a:prstGeom>
              <a:noFill/>
              <a:ln>
                <a:noFill/>
              </a:ln>
            </p:spPr>
            <p:txBody>
              <a:bodyPr spcFirstLastPara="1" wrap="square" lIns="121900" tIns="121900" rIns="121900" bIns="121900" anchor="t" anchorCtr="0">
                <a:noAutofit/>
              </a:bodyPr>
              <a:lstStyle/>
              <a:p>
                <a:pPr marL="457200" lvl="0" indent="-330200">
                  <a:lnSpc>
                    <a:spcPct val="115000"/>
                  </a:lnSpc>
                  <a:buSzPts val="1600"/>
                  <a:buFont typeface="Calibri"/>
                  <a:buChar char="➔"/>
                </a:pPr>
                <a:r>
                  <a:rPr lang="en-CA" sz="1800" dirty="0">
                    <a:latin typeface="Calibri"/>
                    <a:ea typeface="Calibri"/>
                    <a:cs typeface="Calibri"/>
                    <a:sym typeface="Calibri"/>
                  </a:rPr>
                  <a:t>2 tailed independent t-test</a:t>
                </a:r>
              </a:p>
              <a:p>
                <a:pPr marL="457200" lvl="0" indent="-330200">
                  <a:lnSpc>
                    <a:spcPct val="115000"/>
                  </a:lnSpc>
                  <a:buSzPts val="1600"/>
                  <a:buFont typeface="Calibri"/>
                  <a:buChar char="➔"/>
                </a:pPr>
                <a:endParaRPr lang="en-CA" sz="16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endParaRPr sz="1600" dirty="0">
                  <a:latin typeface="Calibri"/>
                  <a:ea typeface="Calibri"/>
                  <a:cs typeface="Calibri"/>
                  <a:sym typeface="Calibri"/>
                </a:endParaRPr>
              </a:p>
            </p:txBody>
          </p:sp>
          <p:sp>
            <p:nvSpPr>
              <p:cNvPr id="39" name="Google Shape;228;p19">
                <a:extLst>
                  <a:ext uri="{FF2B5EF4-FFF2-40B4-BE49-F238E27FC236}">
                    <a16:creationId xmlns:a16="http://schemas.microsoft.com/office/drawing/2014/main" id="{60DBBDDE-45C8-40F2-83B9-C5030E7AB2A4}"/>
                  </a:ext>
                </a:extLst>
              </p:cNvPr>
              <p:cNvSpPr/>
              <p:nvPr/>
            </p:nvSpPr>
            <p:spPr>
              <a:xfrm flipH="1">
                <a:off x="8060646" y="3105919"/>
                <a:ext cx="2446338" cy="191195"/>
              </a:xfrm>
              <a:prstGeom prst="parallelogram">
                <a:avLst>
                  <a:gd name="adj" fmla="val 96952"/>
                </a:avLst>
              </a:prstGeom>
              <a:solidFill>
                <a:schemeClr val="bg1">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40" name="Google Shape;229;p19">
                <a:extLst>
                  <a:ext uri="{FF2B5EF4-FFF2-40B4-BE49-F238E27FC236}">
                    <a16:creationId xmlns:a16="http://schemas.microsoft.com/office/drawing/2014/main" id="{A0A5D5B7-5657-48C9-BC83-4F5C18CFBFB2}"/>
                  </a:ext>
                </a:extLst>
              </p:cNvPr>
              <p:cNvSpPr/>
              <p:nvPr/>
            </p:nvSpPr>
            <p:spPr>
              <a:xfrm>
                <a:off x="8060779" y="3311013"/>
                <a:ext cx="2446338" cy="191195"/>
              </a:xfrm>
              <a:prstGeom prst="parallelogram">
                <a:avLst>
                  <a:gd name="adj" fmla="val 96952"/>
                </a:avLst>
              </a:prstGeom>
              <a:solidFill>
                <a:schemeClr val="bg1">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spTree>
    <p:extLst>
      <p:ext uri="{BB962C8B-B14F-4D97-AF65-F5344CB8AC3E}">
        <p14:creationId xmlns:p14="http://schemas.microsoft.com/office/powerpoint/2010/main" val="107593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33F14C-3327-47A1-A593-4082AE2CD30C}"/>
              </a:ext>
            </a:extLst>
          </p:cNvPr>
          <p:cNvGraphicFramePr>
            <a:graphicFrameLocks noGrp="1"/>
          </p:cNvGraphicFramePr>
          <p:nvPr>
            <p:extLst>
              <p:ext uri="{D42A27DB-BD31-4B8C-83A1-F6EECF244321}">
                <p14:modId xmlns:p14="http://schemas.microsoft.com/office/powerpoint/2010/main" val="814487695"/>
              </p:ext>
            </p:extLst>
          </p:nvPr>
        </p:nvGraphicFramePr>
        <p:xfrm>
          <a:off x="1692015" y="2266704"/>
          <a:ext cx="8807970" cy="3173334"/>
        </p:xfrm>
        <a:graphic>
          <a:graphicData uri="http://schemas.openxmlformats.org/drawingml/2006/table">
            <a:tbl>
              <a:tblPr firstRow="1" firstCol="1" bandRow="1">
                <a:tableStyleId>{9D7B26C5-4107-4FEC-AEDC-1716B250A1EF}</a:tableStyleId>
              </a:tblPr>
              <a:tblGrid>
                <a:gridCol w="1887350">
                  <a:extLst>
                    <a:ext uri="{9D8B030D-6E8A-4147-A177-3AD203B41FA5}">
                      <a16:colId xmlns:a16="http://schemas.microsoft.com/office/drawing/2014/main" val="365056380"/>
                    </a:ext>
                  </a:extLst>
                </a:gridCol>
                <a:gridCol w="1776507">
                  <a:extLst>
                    <a:ext uri="{9D8B030D-6E8A-4147-A177-3AD203B41FA5}">
                      <a16:colId xmlns:a16="http://schemas.microsoft.com/office/drawing/2014/main" val="4052110501"/>
                    </a:ext>
                  </a:extLst>
                </a:gridCol>
                <a:gridCol w="1776507">
                  <a:extLst>
                    <a:ext uri="{9D8B030D-6E8A-4147-A177-3AD203B41FA5}">
                      <a16:colId xmlns:a16="http://schemas.microsoft.com/office/drawing/2014/main" val="3909671720"/>
                    </a:ext>
                  </a:extLst>
                </a:gridCol>
                <a:gridCol w="1699926">
                  <a:extLst>
                    <a:ext uri="{9D8B030D-6E8A-4147-A177-3AD203B41FA5}">
                      <a16:colId xmlns:a16="http://schemas.microsoft.com/office/drawing/2014/main" val="1931993166"/>
                    </a:ext>
                  </a:extLst>
                </a:gridCol>
                <a:gridCol w="1667680">
                  <a:extLst>
                    <a:ext uri="{9D8B030D-6E8A-4147-A177-3AD203B41FA5}">
                      <a16:colId xmlns:a16="http://schemas.microsoft.com/office/drawing/2014/main" val="3040254668"/>
                    </a:ext>
                  </a:extLst>
                </a:gridCol>
              </a:tblGrid>
              <a:tr h="833890">
                <a:tc>
                  <a:txBody>
                    <a:bodyPr/>
                    <a:lstStyle/>
                    <a:p>
                      <a:pPr marL="0" marR="0" algn="just">
                        <a:lnSpc>
                          <a:spcPct val="200000"/>
                        </a:lnSpc>
                        <a:spcBef>
                          <a:spcPts val="0"/>
                        </a:spcBef>
                        <a:spcAft>
                          <a:spcPts val="1200"/>
                        </a:spcAft>
                      </a:pPr>
                      <a:r>
                        <a:rPr lang="en-US" sz="2000" dirty="0">
                          <a:effectLst/>
                          <a:latin typeface="Calibri Light" panose="020F0302020204030204" pitchFamily="34" charset="0"/>
                          <a:cs typeface="Calibri Light" panose="020F0302020204030204" pitchFamily="34" charset="0"/>
                        </a:rPr>
                        <a:t> </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0000"/>
                        </a:lnSpc>
                        <a:spcBef>
                          <a:spcPts val="0"/>
                        </a:spcBef>
                        <a:spcAft>
                          <a:spcPts val="1200"/>
                        </a:spcAft>
                      </a:pPr>
                      <a:r>
                        <a:rPr lang="en-US" sz="2000" dirty="0">
                          <a:effectLst/>
                          <a:latin typeface="Calibri Light" panose="020F0302020204030204" pitchFamily="34" charset="0"/>
                          <a:cs typeface="Calibri Light" panose="020F0302020204030204" pitchFamily="34" charset="0"/>
                        </a:rPr>
                        <a:t>Beg. mean (</a:t>
                      </a:r>
                      <a:r>
                        <a:rPr lang="en-US" sz="2000" dirty="0" err="1">
                          <a:effectLst/>
                          <a:latin typeface="Calibri Light" panose="020F0302020204030204" pitchFamily="34" charset="0"/>
                          <a:cs typeface="Calibri Light" panose="020F0302020204030204" pitchFamily="34" charset="0"/>
                        </a:rPr>
                        <a:t>s.d.</a:t>
                      </a:r>
                      <a:r>
                        <a:rPr lang="en-US" sz="2000" dirty="0">
                          <a:effectLst/>
                          <a:latin typeface="Calibri Light" panose="020F0302020204030204" pitchFamily="34" charset="0"/>
                          <a:cs typeface="Calibri Light" panose="020F0302020204030204" pitchFamily="34" charset="0"/>
                        </a:rPr>
                        <a:t>)</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0000"/>
                        </a:lnSpc>
                        <a:spcBef>
                          <a:spcPts val="0"/>
                        </a:spcBef>
                        <a:spcAft>
                          <a:spcPts val="1200"/>
                        </a:spcAft>
                      </a:pPr>
                      <a:r>
                        <a:rPr lang="en-US" sz="2000" dirty="0">
                          <a:effectLst/>
                          <a:latin typeface="Calibri Light" panose="020F0302020204030204" pitchFamily="34" charset="0"/>
                          <a:cs typeface="Calibri Light" panose="020F0302020204030204" pitchFamily="34" charset="0"/>
                        </a:rPr>
                        <a:t>Adv. mean (</a:t>
                      </a:r>
                      <a:r>
                        <a:rPr lang="en-US" sz="2000" dirty="0" err="1">
                          <a:effectLst/>
                          <a:latin typeface="Calibri Light" panose="020F0302020204030204" pitchFamily="34" charset="0"/>
                          <a:cs typeface="Calibri Light" panose="020F0302020204030204" pitchFamily="34" charset="0"/>
                        </a:rPr>
                        <a:t>s.d.</a:t>
                      </a:r>
                      <a:r>
                        <a:rPr lang="en-US" sz="2000" dirty="0">
                          <a:effectLst/>
                          <a:latin typeface="Calibri Light" panose="020F0302020204030204" pitchFamily="34" charset="0"/>
                          <a:cs typeface="Calibri Light" panose="020F0302020204030204" pitchFamily="34" charset="0"/>
                        </a:rPr>
                        <a:t>)</a:t>
                      </a:r>
                      <a:endParaRPr lang="en-US" sz="2000" b="1"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0000"/>
                        </a:lnSpc>
                        <a:spcBef>
                          <a:spcPts val="0"/>
                        </a:spcBef>
                        <a:spcAft>
                          <a:spcPts val="1200"/>
                        </a:spcAft>
                      </a:pPr>
                      <a:r>
                        <a:rPr lang="en-US" sz="2000" dirty="0">
                          <a:effectLst/>
                          <a:latin typeface="Calibri Light" panose="020F0302020204030204" pitchFamily="34" charset="0"/>
                          <a:cs typeface="Calibri Light" panose="020F0302020204030204" pitchFamily="34" charset="0"/>
                        </a:rPr>
                        <a:t>Sig.</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0000"/>
                        </a:lnSpc>
                        <a:spcBef>
                          <a:spcPts val="0"/>
                        </a:spcBef>
                        <a:spcAft>
                          <a:spcPts val="1200"/>
                        </a:spcAft>
                      </a:pPr>
                      <a:r>
                        <a:rPr lang="en-US" sz="2000" dirty="0">
                          <a:effectLst/>
                          <a:latin typeface="Calibri Light" panose="020F0302020204030204" pitchFamily="34" charset="0"/>
                          <a:cs typeface="Calibri Light" panose="020F0302020204030204" pitchFamily="34" charset="0"/>
                        </a:rPr>
                        <a:t>Cohen’s d</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786041374"/>
                  </a:ext>
                </a:extLst>
              </a:tr>
              <a:tr h="622795">
                <a:tc>
                  <a:txBody>
                    <a:bodyPr/>
                    <a:lstStyle/>
                    <a:p>
                      <a:pPr marL="0" marR="0" algn="ctr">
                        <a:lnSpc>
                          <a:spcPct val="150000"/>
                        </a:lnSpc>
                        <a:spcBef>
                          <a:spcPts val="0"/>
                        </a:spcBef>
                        <a:spcAft>
                          <a:spcPts val="0"/>
                        </a:spcAft>
                      </a:pPr>
                      <a:r>
                        <a:rPr lang="en-US" sz="2000" b="1" dirty="0">
                          <a:effectLst/>
                          <a:latin typeface="Calibri Light" panose="020F0302020204030204" pitchFamily="34" charset="0"/>
                          <a:cs typeface="Calibri Light" panose="020F0302020204030204" pitchFamily="34" charset="0"/>
                        </a:rPr>
                        <a:t>Command Ratio</a:t>
                      </a:r>
                      <a:endParaRPr lang="en-US" sz="2000" b="1"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Calibri Light" panose="020F0302020204030204" pitchFamily="34" charset="0"/>
                          <a:cs typeface="Calibri Light" panose="020F0302020204030204" pitchFamily="34" charset="0"/>
                        </a:rPr>
                        <a:t>34.3 (11.2)</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33.3 (10)</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a:effectLst/>
                          <a:latin typeface="Calibri Light" panose="020F0302020204030204" pitchFamily="34" charset="0"/>
                          <a:cs typeface="Calibri Light" panose="020F0302020204030204" pitchFamily="34" charset="0"/>
                        </a:rPr>
                        <a:t>p = 0.10</a:t>
                      </a:r>
                      <a:endParaRPr lang="en-US" sz="20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a:effectLst/>
                          <a:latin typeface="Calibri Light" panose="020F0302020204030204" pitchFamily="34" charset="0"/>
                          <a:cs typeface="Calibri Light" panose="020F0302020204030204" pitchFamily="34" charset="0"/>
                        </a:rPr>
                        <a:t>0.1</a:t>
                      </a:r>
                      <a:endParaRPr lang="en-US" sz="20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400485360"/>
                  </a:ext>
                </a:extLst>
              </a:tr>
              <a:tr h="584791">
                <a:tc>
                  <a:txBody>
                    <a:bodyPr/>
                    <a:lstStyle/>
                    <a:p>
                      <a:pPr marL="0" marR="0" algn="ctr">
                        <a:lnSpc>
                          <a:spcPct val="150000"/>
                        </a:lnSpc>
                        <a:spcBef>
                          <a:spcPts val="0"/>
                        </a:spcBef>
                        <a:spcAft>
                          <a:spcPts val="600"/>
                        </a:spcAft>
                      </a:pPr>
                      <a:r>
                        <a:rPr lang="en-US" sz="2000" b="1" dirty="0">
                          <a:effectLst/>
                          <a:latin typeface="Calibri Light" panose="020F0302020204030204" pitchFamily="34" charset="0"/>
                          <a:cs typeface="Calibri Light" panose="020F0302020204030204" pitchFamily="34" charset="0"/>
                        </a:rPr>
                        <a:t>Length</a:t>
                      </a:r>
                      <a:endParaRPr lang="en-US" sz="2000" b="1"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1461 (841.8)</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2275.8 (1124.1)</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b="1" dirty="0">
                          <a:solidFill>
                            <a:srgbClr val="FF0000"/>
                          </a:solidFill>
                          <a:effectLst/>
                          <a:latin typeface="Calibri Light" panose="020F0302020204030204" pitchFamily="34" charset="0"/>
                          <a:cs typeface="Calibri Light" panose="020F0302020204030204" pitchFamily="34" charset="0"/>
                        </a:rPr>
                        <a:t>p &lt; 0.001</a:t>
                      </a:r>
                      <a:endParaRPr lang="en-US" sz="1200" b="1" dirty="0">
                        <a:solidFill>
                          <a:srgbClr val="FF0000"/>
                        </a:solidFill>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0.8</a:t>
                      </a:r>
                      <a:endParaRPr lang="en-US" sz="1200" b="1" dirty="0">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extLst>
                  <a:ext uri="{0D108BD9-81ED-4DB2-BD59-A6C34878D82A}">
                    <a16:rowId xmlns:a16="http://schemas.microsoft.com/office/drawing/2014/main" val="2804368055"/>
                  </a:ext>
                </a:extLst>
              </a:tr>
              <a:tr h="565929">
                <a:tc>
                  <a:txBody>
                    <a:bodyPr/>
                    <a:lstStyle/>
                    <a:p>
                      <a:pPr marL="0" marR="0" algn="ctr">
                        <a:lnSpc>
                          <a:spcPct val="150000"/>
                        </a:lnSpc>
                        <a:spcBef>
                          <a:spcPts val="0"/>
                        </a:spcBef>
                        <a:spcAft>
                          <a:spcPts val="600"/>
                        </a:spcAft>
                      </a:pPr>
                      <a:r>
                        <a:rPr lang="en-US" sz="2000" b="1" dirty="0">
                          <a:effectLst/>
                          <a:latin typeface="Calibri Light" panose="020F0302020204030204" pitchFamily="34" charset="0"/>
                          <a:cs typeface="Calibri Light" panose="020F0302020204030204" pitchFamily="34" charset="0"/>
                        </a:rPr>
                        <a:t>Word Repetition</a:t>
                      </a:r>
                      <a:endParaRPr lang="en-US" sz="2000" b="1"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68 (7.9)</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71.7 (8.5)</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b="1" dirty="0">
                          <a:solidFill>
                            <a:srgbClr val="FF0000"/>
                          </a:solidFill>
                          <a:effectLst/>
                          <a:latin typeface="Calibri Light" panose="020F0302020204030204" pitchFamily="34" charset="0"/>
                          <a:cs typeface="Calibri Light" panose="020F0302020204030204" pitchFamily="34" charset="0"/>
                        </a:rPr>
                        <a:t>p &lt; 0.001</a:t>
                      </a:r>
                      <a:endParaRPr lang="en-US" sz="1200" b="1" dirty="0">
                        <a:solidFill>
                          <a:srgbClr val="FF0000"/>
                        </a:solidFill>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0.5</a:t>
                      </a:r>
                      <a:endParaRPr lang="en-US" sz="1200" b="1" dirty="0">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extLst>
                  <a:ext uri="{0D108BD9-81ED-4DB2-BD59-A6C34878D82A}">
                    <a16:rowId xmlns:a16="http://schemas.microsoft.com/office/drawing/2014/main" val="3721995344"/>
                  </a:ext>
                </a:extLst>
              </a:tr>
              <a:tr h="565929">
                <a:tc>
                  <a:txBody>
                    <a:bodyPr/>
                    <a:lstStyle/>
                    <a:p>
                      <a:pPr marL="0" marR="0" algn="ctr">
                        <a:lnSpc>
                          <a:spcPct val="150000"/>
                        </a:lnSpc>
                        <a:spcBef>
                          <a:spcPts val="0"/>
                        </a:spcBef>
                        <a:spcAft>
                          <a:spcPts val="600"/>
                        </a:spcAft>
                      </a:pPr>
                      <a:r>
                        <a:rPr lang="en-US" sz="2000" b="1" dirty="0">
                          <a:effectLst/>
                          <a:latin typeface="Calibri Light" panose="020F0302020204030204" pitchFamily="34" charset="0"/>
                          <a:cs typeface="Calibri Light" panose="020F0302020204030204" pitchFamily="34" charset="0"/>
                        </a:rPr>
                        <a:t>Text Difficulty</a:t>
                      </a:r>
                      <a:endParaRPr lang="en-US" sz="2000" b="1"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8.1 (1.7)</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7.5 (1.6)</a:t>
                      </a:r>
                      <a:endParaRPr lang="en-US" sz="2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b="1" dirty="0">
                          <a:solidFill>
                            <a:srgbClr val="FF0000"/>
                          </a:solidFill>
                          <a:effectLst/>
                          <a:latin typeface="Calibri Light" panose="020F0302020204030204" pitchFamily="34" charset="0"/>
                          <a:cs typeface="Calibri Light" panose="020F0302020204030204" pitchFamily="34" charset="0"/>
                        </a:rPr>
                        <a:t>p &lt; 0.001</a:t>
                      </a:r>
                      <a:endParaRPr lang="en-US" sz="1200" b="1" dirty="0">
                        <a:solidFill>
                          <a:srgbClr val="FF0000"/>
                        </a:solidFill>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tc>
                  <a:txBody>
                    <a:bodyPr/>
                    <a:lstStyle/>
                    <a:p>
                      <a:pPr marL="0" marR="0" algn="ctr">
                        <a:lnSpc>
                          <a:spcPct val="150000"/>
                        </a:lnSpc>
                        <a:spcBef>
                          <a:spcPts val="0"/>
                        </a:spcBef>
                        <a:spcAft>
                          <a:spcPts val="600"/>
                        </a:spcAft>
                      </a:pPr>
                      <a:r>
                        <a:rPr lang="en-US" sz="2000" dirty="0">
                          <a:effectLst/>
                          <a:latin typeface="Calibri Light" panose="020F0302020204030204" pitchFamily="34" charset="0"/>
                          <a:cs typeface="Calibri Light" panose="020F0302020204030204" pitchFamily="34" charset="0"/>
                        </a:rPr>
                        <a:t>0.4</a:t>
                      </a:r>
                      <a:endParaRPr lang="en-US" sz="1200" b="1" dirty="0">
                        <a:effectLst/>
                        <a:latin typeface="Calibri Light" panose="020F0302020204030204" pitchFamily="34" charset="0"/>
                        <a:ea typeface="MS Gothic" panose="020B0609070205080204" pitchFamily="49" charset="-128"/>
                        <a:cs typeface="Calibri Light" panose="020F0302020204030204" pitchFamily="34" charset="0"/>
                      </a:endParaRPr>
                    </a:p>
                  </a:txBody>
                  <a:tcPr marL="68580" marR="68580" marT="0" marB="0"/>
                </a:tc>
                <a:extLst>
                  <a:ext uri="{0D108BD9-81ED-4DB2-BD59-A6C34878D82A}">
                    <a16:rowId xmlns:a16="http://schemas.microsoft.com/office/drawing/2014/main" val="4215362679"/>
                  </a:ext>
                </a:extLst>
              </a:tr>
            </a:tbl>
          </a:graphicData>
        </a:graphic>
      </p:graphicFrame>
      <p:sp>
        <p:nvSpPr>
          <p:cNvPr id="3" name="Google Shape;123;p14">
            <a:extLst>
              <a:ext uri="{FF2B5EF4-FFF2-40B4-BE49-F238E27FC236}">
                <a16:creationId xmlns:a16="http://schemas.microsoft.com/office/drawing/2014/main" id="{A6DA71C6-9054-4501-9519-D56BBF406E17}"/>
              </a:ext>
            </a:extLst>
          </p:cNvPr>
          <p:cNvSpPr txBox="1"/>
          <p:nvPr/>
        </p:nvSpPr>
        <p:spPr>
          <a:xfrm>
            <a:off x="266737" y="1091215"/>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Feature Analysis (2 tailed independent t-test)</a:t>
            </a:r>
            <a:endParaRPr sz="1100" b="1" dirty="0">
              <a:solidFill>
                <a:srgbClr val="434343"/>
              </a:solidFill>
            </a:endParaRPr>
          </a:p>
        </p:txBody>
      </p:sp>
      <p:sp>
        <p:nvSpPr>
          <p:cNvPr id="5" name="Google Shape;123;p14">
            <a:extLst>
              <a:ext uri="{FF2B5EF4-FFF2-40B4-BE49-F238E27FC236}">
                <a16:creationId xmlns:a16="http://schemas.microsoft.com/office/drawing/2014/main" id="{9184B3CE-ADB8-4E22-956E-42F4416DD13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spTree>
    <p:extLst>
      <p:ext uri="{BB962C8B-B14F-4D97-AF65-F5344CB8AC3E}">
        <p14:creationId xmlns:p14="http://schemas.microsoft.com/office/powerpoint/2010/main" val="4771568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Research Questions</a:t>
            </a:r>
            <a:endParaRPr lang="en-CA" b="1" dirty="0">
              <a:solidFill>
                <a:srgbClr val="434343"/>
              </a:solidFill>
            </a:endParaRPr>
          </a:p>
        </p:txBody>
      </p:sp>
      <p:grpSp>
        <p:nvGrpSpPr>
          <p:cNvPr id="7" name="Group 6">
            <a:extLst>
              <a:ext uri="{FF2B5EF4-FFF2-40B4-BE49-F238E27FC236}">
                <a16:creationId xmlns:a16="http://schemas.microsoft.com/office/drawing/2014/main" id="{75D1C581-09AC-4568-AC7A-A5A72473B67A}"/>
              </a:ext>
            </a:extLst>
          </p:cNvPr>
          <p:cNvGrpSpPr/>
          <p:nvPr/>
        </p:nvGrpSpPr>
        <p:grpSpPr>
          <a:xfrm>
            <a:off x="1091870" y="2836810"/>
            <a:ext cx="10166643" cy="1495578"/>
            <a:chOff x="1063295" y="2754966"/>
            <a:chExt cx="10166643" cy="1495578"/>
          </a:xfrm>
        </p:grpSpPr>
        <p:grpSp>
          <p:nvGrpSpPr>
            <p:cNvPr id="37" name="Group 36">
              <a:extLst>
                <a:ext uri="{FF2B5EF4-FFF2-40B4-BE49-F238E27FC236}">
                  <a16:creationId xmlns:a16="http://schemas.microsoft.com/office/drawing/2014/main" id="{95FEF52C-5F3A-4D8E-A335-821A227FFF95}"/>
                </a:ext>
              </a:extLst>
            </p:cNvPr>
            <p:cNvGrpSpPr/>
            <p:nvPr/>
          </p:nvGrpSpPr>
          <p:grpSpPr>
            <a:xfrm>
              <a:off x="1063295" y="2754966"/>
              <a:ext cx="2848721" cy="1495578"/>
              <a:chOff x="2941744" y="2989148"/>
              <a:chExt cx="3312111" cy="1738858"/>
            </a:xfrm>
          </p:grpSpPr>
          <p:pic>
            <p:nvPicPr>
              <p:cNvPr id="38" name="Picture 6" descr="Related image">
                <a:extLst>
                  <a:ext uri="{FF2B5EF4-FFF2-40B4-BE49-F238E27FC236}">
                    <a16:creationId xmlns:a16="http://schemas.microsoft.com/office/drawing/2014/main" id="{16CD0FCF-2BB0-4B89-B2EE-082B080A10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2941744" y="2989148"/>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1A40B89F-1A12-4C11-A2B6-94E58556CAEA}"/>
                  </a:ext>
                </a:extLst>
              </p:cNvPr>
              <p:cNvSpPr/>
              <p:nvPr/>
            </p:nvSpPr>
            <p:spPr>
              <a:xfrm>
                <a:off x="4098690" y="3428841"/>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 name="Picture 2" descr="Image result for machine learning png">
                <a:extLst>
                  <a:ext uri="{FF2B5EF4-FFF2-40B4-BE49-F238E27FC236}">
                    <a16:creationId xmlns:a16="http://schemas.microsoft.com/office/drawing/2014/main" id="{89C7D065-1C05-43BE-9012-666F76C1E1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4259258" y="3416246"/>
                <a:ext cx="675425" cy="69077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Google Shape;279;p23">
              <a:extLst>
                <a:ext uri="{FF2B5EF4-FFF2-40B4-BE49-F238E27FC236}">
                  <a16:creationId xmlns:a16="http://schemas.microsoft.com/office/drawing/2014/main" id="{15E160F6-B403-4D57-A9C5-E4006BC35D61}"/>
                </a:ext>
              </a:extLst>
            </p:cNvPr>
            <p:cNvSpPr txBox="1">
              <a:spLocks/>
            </p:cNvSpPr>
            <p:nvPr/>
          </p:nvSpPr>
          <p:spPr>
            <a:xfrm>
              <a:off x="3152775" y="3134368"/>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build a machine learning model?</a:t>
              </a:r>
            </a:p>
            <a:p>
              <a:pPr marL="50800" indent="0">
                <a:lnSpc>
                  <a:spcPct val="100000"/>
                </a:lnSpc>
                <a:buNone/>
              </a:pPr>
              <a:endParaRPr lang="en-CA" sz="1800" dirty="0">
                <a:solidFill>
                  <a:schemeClr val="tx1"/>
                </a:solidFill>
              </a:endParaRPr>
            </a:p>
          </p:txBody>
        </p:sp>
      </p:grpSp>
      <p:grpSp>
        <p:nvGrpSpPr>
          <p:cNvPr id="14" name="Group 13">
            <a:extLst>
              <a:ext uri="{FF2B5EF4-FFF2-40B4-BE49-F238E27FC236}">
                <a16:creationId xmlns:a16="http://schemas.microsoft.com/office/drawing/2014/main" id="{D2521FA0-5464-43CF-B71E-90CB5BD5D567}"/>
              </a:ext>
            </a:extLst>
          </p:cNvPr>
          <p:cNvGrpSpPr/>
          <p:nvPr/>
        </p:nvGrpSpPr>
        <p:grpSpPr>
          <a:xfrm>
            <a:off x="1844869" y="1348701"/>
            <a:ext cx="9413644" cy="1137398"/>
            <a:chOff x="1844869" y="1348701"/>
            <a:chExt cx="9413644" cy="1137398"/>
          </a:xfrm>
        </p:grpSpPr>
        <p:sp>
          <p:nvSpPr>
            <p:cNvPr id="45" name="Oval 44">
              <a:extLst>
                <a:ext uri="{FF2B5EF4-FFF2-40B4-BE49-F238E27FC236}">
                  <a16:creationId xmlns:a16="http://schemas.microsoft.com/office/drawing/2014/main" id="{A6FBC778-DE3B-406F-8D11-D6E66B0F1995}"/>
                </a:ext>
              </a:extLst>
            </p:cNvPr>
            <p:cNvSpPr/>
            <p:nvPr/>
          </p:nvSpPr>
          <p:spPr>
            <a:xfrm>
              <a:off x="1918333" y="134870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82ED7F4-A1C1-424F-A2E4-7D23646BAE7C}"/>
                </a:ext>
              </a:extLst>
            </p:cNvPr>
            <p:cNvGrpSpPr/>
            <p:nvPr/>
          </p:nvGrpSpPr>
          <p:grpSpPr>
            <a:xfrm>
              <a:off x="1844869" y="1448351"/>
              <a:ext cx="9413644" cy="965965"/>
              <a:chOff x="1282894" y="1407654"/>
              <a:chExt cx="9413644" cy="965965"/>
            </a:xfrm>
          </p:grpSpPr>
          <p:sp>
            <p:nvSpPr>
              <p:cNvPr id="41" name="Google Shape;279;p23">
                <a:extLst>
                  <a:ext uri="{FF2B5EF4-FFF2-40B4-BE49-F238E27FC236}">
                    <a16:creationId xmlns:a16="http://schemas.microsoft.com/office/drawing/2014/main" id="{CEAAF791-54F9-4377-9ED9-F3768E87D1FB}"/>
                  </a:ext>
                </a:extLst>
              </p:cNvPr>
              <p:cNvSpPr txBox="1">
                <a:spLocks/>
              </p:cNvSpPr>
              <p:nvPr/>
            </p:nvSpPr>
            <p:spPr>
              <a:xfrm>
                <a:off x="2619375" y="140765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What are the features that differentiate advanced tutorials from beginner?</a:t>
                </a:r>
              </a:p>
              <a:p>
                <a:pPr marL="50800" indent="0">
                  <a:lnSpc>
                    <a:spcPct val="100000"/>
                  </a:lnSpc>
                  <a:buNone/>
                </a:pPr>
                <a:endParaRPr lang="en-CA" sz="1800" dirty="0">
                  <a:solidFill>
                    <a:schemeClr val="tx1"/>
                  </a:solidFill>
                </a:endParaRPr>
              </a:p>
            </p:txBody>
          </p:sp>
          <p:pic>
            <p:nvPicPr>
              <p:cNvPr id="43" name="Picture 4" descr="Image result for features">
                <a:extLst>
                  <a:ext uri="{FF2B5EF4-FFF2-40B4-BE49-F238E27FC236}">
                    <a16:creationId xmlns:a16="http://schemas.microsoft.com/office/drawing/2014/main" id="{63672983-5F2A-4538-9C8F-B5B9FE8716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894" y="1417179"/>
                <a:ext cx="1189562" cy="9564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812CE640-274F-44CB-9A05-1104D4F92054}"/>
              </a:ext>
            </a:extLst>
          </p:cNvPr>
          <p:cNvGrpSpPr/>
          <p:nvPr/>
        </p:nvGrpSpPr>
        <p:grpSpPr>
          <a:xfrm>
            <a:off x="1946012" y="4463737"/>
            <a:ext cx="9312501" cy="1455314"/>
            <a:chOff x="1917437" y="4435162"/>
            <a:chExt cx="9312501" cy="1455314"/>
          </a:xfrm>
        </p:grpSpPr>
        <p:grpSp>
          <p:nvGrpSpPr>
            <p:cNvPr id="6" name="Group 5">
              <a:extLst>
                <a:ext uri="{FF2B5EF4-FFF2-40B4-BE49-F238E27FC236}">
                  <a16:creationId xmlns:a16="http://schemas.microsoft.com/office/drawing/2014/main" id="{14729EBD-ED10-4FF9-BC78-04FB6EFA4F08}"/>
                </a:ext>
              </a:extLst>
            </p:cNvPr>
            <p:cNvGrpSpPr/>
            <p:nvPr/>
          </p:nvGrpSpPr>
          <p:grpSpPr>
            <a:xfrm>
              <a:off x="1917437" y="4435162"/>
              <a:ext cx="1167586" cy="1455314"/>
              <a:chOff x="1956433" y="4422554"/>
              <a:chExt cx="1167586" cy="1455314"/>
            </a:xfrm>
          </p:grpSpPr>
          <p:sp>
            <p:nvSpPr>
              <p:cNvPr id="47" name="Oval 46">
                <a:extLst>
                  <a:ext uri="{FF2B5EF4-FFF2-40B4-BE49-F238E27FC236}">
                    <a16:creationId xmlns:a16="http://schemas.microsoft.com/office/drawing/2014/main" id="{E3FF3C60-F696-4009-A522-784E2360AD36}"/>
                  </a:ext>
                </a:extLst>
              </p:cNvPr>
              <p:cNvSpPr/>
              <p:nvPr/>
            </p:nvSpPr>
            <p:spPr>
              <a:xfrm>
                <a:off x="1956433" y="460912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Image result for tutorial png">
                <a:extLst>
                  <a:ext uri="{FF2B5EF4-FFF2-40B4-BE49-F238E27FC236}">
                    <a16:creationId xmlns:a16="http://schemas.microsoft.com/office/drawing/2014/main" id="{4B5B4F76-0FA9-4F8C-9B9E-889F675299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2032534" y="4422554"/>
                <a:ext cx="1091485" cy="145531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Google Shape;279;p23">
              <a:extLst>
                <a:ext uri="{FF2B5EF4-FFF2-40B4-BE49-F238E27FC236}">
                  <a16:creationId xmlns:a16="http://schemas.microsoft.com/office/drawing/2014/main" id="{84FFCE10-991D-4D04-A346-A15F093C7DA2}"/>
                </a:ext>
              </a:extLst>
            </p:cNvPr>
            <p:cNvSpPr txBox="1">
              <a:spLocks/>
            </p:cNvSpPr>
            <p:nvPr/>
          </p:nvSpPr>
          <p:spPr>
            <a:xfrm>
              <a:off x="3152775" y="476323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leverage the model to assist users in the tutorial selection?</a:t>
              </a:r>
            </a:p>
            <a:p>
              <a:pPr marL="50800" indent="0">
                <a:lnSpc>
                  <a:spcPct val="100000"/>
                </a:lnSpc>
                <a:buNone/>
              </a:pPr>
              <a:endParaRPr lang="en-CA" sz="1800" dirty="0">
                <a:solidFill>
                  <a:schemeClr val="tx1"/>
                </a:solidFill>
              </a:endParaRPr>
            </a:p>
          </p:txBody>
        </p:sp>
      </p:grpSp>
      <p:sp>
        <p:nvSpPr>
          <p:cNvPr id="22" name="Freeform: Shape 21">
            <a:extLst>
              <a:ext uri="{FF2B5EF4-FFF2-40B4-BE49-F238E27FC236}">
                <a16:creationId xmlns:a16="http://schemas.microsoft.com/office/drawing/2014/main" id="{DD63A1FA-E191-4C9C-AFF9-D6CE0BE93B6F}"/>
              </a:ext>
            </a:extLst>
          </p:cNvPr>
          <p:cNvSpPr/>
          <p:nvPr/>
        </p:nvSpPr>
        <p:spPr>
          <a:xfrm>
            <a:off x="0" y="808074"/>
            <a:ext cx="12192000" cy="5507666"/>
          </a:xfrm>
          <a:custGeom>
            <a:avLst/>
            <a:gdLst>
              <a:gd name="connsiteX0" fmla="*/ 1658679 w 12192000"/>
              <a:gd name="connsiteY0" fmla="*/ 2070979 h 5507666"/>
              <a:gd name="connsiteX1" fmla="*/ 1658679 w 12192000"/>
              <a:gd name="connsiteY1" fmla="*/ 3440144 h 5507666"/>
              <a:gd name="connsiteX2" fmla="*/ 9735842 w 12192000"/>
              <a:gd name="connsiteY2" fmla="*/ 3440144 h 5507666"/>
              <a:gd name="connsiteX3" fmla="*/ 9735842 w 12192000"/>
              <a:gd name="connsiteY3" fmla="*/ 2070979 h 5507666"/>
              <a:gd name="connsiteX4" fmla="*/ 0 w 12192000"/>
              <a:gd name="connsiteY4" fmla="*/ 0 h 5507666"/>
              <a:gd name="connsiteX5" fmla="*/ 12192000 w 12192000"/>
              <a:gd name="connsiteY5" fmla="*/ 0 h 5507666"/>
              <a:gd name="connsiteX6" fmla="*/ 12192000 w 12192000"/>
              <a:gd name="connsiteY6" fmla="*/ 5507666 h 5507666"/>
              <a:gd name="connsiteX7" fmla="*/ 0 w 12192000"/>
              <a:gd name="connsiteY7" fmla="*/ 5507666 h 55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507666">
                <a:moveTo>
                  <a:pt x="1658679" y="2070979"/>
                </a:moveTo>
                <a:lnTo>
                  <a:pt x="1658679" y="3440144"/>
                </a:lnTo>
                <a:lnTo>
                  <a:pt x="9735842" y="3440144"/>
                </a:lnTo>
                <a:lnTo>
                  <a:pt x="9735842" y="2070979"/>
                </a:lnTo>
                <a:close/>
                <a:moveTo>
                  <a:pt x="0" y="0"/>
                </a:moveTo>
                <a:lnTo>
                  <a:pt x="12192000" y="0"/>
                </a:lnTo>
                <a:lnTo>
                  <a:pt x="12192000" y="5507666"/>
                </a:lnTo>
                <a:lnTo>
                  <a:pt x="0" y="5507666"/>
                </a:lnTo>
                <a:close/>
              </a:path>
            </a:pathLst>
          </a:cu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286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A019C5E2-DD5F-431D-B492-A6C55A5379CF}"/>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sp>
        <p:nvSpPr>
          <p:cNvPr id="3" name="Google Shape;279;p23">
            <a:extLst>
              <a:ext uri="{FF2B5EF4-FFF2-40B4-BE49-F238E27FC236}">
                <a16:creationId xmlns:a16="http://schemas.microsoft.com/office/drawing/2014/main" id="{7BD09C2E-87A4-4363-A244-F0E4BD3C2132}"/>
              </a:ext>
            </a:extLst>
          </p:cNvPr>
          <p:cNvSpPr txBox="1">
            <a:spLocks/>
          </p:cNvSpPr>
          <p:nvPr/>
        </p:nvSpPr>
        <p:spPr>
          <a:xfrm>
            <a:off x="4439944" y="2465143"/>
            <a:ext cx="3547011"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t>Machine Learning System</a:t>
            </a:r>
          </a:p>
        </p:txBody>
      </p:sp>
      <p:grpSp>
        <p:nvGrpSpPr>
          <p:cNvPr id="4" name="Group 3">
            <a:extLst>
              <a:ext uri="{FF2B5EF4-FFF2-40B4-BE49-F238E27FC236}">
                <a16:creationId xmlns:a16="http://schemas.microsoft.com/office/drawing/2014/main" id="{27B3A44A-97D9-4325-9ADA-65B8147B5FE8}"/>
              </a:ext>
            </a:extLst>
          </p:cNvPr>
          <p:cNvGrpSpPr/>
          <p:nvPr/>
        </p:nvGrpSpPr>
        <p:grpSpPr>
          <a:xfrm>
            <a:off x="4439944" y="681312"/>
            <a:ext cx="3312111" cy="1738858"/>
            <a:chOff x="1398933" y="2378261"/>
            <a:chExt cx="3312111" cy="1738858"/>
          </a:xfrm>
        </p:grpSpPr>
        <p:pic>
          <p:nvPicPr>
            <p:cNvPr id="5" name="Picture 6" descr="Related image">
              <a:extLst>
                <a:ext uri="{FF2B5EF4-FFF2-40B4-BE49-F238E27FC236}">
                  <a16:creationId xmlns:a16="http://schemas.microsoft.com/office/drawing/2014/main" id="{4A4B4874-B184-478A-8E3F-7807483E98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1398933" y="2378261"/>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2EC32C-C1C9-4C5B-BDF2-EEAA322144A3}"/>
                </a:ext>
              </a:extLst>
            </p:cNvPr>
            <p:cNvSpPr/>
            <p:nvPr/>
          </p:nvSpPr>
          <p:spPr>
            <a:xfrm>
              <a:off x="2552700" y="2811780"/>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2" descr="Image result for machine learning png">
              <a:extLst>
                <a:ext uri="{FF2B5EF4-FFF2-40B4-BE49-F238E27FC236}">
                  <a16:creationId xmlns:a16="http://schemas.microsoft.com/office/drawing/2014/main" id="{DE4F90BC-C1FD-4435-ACCC-A1D254B7DA9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2713271" y="2799184"/>
              <a:ext cx="675425" cy="690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C5AF554-AB29-4D28-9C43-E0F694AC4C09}"/>
              </a:ext>
            </a:extLst>
          </p:cNvPr>
          <p:cNvGrpSpPr/>
          <p:nvPr/>
        </p:nvGrpSpPr>
        <p:grpSpPr>
          <a:xfrm>
            <a:off x="1694730" y="1644286"/>
            <a:ext cx="2808727" cy="4069779"/>
            <a:chOff x="1694730" y="1644286"/>
            <a:chExt cx="2808727" cy="4069779"/>
          </a:xfrm>
        </p:grpSpPr>
        <p:sp>
          <p:nvSpPr>
            <p:cNvPr id="9" name="Google Shape;222;p19">
              <a:extLst>
                <a:ext uri="{FF2B5EF4-FFF2-40B4-BE49-F238E27FC236}">
                  <a16:creationId xmlns:a16="http://schemas.microsoft.com/office/drawing/2014/main" id="{74AF3EBA-EA4D-47C9-A8A2-36BEC8B926F2}"/>
                </a:ext>
              </a:extLst>
            </p:cNvPr>
            <p:cNvSpPr txBox="1"/>
            <p:nvPr/>
          </p:nvSpPr>
          <p:spPr>
            <a:xfrm>
              <a:off x="1694730" y="3841374"/>
              <a:ext cx="2808727" cy="1872691"/>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Calibri"/>
                <a:buChar char="➔"/>
              </a:pPr>
              <a:r>
                <a:rPr lang="en-CA" sz="2000" dirty="0">
                  <a:latin typeface="Calibri"/>
                  <a:ea typeface="Calibri"/>
                  <a:cs typeface="Calibri"/>
                  <a:sym typeface="Calibri"/>
                </a:rPr>
                <a:t>Topics</a:t>
              </a:r>
              <a:endParaRPr sz="20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US" sz="2000" dirty="0">
                  <a:latin typeface="Calibri"/>
                  <a:ea typeface="Calibri"/>
                  <a:cs typeface="Calibri"/>
                  <a:sym typeface="Calibri"/>
                </a:rPr>
                <a:t>Command Ratio</a:t>
              </a:r>
              <a:endParaRPr sz="2000" dirty="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CA" sz="2000" dirty="0">
                  <a:latin typeface="Calibri"/>
                  <a:ea typeface="Calibri"/>
                  <a:cs typeface="Calibri"/>
                  <a:sym typeface="Calibri"/>
                </a:rPr>
                <a:t>Word Repetition </a:t>
              </a:r>
            </a:p>
            <a:p>
              <a:pPr marL="457200" lvl="0" indent="-330200" algn="l" rtl="0">
                <a:lnSpc>
                  <a:spcPct val="115000"/>
                </a:lnSpc>
                <a:spcBef>
                  <a:spcPts val="0"/>
                </a:spcBef>
                <a:spcAft>
                  <a:spcPts val="0"/>
                </a:spcAft>
                <a:buSzPts val="1600"/>
                <a:buFont typeface="Calibri"/>
                <a:buChar char="➔"/>
              </a:pPr>
              <a:r>
                <a:rPr lang="en-CA" sz="2000" dirty="0">
                  <a:latin typeface="Calibri"/>
                  <a:ea typeface="Calibri"/>
                  <a:cs typeface="Calibri"/>
                  <a:sym typeface="Calibri"/>
                </a:rPr>
                <a:t>Text Difficulty</a:t>
              </a:r>
            </a:p>
            <a:p>
              <a:pPr marL="457200" lvl="0" indent="-330200" algn="l" rtl="0">
                <a:lnSpc>
                  <a:spcPct val="115000"/>
                </a:lnSpc>
                <a:spcBef>
                  <a:spcPts val="0"/>
                </a:spcBef>
                <a:spcAft>
                  <a:spcPts val="0"/>
                </a:spcAft>
                <a:buSzPts val="1600"/>
                <a:buFont typeface="Calibri"/>
                <a:buChar char="➔"/>
              </a:pPr>
              <a:r>
                <a:rPr lang="en-US" sz="2000" dirty="0">
                  <a:latin typeface="Calibri"/>
                  <a:ea typeface="Calibri"/>
                  <a:cs typeface="Calibri"/>
                  <a:sym typeface="Calibri"/>
                </a:rPr>
                <a:t>Length</a:t>
              </a:r>
              <a:endParaRPr sz="2000" dirty="0">
                <a:latin typeface="Calibri"/>
                <a:ea typeface="Calibri"/>
                <a:cs typeface="Calibri"/>
                <a:sym typeface="Calibri"/>
              </a:endParaRP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
          <p:nvSpPr>
            <p:cNvPr id="12" name="TextBox 11">
              <a:extLst>
                <a:ext uri="{FF2B5EF4-FFF2-40B4-BE49-F238E27FC236}">
                  <a16:creationId xmlns:a16="http://schemas.microsoft.com/office/drawing/2014/main" id="{BBECC93A-49F0-4C5B-BBE8-5491D4EBFFF2}"/>
                </a:ext>
              </a:extLst>
            </p:cNvPr>
            <p:cNvSpPr txBox="1"/>
            <p:nvPr/>
          </p:nvSpPr>
          <p:spPr>
            <a:xfrm>
              <a:off x="1694731" y="2986005"/>
              <a:ext cx="1610670" cy="523220"/>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Features</a:t>
              </a:r>
            </a:p>
          </p:txBody>
        </p:sp>
        <p:pic>
          <p:nvPicPr>
            <p:cNvPr id="8196" name="Picture 4" descr="Image result for features png">
              <a:extLst>
                <a:ext uri="{FF2B5EF4-FFF2-40B4-BE49-F238E27FC236}">
                  <a16:creationId xmlns:a16="http://schemas.microsoft.com/office/drawing/2014/main" id="{8F66A2FA-DF36-4775-9643-50B83D1E5C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730" y="1644286"/>
              <a:ext cx="1689657" cy="1297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6FB6858-84B7-45B6-95B5-78C83E056987}"/>
              </a:ext>
            </a:extLst>
          </p:cNvPr>
          <p:cNvGrpSpPr/>
          <p:nvPr/>
        </p:nvGrpSpPr>
        <p:grpSpPr>
          <a:xfrm>
            <a:off x="8390011" y="1571402"/>
            <a:ext cx="3563864" cy="4142663"/>
            <a:chOff x="8390011" y="1571402"/>
            <a:chExt cx="3563864" cy="4142663"/>
          </a:xfrm>
        </p:grpSpPr>
        <p:sp>
          <p:nvSpPr>
            <p:cNvPr id="24" name="Google Shape;222;p19">
              <a:extLst>
                <a:ext uri="{FF2B5EF4-FFF2-40B4-BE49-F238E27FC236}">
                  <a16:creationId xmlns:a16="http://schemas.microsoft.com/office/drawing/2014/main" id="{97E6BE09-0E92-4F8B-9D45-838A52AC3C68}"/>
                </a:ext>
              </a:extLst>
            </p:cNvPr>
            <p:cNvSpPr txBox="1"/>
            <p:nvPr/>
          </p:nvSpPr>
          <p:spPr>
            <a:xfrm>
              <a:off x="8390011" y="3841374"/>
              <a:ext cx="3563864" cy="1872691"/>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Calibri"/>
                <a:buChar char="➔"/>
              </a:pPr>
              <a:r>
                <a:rPr lang="en-US" sz="2000" dirty="0">
                  <a:latin typeface="Calibri"/>
                  <a:ea typeface="Calibri"/>
                  <a:cs typeface="Calibri"/>
                  <a:sym typeface="Calibri"/>
                </a:rPr>
                <a:t>Random Forest </a:t>
              </a:r>
            </a:p>
            <a:p>
              <a:pPr marL="457200" lvl="0" indent="-330200" algn="l" rtl="0">
                <a:lnSpc>
                  <a:spcPct val="115000"/>
                </a:lnSpc>
                <a:spcBef>
                  <a:spcPts val="0"/>
                </a:spcBef>
                <a:spcAft>
                  <a:spcPts val="0"/>
                </a:spcAft>
                <a:buSzPts val="1600"/>
                <a:buFont typeface="Calibri"/>
                <a:buChar char="➔"/>
              </a:pPr>
              <a:r>
                <a:rPr lang="en-US" sz="2000" dirty="0">
                  <a:latin typeface="Calibri"/>
                  <a:ea typeface="Calibri"/>
                  <a:cs typeface="Calibri"/>
                  <a:sym typeface="Calibri"/>
                </a:rPr>
                <a:t>10 fold Cross Validation</a:t>
              </a:r>
              <a:endParaRPr sz="2000" dirty="0">
                <a:latin typeface="Calibri"/>
                <a:ea typeface="Calibri"/>
                <a:cs typeface="Calibri"/>
                <a:sym typeface="Calibri"/>
              </a:endParaRPr>
            </a:p>
            <a:p>
              <a:pPr marL="457200" lvl="0" indent="0" algn="l" rtl="0">
                <a:lnSpc>
                  <a:spcPct val="115000"/>
                </a:lnSpc>
                <a:spcBef>
                  <a:spcPts val="0"/>
                </a:spcBef>
                <a:spcAft>
                  <a:spcPts val="0"/>
                </a:spcAft>
                <a:buNone/>
              </a:pPr>
              <a:endParaRPr sz="1800" dirty="0">
                <a:latin typeface="Calibri"/>
                <a:ea typeface="Calibri"/>
                <a:cs typeface="Calibri"/>
                <a:sym typeface="Calibri"/>
              </a:endParaRPr>
            </a:p>
          </p:txBody>
        </p:sp>
        <p:sp>
          <p:nvSpPr>
            <p:cNvPr id="16" name="TextBox 15">
              <a:extLst>
                <a:ext uri="{FF2B5EF4-FFF2-40B4-BE49-F238E27FC236}">
                  <a16:creationId xmlns:a16="http://schemas.microsoft.com/office/drawing/2014/main" id="{7D7C254B-442A-438C-ADB4-0F2C3B6AAC3F}"/>
                </a:ext>
              </a:extLst>
            </p:cNvPr>
            <p:cNvSpPr txBox="1"/>
            <p:nvPr/>
          </p:nvSpPr>
          <p:spPr>
            <a:xfrm>
              <a:off x="8703162" y="2965344"/>
              <a:ext cx="2269493" cy="523220"/>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Classification</a:t>
              </a:r>
            </a:p>
          </p:txBody>
        </p:sp>
        <p:pic>
          <p:nvPicPr>
            <p:cNvPr id="22" name="Picture 21">
              <a:extLst>
                <a:ext uri="{FF2B5EF4-FFF2-40B4-BE49-F238E27FC236}">
                  <a16:creationId xmlns:a16="http://schemas.microsoft.com/office/drawing/2014/main" id="{B2B9BCCD-EF9A-4EB7-988D-5D11D24F9046}"/>
                </a:ext>
              </a:extLst>
            </p:cNvPr>
            <p:cNvPicPr>
              <a:picLocks noChangeAspect="1"/>
            </p:cNvPicPr>
            <p:nvPr/>
          </p:nvPicPr>
          <p:blipFill>
            <a:blip r:embed="rId8"/>
            <a:stretch>
              <a:fillRect/>
            </a:stretch>
          </p:blipFill>
          <p:spPr>
            <a:xfrm>
              <a:off x="8807612" y="1571402"/>
              <a:ext cx="1760729" cy="1414603"/>
            </a:xfrm>
            <a:prstGeom prst="rect">
              <a:avLst/>
            </a:prstGeom>
          </p:spPr>
        </p:pic>
      </p:grpSp>
    </p:spTree>
    <p:extLst>
      <p:ext uri="{BB962C8B-B14F-4D97-AF65-F5344CB8AC3E}">
        <p14:creationId xmlns:p14="http://schemas.microsoft.com/office/powerpoint/2010/main" val="17665546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DB57FD-46D2-40FF-A064-BCCC49D90D63}"/>
              </a:ext>
            </a:extLst>
          </p:cNvPr>
          <p:cNvGraphicFramePr/>
          <p:nvPr>
            <p:extLst>
              <p:ext uri="{D42A27DB-BD31-4B8C-83A1-F6EECF244321}">
                <p14:modId xmlns:p14="http://schemas.microsoft.com/office/powerpoint/2010/main" val="2441298805"/>
              </p:ext>
            </p:extLst>
          </p:nvPr>
        </p:nvGraphicFramePr>
        <p:xfrm>
          <a:off x="2195669" y="1445458"/>
          <a:ext cx="7800659" cy="4340304"/>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123;p14">
            <a:extLst>
              <a:ext uri="{FF2B5EF4-FFF2-40B4-BE49-F238E27FC236}">
                <a16:creationId xmlns:a16="http://schemas.microsoft.com/office/drawing/2014/main" id="{BFCBC00A-96B0-4CC3-97E7-8257B94DFE7B}"/>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sp>
        <p:nvSpPr>
          <p:cNvPr id="5" name="Rectangle 4">
            <a:extLst>
              <a:ext uri="{FF2B5EF4-FFF2-40B4-BE49-F238E27FC236}">
                <a16:creationId xmlns:a16="http://schemas.microsoft.com/office/drawing/2014/main" id="{61C793FA-2D65-40B8-9123-A2F1DADC0ACC}"/>
              </a:ext>
            </a:extLst>
          </p:cNvPr>
          <p:cNvSpPr/>
          <p:nvPr/>
        </p:nvSpPr>
        <p:spPr>
          <a:xfrm>
            <a:off x="3749101" y="1101269"/>
            <a:ext cx="4846198" cy="400110"/>
          </a:xfrm>
          <a:prstGeom prst="rect">
            <a:avLst/>
          </a:prstGeom>
        </p:spPr>
        <p:txBody>
          <a:bodyPr wrap="none">
            <a:spAutoFit/>
          </a:bodyPr>
          <a:lstStyle/>
          <a:p>
            <a:pPr algn="ctr">
              <a:spcAft>
                <a:spcPts val="1000"/>
              </a:spcAft>
            </a:pPr>
            <a:r>
              <a:rPr lang="en-CA" sz="2000" dirty="0">
                <a:latin typeface="Calibri" panose="020F0502020204030204" pitchFamily="34" charset="0"/>
                <a:ea typeface="MS Mincho" panose="02020609040205080304" pitchFamily="49" charset="-128"/>
                <a:cs typeface="Calibri" panose="020F0502020204030204" pitchFamily="34" charset="0"/>
              </a:rPr>
              <a:t>Model performance using individual feature</a:t>
            </a:r>
            <a:endParaRPr lang="en-US" sz="2000" dirty="0">
              <a:latin typeface="Calibri" panose="020F0502020204030204" pitchFamily="34" charset="0"/>
              <a:ea typeface="MS Mincho" panose="02020609040205080304" pitchFamily="49" charset="-128"/>
              <a:cs typeface="Calibri" panose="020F0502020204030204" pitchFamily="34" charset="0"/>
            </a:endParaRPr>
          </a:p>
        </p:txBody>
      </p:sp>
      <p:sp>
        <p:nvSpPr>
          <p:cNvPr id="6" name="TextBox 5">
            <a:extLst>
              <a:ext uri="{FF2B5EF4-FFF2-40B4-BE49-F238E27FC236}">
                <a16:creationId xmlns:a16="http://schemas.microsoft.com/office/drawing/2014/main" id="{35E8A0B3-AB47-424A-8C11-BF4A100C9F6A}"/>
              </a:ext>
            </a:extLst>
          </p:cNvPr>
          <p:cNvSpPr txBox="1"/>
          <p:nvPr/>
        </p:nvSpPr>
        <p:spPr>
          <a:xfrm>
            <a:off x="4609111" y="5756731"/>
            <a:ext cx="3126177" cy="307777"/>
          </a:xfrm>
          <a:prstGeom prst="rect">
            <a:avLst/>
          </a:prstGeom>
          <a:noFill/>
        </p:spPr>
        <p:txBody>
          <a:bodyPr wrap="none" rtlCol="0">
            <a:spAutoFit/>
          </a:bodyPr>
          <a:lstStyle/>
          <a:p>
            <a:r>
              <a:rPr lang="en-CA" dirty="0">
                <a:solidFill>
                  <a:schemeClr val="bg2">
                    <a:lumMod val="50000"/>
                  </a:schemeClr>
                </a:solidFill>
                <a:latin typeface="Calibri Light" panose="020F0302020204030204" pitchFamily="34" charset="0"/>
                <a:cs typeface="Calibri Light" panose="020F0302020204030204" pitchFamily="34" charset="0"/>
              </a:rPr>
              <a:t>*Error bars represent standard deviation</a:t>
            </a:r>
          </a:p>
        </p:txBody>
      </p:sp>
      <p:sp>
        <p:nvSpPr>
          <p:cNvPr id="7" name="Rectangle 6">
            <a:extLst>
              <a:ext uri="{FF2B5EF4-FFF2-40B4-BE49-F238E27FC236}">
                <a16:creationId xmlns:a16="http://schemas.microsoft.com/office/drawing/2014/main" id="{BA0E2637-1F5D-42D7-A3E4-3F72980224AE}"/>
              </a:ext>
            </a:extLst>
          </p:cNvPr>
          <p:cNvSpPr/>
          <p:nvPr/>
        </p:nvSpPr>
        <p:spPr>
          <a:xfrm>
            <a:off x="-1461185" y="1696530"/>
            <a:ext cx="1060704" cy="3838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5668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C84F0992-FCB0-4553-8C9A-86CEBA283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688" y="1763306"/>
            <a:ext cx="1980679" cy="19806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14;p13">
            <a:extLst>
              <a:ext uri="{FF2B5EF4-FFF2-40B4-BE49-F238E27FC236}">
                <a16:creationId xmlns:a16="http://schemas.microsoft.com/office/drawing/2014/main" id="{D88A559B-1307-4597-AFF2-40C73360487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Feature-Rich Software</a:t>
            </a:r>
            <a:endParaRPr lang="en-CA" b="1" dirty="0">
              <a:solidFill>
                <a:srgbClr val="434343"/>
              </a:solidFill>
            </a:endParaRPr>
          </a:p>
        </p:txBody>
      </p:sp>
      <p:pic>
        <p:nvPicPr>
          <p:cNvPr id="5" name="Picture 2" descr="Image result for autocad logo">
            <a:extLst>
              <a:ext uri="{FF2B5EF4-FFF2-40B4-BE49-F238E27FC236}">
                <a16:creationId xmlns:a16="http://schemas.microsoft.com/office/drawing/2014/main" id="{2D63B969-6399-4FD9-9221-8A8480587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44" y="1494606"/>
            <a:ext cx="2246782" cy="588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sketchup logo">
            <a:extLst>
              <a:ext uri="{FF2B5EF4-FFF2-40B4-BE49-F238E27FC236}">
                <a16:creationId xmlns:a16="http://schemas.microsoft.com/office/drawing/2014/main" id="{E10D7FFC-8555-4E14-B483-4F71F3971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465" y="4789049"/>
            <a:ext cx="2029631" cy="135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fusion 360 logo">
            <a:extLst>
              <a:ext uri="{FF2B5EF4-FFF2-40B4-BE49-F238E27FC236}">
                <a16:creationId xmlns:a16="http://schemas.microsoft.com/office/drawing/2014/main" id="{35B430FC-D8E5-44BF-BC11-0FBEDEFFD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41561"/>
            <a:ext cx="2907130" cy="14535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Image result for blender logo">
            <a:extLst>
              <a:ext uri="{FF2B5EF4-FFF2-40B4-BE49-F238E27FC236}">
                <a16:creationId xmlns:a16="http://schemas.microsoft.com/office/drawing/2014/main" id="{C35FDA95-D926-4490-B7C3-C46112AA9A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438" y="3771120"/>
            <a:ext cx="2907132" cy="9084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Image result for maya logo">
            <a:extLst>
              <a:ext uri="{FF2B5EF4-FFF2-40B4-BE49-F238E27FC236}">
                <a16:creationId xmlns:a16="http://schemas.microsoft.com/office/drawing/2014/main" id="{0483062A-AA44-4041-85E6-CC16B8E042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1003" y="4993608"/>
            <a:ext cx="923621" cy="923621"/>
          </a:xfrm>
          <a:prstGeom prst="rect">
            <a:avLst/>
          </a:prstGeom>
          <a:noFill/>
          <a:extLst>
            <a:ext uri="{909E8E84-426E-40DD-AFC4-6F175D3DCCD1}">
              <a14:hiddenFill xmlns:a14="http://schemas.microsoft.com/office/drawing/2010/main">
                <a:solidFill>
                  <a:srgbClr val="FFFFFF"/>
                </a:solidFill>
              </a14:hiddenFill>
            </a:ext>
          </a:extLst>
        </p:spPr>
      </p:pic>
      <p:sp>
        <p:nvSpPr>
          <p:cNvPr id="44" name="Google Shape;107;p13">
            <a:extLst>
              <a:ext uri="{FF2B5EF4-FFF2-40B4-BE49-F238E27FC236}">
                <a16:creationId xmlns:a16="http://schemas.microsoft.com/office/drawing/2014/main" id="{ABF06734-F763-4E44-9B5F-0CD171C9685A}"/>
              </a:ext>
            </a:extLst>
          </p:cNvPr>
          <p:cNvSpPr/>
          <p:nvPr/>
        </p:nvSpPr>
        <p:spPr>
          <a:xfrm>
            <a:off x="2779011" y="3955258"/>
            <a:ext cx="2951056" cy="479270"/>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ctr" rtl="0">
              <a:lnSpc>
                <a:spcPct val="90000"/>
              </a:lnSpc>
              <a:spcBef>
                <a:spcPts val="0"/>
              </a:spcBef>
              <a:spcAft>
                <a:spcPts val="0"/>
              </a:spcAft>
              <a:buNone/>
            </a:pPr>
            <a:r>
              <a:rPr lang="en-CA" sz="2200" b="1" dirty="0">
                <a:solidFill>
                  <a:schemeClr val="dk1"/>
                </a:solidFill>
                <a:latin typeface="Calibri"/>
                <a:cs typeface="Calibri"/>
                <a:sym typeface="Calibri"/>
              </a:rPr>
              <a:t>Feature-Rich Software</a:t>
            </a:r>
            <a:endParaRPr sz="600" dirty="0"/>
          </a:p>
        </p:txBody>
      </p:sp>
      <p:pic>
        <p:nvPicPr>
          <p:cNvPr id="13" name="Picture 12">
            <a:extLst>
              <a:ext uri="{FF2B5EF4-FFF2-40B4-BE49-F238E27FC236}">
                <a16:creationId xmlns:a16="http://schemas.microsoft.com/office/drawing/2014/main" id="{AF6BA874-0A58-4EF3-8222-8F44AD3EAB06}"/>
              </a:ext>
            </a:extLst>
          </p:cNvPr>
          <p:cNvPicPr>
            <a:picLocks noChangeAspect="1"/>
          </p:cNvPicPr>
          <p:nvPr/>
        </p:nvPicPr>
        <p:blipFill>
          <a:blip r:embed="rId9"/>
          <a:stretch>
            <a:fillRect/>
          </a:stretch>
        </p:blipFill>
        <p:spPr>
          <a:xfrm>
            <a:off x="6211707" y="3171379"/>
            <a:ext cx="2732543" cy="2607562"/>
          </a:xfrm>
          <a:prstGeom prst="rect">
            <a:avLst/>
          </a:prstGeom>
        </p:spPr>
      </p:pic>
      <p:pic>
        <p:nvPicPr>
          <p:cNvPr id="43" name="Picture 8" descr="Image result for tutorial">
            <a:extLst>
              <a:ext uri="{FF2B5EF4-FFF2-40B4-BE49-F238E27FC236}">
                <a16:creationId xmlns:a16="http://schemas.microsoft.com/office/drawing/2014/main" id="{EB221794-A9A9-4E7C-B426-9D926BF4FDBA}"/>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816" b="96933" l="5402" r="90000">
                        <a14:foregroundMark x1="15747" y1="12679" x2="15747" y2="22495"/>
                        <a14:foregroundMark x1="27356" y1="30266" x2="27356" y2="35174"/>
                        <a14:foregroundMark x1="38736" y1="27607" x2="36897" y2="33742"/>
                        <a14:foregroundMark x1="38276" y1="37832" x2="38276" y2="37832"/>
                        <a14:foregroundMark x1="46552" y1="44990" x2="46092" y2="46626"/>
                        <a14:foregroundMark x1="49080" y1="41104" x2="49080" y2="42331"/>
                        <a14:foregroundMark x1="50115" y1="35992" x2="49885" y2="37628"/>
                        <a14:foregroundMark x1="35747" y1="59918" x2="40460" y2="59918"/>
                        <a14:foregroundMark x1="30115" y1="55624" x2="31379" y2="55828"/>
                        <a14:foregroundMark x1="40805" y1="59714" x2="45287" y2="59714"/>
                        <a14:foregroundMark x1="48966" y1="42740" x2="48506" y2="44785"/>
                        <a14:foregroundMark x1="48391" y1="45399" x2="48046" y2="47035"/>
                        <a14:foregroundMark x1="48046" y1="47648" x2="46437" y2="55828"/>
                        <a14:foregroundMark x1="41379" y1="46421" x2="40575" y2="47648"/>
                        <a14:foregroundMark x1="34713" y1="26380" x2="34828" y2="29243"/>
                        <a14:foregroundMark x1="31724" y1="59714" x2="35632" y2="59714"/>
                        <a14:foregroundMark x1="12989" y1="12679" x2="12644" y2="17791"/>
                        <a14:foregroundMark x1="13448" y1="11247" x2="18621" y2="9816"/>
                        <a14:foregroundMark x1="12759" y1="21677" x2="12759" y2="21677"/>
                        <a14:foregroundMark x1="12759" y1="21677" x2="12759" y2="26176"/>
                        <a14:foregroundMark x1="7356" y1="42740" x2="8391" y2="54806"/>
                        <a14:foregroundMark x1="34368" y1="70552" x2="36552" y2="78323"/>
                        <a14:foregroundMark x1="31149" y1="70552" x2="42184" y2="70757"/>
                        <a14:foregroundMark x1="9425" y1="58078" x2="9425" y2="68507"/>
                        <a14:foregroundMark x1="9425" y1="68507" x2="13793" y2="75869"/>
                        <a14:foregroundMark x1="13793" y1="75869" x2="22299" y2="74847"/>
                        <a14:foregroundMark x1="15172" y1="83436" x2="15517" y2="91207"/>
                        <a14:foregroundMark x1="7816" y1="76687" x2="9080" y2="72393"/>
                        <a14:foregroundMark x1="5517" y1="40695" x2="8161" y2="71575"/>
                        <a14:foregroundMark x1="11724" y1="28630" x2="14483" y2="34560"/>
                        <a14:foregroundMark x1="16437" y1="83027" x2="19885" y2="83436"/>
                        <a14:foregroundMark x1="10230" y1="96933" x2="10230" y2="96933"/>
                      </a14:backgroundRemoval>
                    </a14:imgEffect>
                  </a14:imgLayer>
                </a14:imgProps>
              </a:ext>
              <a:ext uri="{28A0092B-C50C-407E-A947-70E740481C1C}">
                <a14:useLocalDpi xmlns:a14="http://schemas.microsoft.com/office/drawing/2010/main" val="0"/>
              </a:ext>
            </a:extLst>
          </a:blip>
          <a:srcRect r="46794"/>
          <a:stretch/>
        </p:blipFill>
        <p:spPr bwMode="auto">
          <a:xfrm>
            <a:off x="7385167" y="2371294"/>
            <a:ext cx="2451895" cy="2308307"/>
          </a:xfrm>
          <a:prstGeom prst="rect">
            <a:avLst/>
          </a:prstGeom>
          <a:noFill/>
          <a:extLst>
            <a:ext uri="{909E8E84-426E-40DD-AFC4-6F175D3DCCD1}">
              <a14:hiddenFill xmlns:a14="http://schemas.microsoft.com/office/drawing/2010/main">
                <a:solidFill>
                  <a:srgbClr val="FFFFFF"/>
                </a:solidFill>
              </a14:hiddenFill>
            </a:ext>
          </a:extLst>
        </p:spPr>
      </p:pic>
      <p:sp>
        <p:nvSpPr>
          <p:cNvPr id="11" name="Thought Bubble: Cloud 10">
            <a:extLst>
              <a:ext uri="{FF2B5EF4-FFF2-40B4-BE49-F238E27FC236}">
                <a16:creationId xmlns:a16="http://schemas.microsoft.com/office/drawing/2014/main" id="{D944B5B2-AB5B-4B6D-A54D-CCE295B02618}"/>
              </a:ext>
            </a:extLst>
          </p:cNvPr>
          <p:cNvSpPr/>
          <p:nvPr/>
        </p:nvSpPr>
        <p:spPr>
          <a:xfrm>
            <a:off x="9055296" y="1079058"/>
            <a:ext cx="2680495" cy="1292235"/>
          </a:xfrm>
          <a:prstGeom prst="cloudCallout">
            <a:avLst>
              <a:gd name="adj1" fmla="val -72310"/>
              <a:gd name="adj2" fmla="val 63242"/>
            </a:avLst>
          </a:prstGeom>
        </p:spPr>
        <p:style>
          <a:lnRef idx="2">
            <a:schemeClr val="dk1"/>
          </a:lnRef>
          <a:fillRef idx="1">
            <a:schemeClr val="lt1"/>
          </a:fillRef>
          <a:effectRef idx="0">
            <a:schemeClr val="dk1"/>
          </a:effectRef>
          <a:fontRef idx="minor">
            <a:schemeClr val="dk1"/>
          </a:fontRef>
        </p:style>
        <p:txBody>
          <a:bodyPr rtlCol="0" anchor="ctr"/>
          <a:lstStyle/>
          <a:p>
            <a:pPr marL="571500" lvl="0">
              <a:lnSpc>
                <a:spcPct val="90000"/>
              </a:lnSpc>
            </a:pPr>
            <a:r>
              <a:rPr lang="en-CA" sz="1800" b="1" dirty="0">
                <a:solidFill>
                  <a:schemeClr val="dk1"/>
                </a:solidFill>
                <a:latin typeface="Calibri"/>
                <a:cs typeface="Calibri"/>
                <a:sym typeface="Calibri"/>
              </a:rPr>
              <a:t>Software Tutorials</a:t>
            </a:r>
            <a:endParaRPr lang="en-CA" sz="400" dirty="0"/>
          </a:p>
        </p:txBody>
      </p:sp>
      <p:grpSp>
        <p:nvGrpSpPr>
          <p:cNvPr id="2" name="Group 1">
            <a:extLst>
              <a:ext uri="{FF2B5EF4-FFF2-40B4-BE49-F238E27FC236}">
                <a16:creationId xmlns:a16="http://schemas.microsoft.com/office/drawing/2014/main" id="{80BA413D-71C5-4617-A9E2-B98054EBB96C}"/>
              </a:ext>
            </a:extLst>
          </p:cNvPr>
          <p:cNvGrpSpPr/>
          <p:nvPr/>
        </p:nvGrpSpPr>
        <p:grpSpPr>
          <a:xfrm>
            <a:off x="682678" y="5011353"/>
            <a:ext cx="2227950" cy="1484054"/>
            <a:chOff x="682678" y="5011353"/>
            <a:chExt cx="2227950" cy="1484054"/>
          </a:xfrm>
        </p:grpSpPr>
        <p:pic>
          <p:nvPicPr>
            <p:cNvPr id="8" name="Picture 6" descr="Image result for photoshop logo">
              <a:extLst>
                <a:ext uri="{FF2B5EF4-FFF2-40B4-BE49-F238E27FC236}">
                  <a16:creationId xmlns:a16="http://schemas.microsoft.com/office/drawing/2014/main" id="{FC94349C-6DD3-4173-BF6B-E9EDDB8267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33357" y="5011353"/>
              <a:ext cx="923622" cy="90848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08;p13">
              <a:extLst>
                <a:ext uri="{FF2B5EF4-FFF2-40B4-BE49-F238E27FC236}">
                  <a16:creationId xmlns:a16="http://schemas.microsoft.com/office/drawing/2014/main" id="{B594A2C0-CE54-47D9-8DA0-C71A56141C1A}"/>
                </a:ext>
              </a:extLst>
            </p:cNvPr>
            <p:cNvSpPr/>
            <p:nvPr/>
          </p:nvSpPr>
          <p:spPr>
            <a:xfrm>
              <a:off x="682678" y="5722908"/>
              <a:ext cx="2227950" cy="772499"/>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lnSpc>
                  <a:spcPct val="90000"/>
                </a:lnSpc>
                <a:spcBef>
                  <a:spcPts val="0"/>
                </a:spcBef>
                <a:spcAft>
                  <a:spcPts val="0"/>
                </a:spcAft>
                <a:buNone/>
              </a:pPr>
              <a:r>
                <a:rPr lang="en-CA" sz="2200" b="1" dirty="0">
                  <a:solidFill>
                    <a:schemeClr val="dk1"/>
                  </a:solidFill>
                  <a:latin typeface="Calibri"/>
                  <a:ea typeface="Calibri"/>
                  <a:cs typeface="Calibri"/>
                  <a:sym typeface="Calibri"/>
                </a:rPr>
                <a:t>Photoshop</a:t>
              </a:r>
              <a:endParaRPr sz="2200" b="1"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015980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par>
                          <p:cTn id="12" fill="hold">
                            <p:stCondLst>
                              <p:cond delay="55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300"/>
                                        <p:tgtEl>
                                          <p:spTgt spid="37"/>
                                        </p:tgtEl>
                                      </p:cBhvr>
                                    </p:animEffect>
                                  </p:childTnLst>
                                </p:cTn>
                              </p:par>
                            </p:childTnLst>
                          </p:cTn>
                        </p:par>
                        <p:par>
                          <p:cTn id="16" fill="hold">
                            <p:stCondLst>
                              <p:cond delay="8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
                                        <p:tgtEl>
                                          <p:spTgt spid="2"/>
                                        </p:tgtEl>
                                      </p:cBhvr>
                                    </p:animEffect>
                                  </p:childTnLst>
                                </p:cTn>
                              </p:par>
                            </p:childTnLst>
                          </p:cTn>
                        </p:par>
                        <p:par>
                          <p:cTn id="20" fill="hold">
                            <p:stCondLst>
                              <p:cond delay="115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
                                        <p:tgtEl>
                                          <p:spTgt spid="6"/>
                                        </p:tgtEl>
                                      </p:cBhvr>
                                    </p:animEffect>
                                  </p:childTnLst>
                                </p:cTn>
                              </p:par>
                            </p:childTnLst>
                          </p:cTn>
                        </p:par>
                        <p:par>
                          <p:cTn id="24" fill="hold">
                            <p:stCondLst>
                              <p:cond delay="145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3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DB57FD-46D2-40FF-A064-BCCC49D90D63}"/>
              </a:ext>
            </a:extLst>
          </p:cNvPr>
          <p:cNvGraphicFramePr/>
          <p:nvPr/>
        </p:nvGraphicFramePr>
        <p:xfrm>
          <a:off x="2195669" y="1445458"/>
          <a:ext cx="7800659" cy="4340304"/>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123;p14">
            <a:extLst>
              <a:ext uri="{FF2B5EF4-FFF2-40B4-BE49-F238E27FC236}">
                <a16:creationId xmlns:a16="http://schemas.microsoft.com/office/drawing/2014/main" id="{BFCBC00A-96B0-4CC3-97E7-8257B94DFE7B}"/>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sp>
        <p:nvSpPr>
          <p:cNvPr id="5" name="Rectangle 4">
            <a:extLst>
              <a:ext uri="{FF2B5EF4-FFF2-40B4-BE49-F238E27FC236}">
                <a16:creationId xmlns:a16="http://schemas.microsoft.com/office/drawing/2014/main" id="{61C793FA-2D65-40B8-9123-A2F1DADC0ACC}"/>
              </a:ext>
            </a:extLst>
          </p:cNvPr>
          <p:cNvSpPr/>
          <p:nvPr/>
        </p:nvSpPr>
        <p:spPr>
          <a:xfrm>
            <a:off x="3749101" y="1101269"/>
            <a:ext cx="4846198" cy="400110"/>
          </a:xfrm>
          <a:prstGeom prst="rect">
            <a:avLst/>
          </a:prstGeom>
        </p:spPr>
        <p:txBody>
          <a:bodyPr wrap="none">
            <a:spAutoFit/>
          </a:bodyPr>
          <a:lstStyle/>
          <a:p>
            <a:pPr algn="ctr">
              <a:spcAft>
                <a:spcPts val="1000"/>
              </a:spcAft>
            </a:pPr>
            <a:r>
              <a:rPr lang="en-CA" sz="2000" dirty="0">
                <a:latin typeface="Calibri" panose="020F0502020204030204" pitchFamily="34" charset="0"/>
                <a:ea typeface="MS Mincho" panose="02020609040205080304" pitchFamily="49" charset="-128"/>
                <a:cs typeface="Calibri" panose="020F0502020204030204" pitchFamily="34" charset="0"/>
              </a:rPr>
              <a:t>Model performance using individual feature</a:t>
            </a:r>
            <a:endParaRPr lang="en-US" sz="2000" dirty="0">
              <a:latin typeface="Calibri" panose="020F0502020204030204" pitchFamily="34" charset="0"/>
              <a:ea typeface="MS Mincho" panose="02020609040205080304" pitchFamily="49" charset="-128"/>
              <a:cs typeface="Calibri" panose="020F0502020204030204" pitchFamily="34" charset="0"/>
            </a:endParaRPr>
          </a:p>
        </p:txBody>
      </p:sp>
      <p:sp>
        <p:nvSpPr>
          <p:cNvPr id="6" name="TextBox 5">
            <a:extLst>
              <a:ext uri="{FF2B5EF4-FFF2-40B4-BE49-F238E27FC236}">
                <a16:creationId xmlns:a16="http://schemas.microsoft.com/office/drawing/2014/main" id="{35E8A0B3-AB47-424A-8C11-BF4A100C9F6A}"/>
              </a:ext>
            </a:extLst>
          </p:cNvPr>
          <p:cNvSpPr txBox="1"/>
          <p:nvPr/>
        </p:nvSpPr>
        <p:spPr>
          <a:xfrm>
            <a:off x="4609111" y="5756731"/>
            <a:ext cx="3126177" cy="307777"/>
          </a:xfrm>
          <a:prstGeom prst="rect">
            <a:avLst/>
          </a:prstGeom>
          <a:noFill/>
        </p:spPr>
        <p:txBody>
          <a:bodyPr wrap="none" rtlCol="0">
            <a:spAutoFit/>
          </a:bodyPr>
          <a:lstStyle/>
          <a:p>
            <a:r>
              <a:rPr lang="en-CA" dirty="0">
                <a:solidFill>
                  <a:schemeClr val="bg2">
                    <a:lumMod val="50000"/>
                  </a:schemeClr>
                </a:solidFill>
                <a:latin typeface="Calibri Light" panose="020F0302020204030204" pitchFamily="34" charset="0"/>
                <a:cs typeface="Calibri Light" panose="020F0302020204030204" pitchFamily="34" charset="0"/>
              </a:rPr>
              <a:t>*Error bars represent standard deviation</a:t>
            </a:r>
          </a:p>
        </p:txBody>
      </p:sp>
      <p:sp>
        <p:nvSpPr>
          <p:cNvPr id="7" name="Rectangle 6">
            <a:extLst>
              <a:ext uri="{FF2B5EF4-FFF2-40B4-BE49-F238E27FC236}">
                <a16:creationId xmlns:a16="http://schemas.microsoft.com/office/drawing/2014/main" id="{3F484E1B-221C-46C6-84F4-C5D8F216F9F9}"/>
              </a:ext>
            </a:extLst>
          </p:cNvPr>
          <p:cNvSpPr/>
          <p:nvPr/>
        </p:nvSpPr>
        <p:spPr>
          <a:xfrm>
            <a:off x="3163824" y="1845568"/>
            <a:ext cx="1060704" cy="3838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12811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14">
            <a:extLst>
              <a:ext uri="{FF2B5EF4-FFF2-40B4-BE49-F238E27FC236}">
                <a16:creationId xmlns:a16="http://schemas.microsoft.com/office/drawing/2014/main" id="{BFCBC00A-96B0-4CC3-97E7-8257B94DFE7B}"/>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graphicFrame>
        <p:nvGraphicFramePr>
          <p:cNvPr id="7" name="Chart 6">
            <a:extLst>
              <a:ext uri="{FF2B5EF4-FFF2-40B4-BE49-F238E27FC236}">
                <a16:creationId xmlns:a16="http://schemas.microsoft.com/office/drawing/2014/main" id="{84DB57FD-46D2-40FF-A064-BCCC49D90D63}"/>
              </a:ext>
            </a:extLst>
          </p:cNvPr>
          <p:cNvGraphicFramePr/>
          <p:nvPr>
            <p:extLst>
              <p:ext uri="{D42A27DB-BD31-4B8C-83A1-F6EECF244321}">
                <p14:modId xmlns:p14="http://schemas.microsoft.com/office/powerpoint/2010/main" val="1041367034"/>
              </p:ext>
            </p:extLst>
          </p:nvPr>
        </p:nvGraphicFramePr>
        <p:xfrm>
          <a:off x="2406115" y="1362722"/>
          <a:ext cx="7013102" cy="399796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6375A5A-F348-407D-94C4-A2CA14A7EE44}"/>
              </a:ext>
            </a:extLst>
          </p:cNvPr>
          <p:cNvSpPr/>
          <p:nvPr/>
        </p:nvSpPr>
        <p:spPr>
          <a:xfrm>
            <a:off x="2612883" y="5274744"/>
            <a:ext cx="6599564" cy="515782"/>
          </a:xfrm>
          <a:prstGeom prst="rect">
            <a:avLst/>
          </a:prstGeom>
        </p:spPr>
        <p:txBody>
          <a:bodyPr wrap="none">
            <a:spAutoFit/>
          </a:bodyPr>
          <a:lstStyle/>
          <a:p>
            <a:pPr indent="226695" algn="ctr">
              <a:lnSpc>
                <a:spcPct val="200000"/>
              </a:lnSpc>
              <a:spcAft>
                <a:spcPts val="1200"/>
              </a:spcAft>
            </a:pPr>
            <a:r>
              <a:rPr lang="en-CA" sz="1600" dirty="0">
                <a:latin typeface="Calibri" panose="020F0502020204030204" pitchFamily="34" charset="0"/>
                <a:ea typeface="MS Mincho" panose="02020609040205080304" pitchFamily="49" charset="-128"/>
                <a:cs typeface="Calibri" panose="020F0502020204030204" pitchFamily="34" charset="0"/>
              </a:rPr>
              <a:t>CR: Command Ratio, TD: Text Difficulty, WR: Word Repetition, Len: Length</a:t>
            </a:r>
            <a:endParaRPr lang="en-US" sz="2400" dirty="0">
              <a:effectLst/>
              <a:latin typeface="Calibri" panose="020F0502020204030204" pitchFamily="34" charset="0"/>
              <a:ea typeface="MS Mincho" panose="02020609040205080304" pitchFamily="49" charset="-128"/>
              <a:cs typeface="Calibri" panose="020F0502020204030204" pitchFamily="34" charset="0"/>
            </a:endParaRPr>
          </a:p>
        </p:txBody>
      </p:sp>
      <p:sp>
        <p:nvSpPr>
          <p:cNvPr id="8" name="Rectangle 7">
            <a:extLst>
              <a:ext uri="{FF2B5EF4-FFF2-40B4-BE49-F238E27FC236}">
                <a16:creationId xmlns:a16="http://schemas.microsoft.com/office/drawing/2014/main" id="{DFA9DEA6-B121-43EF-A614-3DD529D62F99}"/>
              </a:ext>
            </a:extLst>
          </p:cNvPr>
          <p:cNvSpPr/>
          <p:nvPr/>
        </p:nvSpPr>
        <p:spPr>
          <a:xfrm>
            <a:off x="3850882" y="962612"/>
            <a:ext cx="4972836" cy="400110"/>
          </a:xfrm>
          <a:prstGeom prst="rect">
            <a:avLst/>
          </a:prstGeom>
        </p:spPr>
        <p:txBody>
          <a:bodyPr wrap="none">
            <a:spAutoFit/>
          </a:bodyPr>
          <a:lstStyle/>
          <a:p>
            <a:pPr algn="ctr">
              <a:spcAft>
                <a:spcPts val="1000"/>
              </a:spcAft>
            </a:pPr>
            <a:r>
              <a:rPr lang="en-CA" sz="2000" dirty="0">
                <a:latin typeface="Calibri" panose="020F0502020204030204" pitchFamily="34" charset="0"/>
                <a:ea typeface="MS Mincho" panose="02020609040205080304" pitchFamily="49" charset="-128"/>
                <a:cs typeface="Calibri" panose="020F0502020204030204" pitchFamily="34" charset="0"/>
              </a:rPr>
              <a:t>Model performance using combined features</a:t>
            </a:r>
            <a:endParaRPr lang="en-US" sz="2000" dirty="0">
              <a:latin typeface="Calibri" panose="020F0502020204030204" pitchFamily="34" charset="0"/>
              <a:ea typeface="MS Mincho" panose="02020609040205080304" pitchFamily="49" charset="-128"/>
              <a:cs typeface="Calibri" panose="020F0502020204030204" pitchFamily="34" charset="0"/>
            </a:endParaRPr>
          </a:p>
        </p:txBody>
      </p:sp>
      <p:sp>
        <p:nvSpPr>
          <p:cNvPr id="10" name="TextBox 9">
            <a:extLst>
              <a:ext uri="{FF2B5EF4-FFF2-40B4-BE49-F238E27FC236}">
                <a16:creationId xmlns:a16="http://schemas.microsoft.com/office/drawing/2014/main" id="{D45DE8A1-A424-498F-A4C7-D0D17B2A0A7C}"/>
              </a:ext>
            </a:extLst>
          </p:cNvPr>
          <p:cNvSpPr txBox="1"/>
          <p:nvPr/>
        </p:nvSpPr>
        <p:spPr>
          <a:xfrm>
            <a:off x="4609111" y="5756731"/>
            <a:ext cx="3126177" cy="307777"/>
          </a:xfrm>
          <a:prstGeom prst="rect">
            <a:avLst/>
          </a:prstGeom>
          <a:noFill/>
        </p:spPr>
        <p:txBody>
          <a:bodyPr wrap="none" rtlCol="0">
            <a:spAutoFit/>
          </a:bodyPr>
          <a:lstStyle/>
          <a:p>
            <a:r>
              <a:rPr lang="en-CA" dirty="0">
                <a:solidFill>
                  <a:schemeClr val="bg2">
                    <a:lumMod val="50000"/>
                  </a:schemeClr>
                </a:solidFill>
                <a:latin typeface="Calibri Light" panose="020F0302020204030204" pitchFamily="34" charset="0"/>
                <a:cs typeface="Calibri Light" panose="020F0302020204030204" pitchFamily="34" charset="0"/>
              </a:rPr>
              <a:t>*Error bars represent standard deviation</a:t>
            </a:r>
          </a:p>
        </p:txBody>
      </p:sp>
      <p:sp>
        <p:nvSpPr>
          <p:cNvPr id="9" name="Rectangle 8">
            <a:extLst>
              <a:ext uri="{FF2B5EF4-FFF2-40B4-BE49-F238E27FC236}">
                <a16:creationId xmlns:a16="http://schemas.microsoft.com/office/drawing/2014/main" id="{507F2AB1-0609-4668-B189-87E7DDDE9B32}"/>
              </a:ext>
            </a:extLst>
          </p:cNvPr>
          <p:cNvSpPr/>
          <p:nvPr/>
        </p:nvSpPr>
        <p:spPr>
          <a:xfrm>
            <a:off x="-2037498" y="1436584"/>
            <a:ext cx="1574146" cy="3838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2042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14">
            <a:extLst>
              <a:ext uri="{FF2B5EF4-FFF2-40B4-BE49-F238E27FC236}">
                <a16:creationId xmlns:a16="http://schemas.microsoft.com/office/drawing/2014/main" id="{BFCBC00A-96B0-4CC3-97E7-8257B94DFE7B}"/>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graphicFrame>
        <p:nvGraphicFramePr>
          <p:cNvPr id="7" name="Chart 6">
            <a:extLst>
              <a:ext uri="{FF2B5EF4-FFF2-40B4-BE49-F238E27FC236}">
                <a16:creationId xmlns:a16="http://schemas.microsoft.com/office/drawing/2014/main" id="{84DB57FD-46D2-40FF-A064-BCCC49D90D63}"/>
              </a:ext>
            </a:extLst>
          </p:cNvPr>
          <p:cNvGraphicFramePr/>
          <p:nvPr/>
        </p:nvGraphicFramePr>
        <p:xfrm>
          <a:off x="2406115" y="1362722"/>
          <a:ext cx="7013102" cy="399796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6375A5A-F348-407D-94C4-A2CA14A7EE44}"/>
              </a:ext>
            </a:extLst>
          </p:cNvPr>
          <p:cNvSpPr/>
          <p:nvPr/>
        </p:nvSpPr>
        <p:spPr>
          <a:xfrm>
            <a:off x="2612883" y="5274744"/>
            <a:ext cx="6599564" cy="515782"/>
          </a:xfrm>
          <a:prstGeom prst="rect">
            <a:avLst/>
          </a:prstGeom>
        </p:spPr>
        <p:txBody>
          <a:bodyPr wrap="none">
            <a:spAutoFit/>
          </a:bodyPr>
          <a:lstStyle/>
          <a:p>
            <a:pPr indent="226695" algn="ctr">
              <a:lnSpc>
                <a:spcPct val="200000"/>
              </a:lnSpc>
              <a:spcAft>
                <a:spcPts val="1200"/>
              </a:spcAft>
            </a:pPr>
            <a:r>
              <a:rPr lang="en-CA" sz="1600" dirty="0">
                <a:latin typeface="Calibri" panose="020F0502020204030204" pitchFamily="34" charset="0"/>
                <a:ea typeface="MS Mincho" panose="02020609040205080304" pitchFamily="49" charset="-128"/>
                <a:cs typeface="Calibri" panose="020F0502020204030204" pitchFamily="34" charset="0"/>
              </a:rPr>
              <a:t>CR: Command Ratio, TD: Text Difficulty, WR: Word Repetition, Len: Length</a:t>
            </a:r>
            <a:endParaRPr lang="en-US" sz="2400" dirty="0">
              <a:effectLst/>
              <a:latin typeface="Calibri" panose="020F0502020204030204" pitchFamily="34" charset="0"/>
              <a:ea typeface="MS Mincho" panose="02020609040205080304" pitchFamily="49" charset="-128"/>
              <a:cs typeface="Calibri" panose="020F0502020204030204" pitchFamily="34" charset="0"/>
            </a:endParaRPr>
          </a:p>
        </p:txBody>
      </p:sp>
      <p:sp>
        <p:nvSpPr>
          <p:cNvPr id="8" name="Rectangle 7">
            <a:extLst>
              <a:ext uri="{FF2B5EF4-FFF2-40B4-BE49-F238E27FC236}">
                <a16:creationId xmlns:a16="http://schemas.microsoft.com/office/drawing/2014/main" id="{DFA9DEA6-B121-43EF-A614-3DD529D62F99}"/>
              </a:ext>
            </a:extLst>
          </p:cNvPr>
          <p:cNvSpPr/>
          <p:nvPr/>
        </p:nvSpPr>
        <p:spPr>
          <a:xfrm>
            <a:off x="3850882" y="962612"/>
            <a:ext cx="4972836" cy="400110"/>
          </a:xfrm>
          <a:prstGeom prst="rect">
            <a:avLst/>
          </a:prstGeom>
        </p:spPr>
        <p:txBody>
          <a:bodyPr wrap="none">
            <a:spAutoFit/>
          </a:bodyPr>
          <a:lstStyle/>
          <a:p>
            <a:pPr algn="ctr">
              <a:spcAft>
                <a:spcPts val="1000"/>
              </a:spcAft>
            </a:pPr>
            <a:r>
              <a:rPr lang="en-CA" sz="2000" dirty="0">
                <a:latin typeface="Calibri" panose="020F0502020204030204" pitchFamily="34" charset="0"/>
                <a:ea typeface="MS Mincho" panose="02020609040205080304" pitchFamily="49" charset="-128"/>
                <a:cs typeface="Calibri" panose="020F0502020204030204" pitchFamily="34" charset="0"/>
              </a:rPr>
              <a:t>Model performance using combined features</a:t>
            </a:r>
            <a:endParaRPr lang="en-US" sz="2000" dirty="0">
              <a:latin typeface="Calibri" panose="020F0502020204030204" pitchFamily="34" charset="0"/>
              <a:ea typeface="MS Mincho" panose="02020609040205080304" pitchFamily="49" charset="-128"/>
              <a:cs typeface="Calibri" panose="020F0502020204030204" pitchFamily="34" charset="0"/>
            </a:endParaRPr>
          </a:p>
        </p:txBody>
      </p:sp>
      <p:sp>
        <p:nvSpPr>
          <p:cNvPr id="10" name="TextBox 9">
            <a:extLst>
              <a:ext uri="{FF2B5EF4-FFF2-40B4-BE49-F238E27FC236}">
                <a16:creationId xmlns:a16="http://schemas.microsoft.com/office/drawing/2014/main" id="{D45DE8A1-A424-498F-A4C7-D0D17B2A0A7C}"/>
              </a:ext>
            </a:extLst>
          </p:cNvPr>
          <p:cNvSpPr txBox="1"/>
          <p:nvPr/>
        </p:nvSpPr>
        <p:spPr>
          <a:xfrm>
            <a:off x="4609111" y="5756731"/>
            <a:ext cx="3126177" cy="307777"/>
          </a:xfrm>
          <a:prstGeom prst="rect">
            <a:avLst/>
          </a:prstGeom>
          <a:noFill/>
        </p:spPr>
        <p:txBody>
          <a:bodyPr wrap="none" rtlCol="0">
            <a:spAutoFit/>
          </a:bodyPr>
          <a:lstStyle/>
          <a:p>
            <a:r>
              <a:rPr lang="en-CA" dirty="0">
                <a:solidFill>
                  <a:schemeClr val="bg2">
                    <a:lumMod val="50000"/>
                  </a:schemeClr>
                </a:solidFill>
                <a:latin typeface="Calibri Light" panose="020F0302020204030204" pitchFamily="34" charset="0"/>
                <a:cs typeface="Calibri Light" panose="020F0302020204030204" pitchFamily="34" charset="0"/>
              </a:rPr>
              <a:t>*Error bars represent standard deviation</a:t>
            </a:r>
          </a:p>
        </p:txBody>
      </p:sp>
      <p:sp>
        <p:nvSpPr>
          <p:cNvPr id="9" name="Rectangle 8">
            <a:extLst>
              <a:ext uri="{FF2B5EF4-FFF2-40B4-BE49-F238E27FC236}">
                <a16:creationId xmlns:a16="http://schemas.microsoft.com/office/drawing/2014/main" id="{2D5A8276-E4BF-4C0B-8EC3-2210543B96FD}"/>
              </a:ext>
            </a:extLst>
          </p:cNvPr>
          <p:cNvSpPr/>
          <p:nvPr/>
        </p:nvSpPr>
        <p:spPr>
          <a:xfrm>
            <a:off x="3462154" y="1509270"/>
            <a:ext cx="1574146" cy="3838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43737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4"/>
          <p:cNvSpPr/>
          <p:nvPr/>
        </p:nvSpPr>
        <p:spPr>
          <a:xfrm>
            <a:off x="0" y="53243"/>
            <a:ext cx="65" cy="350714"/>
          </a:xfrm>
          <a:prstGeom prst="rect">
            <a:avLst/>
          </a:prstGeom>
          <a:solidFill>
            <a:srgbClr val="FEFEFE"/>
          </a:solidFill>
          <a:ln>
            <a:noFill/>
          </a:ln>
        </p:spPr>
        <p:txBody>
          <a:bodyPr spcFirstLastPara="1" wrap="square" lIns="0" tIns="47600" rIns="0" bIns="253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3" name="Group 2"/>
          <p:cNvGrpSpPr/>
          <p:nvPr/>
        </p:nvGrpSpPr>
        <p:grpSpPr>
          <a:xfrm>
            <a:off x="147654" y="1537799"/>
            <a:ext cx="2227893" cy="3946232"/>
            <a:chOff x="784624" y="1188476"/>
            <a:chExt cx="2571664" cy="4625367"/>
          </a:xfrm>
        </p:grpSpPr>
        <p:sp>
          <p:nvSpPr>
            <p:cNvPr id="127" name="Google Shape;127;p14"/>
            <p:cNvSpPr/>
            <p:nvPr/>
          </p:nvSpPr>
          <p:spPr>
            <a:xfrm>
              <a:off x="784624"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4"/>
            <p:cNvSpPr txBox="1"/>
            <p:nvPr/>
          </p:nvSpPr>
          <p:spPr>
            <a:xfrm>
              <a:off x="784624" y="2415823"/>
              <a:ext cx="2571664" cy="247294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Length</a:t>
              </a:r>
              <a:endParaRPr sz="1800" dirty="0"/>
            </a:p>
          </p:txBody>
        </p:sp>
        <p:sp>
          <p:nvSpPr>
            <p:cNvPr id="129" name="Google Shape;129;p14"/>
            <p:cNvSpPr/>
            <p:nvPr/>
          </p:nvSpPr>
          <p:spPr>
            <a:xfrm>
              <a:off x="1300332" y="1465998"/>
              <a:ext cx="1540247" cy="1540247"/>
            </a:xfrm>
            <a:prstGeom prst="ellipse">
              <a:avLst/>
            </a:prstGeom>
            <a:blipFill rotWithShape="1">
              <a:blip r:embed="rId3">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 name="Group 3"/>
          <p:cNvGrpSpPr/>
          <p:nvPr/>
        </p:nvGrpSpPr>
        <p:grpSpPr>
          <a:xfrm>
            <a:off x="2511192" y="1537799"/>
            <a:ext cx="2272533" cy="3946232"/>
            <a:chOff x="3381910" y="1188476"/>
            <a:chExt cx="2623192" cy="4625367"/>
          </a:xfrm>
        </p:grpSpPr>
        <p:sp>
          <p:nvSpPr>
            <p:cNvPr id="130" name="Google Shape;130;p14"/>
            <p:cNvSpPr/>
            <p:nvPr/>
          </p:nvSpPr>
          <p:spPr>
            <a:xfrm>
              <a:off x="3433438"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4"/>
            <p:cNvSpPr txBox="1"/>
            <p:nvPr/>
          </p:nvSpPr>
          <p:spPr>
            <a:xfrm>
              <a:off x="3381910" y="2593557"/>
              <a:ext cx="2571664" cy="247294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Text Difficulty</a:t>
              </a:r>
              <a:endParaRPr dirty="0"/>
            </a:p>
          </p:txBody>
        </p:sp>
        <p:sp>
          <p:nvSpPr>
            <p:cNvPr id="132" name="Google Shape;132;p14"/>
            <p:cNvSpPr/>
            <p:nvPr/>
          </p:nvSpPr>
          <p:spPr>
            <a:xfrm>
              <a:off x="3949146" y="1465998"/>
              <a:ext cx="1540247" cy="1540247"/>
            </a:xfrm>
            <a:prstGeom prst="ellipse">
              <a:avLst/>
            </a:prstGeom>
            <a:blipFill rotWithShape="1">
              <a:blip r:embed="rId4">
                <a:alphaModFix/>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0"/>
                        </a14:imgEffect>
                      </a14:imgLayer>
                    </a14:imgProps>
                  </a:ext>
                </a:extLst>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 name="Group 6"/>
          <p:cNvGrpSpPr/>
          <p:nvPr/>
        </p:nvGrpSpPr>
        <p:grpSpPr>
          <a:xfrm>
            <a:off x="9781235" y="1537799"/>
            <a:ext cx="2195956" cy="3946232"/>
            <a:chOff x="8730344" y="1188476"/>
            <a:chExt cx="2574839" cy="4625367"/>
          </a:xfrm>
        </p:grpSpPr>
        <p:sp>
          <p:nvSpPr>
            <p:cNvPr id="136" name="Google Shape;136;p14"/>
            <p:cNvSpPr/>
            <p:nvPr/>
          </p:nvSpPr>
          <p:spPr>
            <a:xfrm>
              <a:off x="8733519"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4"/>
            <p:cNvSpPr txBox="1"/>
            <p:nvPr/>
          </p:nvSpPr>
          <p:spPr>
            <a:xfrm>
              <a:off x="8730344" y="2451892"/>
              <a:ext cx="2571664" cy="2400805"/>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Topics</a:t>
              </a:r>
              <a:endParaRPr dirty="0">
                <a:latin typeface="Calibri" panose="020F0502020204030204" pitchFamily="34" charset="0"/>
                <a:cs typeface="Calibri" panose="020F0502020204030204" pitchFamily="34" charset="0"/>
              </a:endParaRPr>
            </a:p>
          </p:txBody>
        </p:sp>
        <p:sp>
          <p:nvSpPr>
            <p:cNvPr id="138" name="Google Shape;138;p14"/>
            <p:cNvSpPr/>
            <p:nvPr/>
          </p:nvSpPr>
          <p:spPr>
            <a:xfrm>
              <a:off x="9246774" y="1465998"/>
              <a:ext cx="1540247" cy="1540247"/>
            </a:xfrm>
            <a:prstGeom prst="ellipse">
              <a:avLst/>
            </a:prstGeom>
            <a:blipFill rotWithShape="1">
              <a:blip r:embed="rId6">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3" name="Google Shape;133;p14"/>
          <p:cNvSpPr/>
          <p:nvPr/>
        </p:nvSpPr>
        <p:spPr>
          <a:xfrm>
            <a:off x="4954538" y="1537799"/>
            <a:ext cx="2259684"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14"/>
          <p:cNvSpPr txBox="1"/>
          <p:nvPr/>
        </p:nvSpPr>
        <p:spPr>
          <a:xfrm>
            <a:off x="4964010" y="2692613"/>
            <a:ext cx="2259684" cy="219776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endParaRPr sz="18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Word Repetition</a:t>
            </a:r>
            <a:endParaRPr sz="2800" b="1"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490"/>
              </a:spcBef>
              <a:spcAft>
                <a:spcPts val="0"/>
              </a:spcAft>
              <a:buNone/>
            </a:pPr>
            <a:endParaRPr sz="14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0" name="Google Shape;136;p14"/>
          <p:cNvSpPr/>
          <p:nvPr/>
        </p:nvSpPr>
        <p:spPr>
          <a:xfrm>
            <a:off x="7422963" y="1537799"/>
            <a:ext cx="2193248"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37;p14"/>
          <p:cNvSpPr txBox="1"/>
          <p:nvPr/>
        </p:nvSpPr>
        <p:spPr>
          <a:xfrm>
            <a:off x="7422963" y="2950124"/>
            <a:ext cx="2193248" cy="1877829"/>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Command Ratio</a:t>
            </a:r>
            <a:endParaRPr lang="en-US" sz="2800" b="1" dirty="0">
              <a:solidFill>
                <a:srgbClr val="FFFFFF"/>
              </a:solidFill>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dirty="0"/>
          </a:p>
        </p:txBody>
      </p:sp>
      <p:grpSp>
        <p:nvGrpSpPr>
          <p:cNvPr id="2" name="Group 1"/>
          <p:cNvGrpSpPr/>
          <p:nvPr/>
        </p:nvGrpSpPr>
        <p:grpSpPr>
          <a:xfrm>
            <a:off x="504642" y="4589020"/>
            <a:ext cx="11159474" cy="693805"/>
            <a:chOff x="1203091" y="4888769"/>
            <a:chExt cx="9681171" cy="693805"/>
          </a:xfrm>
        </p:grpSpPr>
        <p:sp>
          <p:nvSpPr>
            <p:cNvPr id="139" name="Google Shape;139;p14"/>
            <p:cNvSpPr/>
            <p:nvPr/>
          </p:nvSpPr>
          <p:spPr>
            <a:xfrm>
              <a:off x="1203091" y="4888769"/>
              <a:ext cx="9681171" cy="693805"/>
            </a:xfrm>
            <a:prstGeom prst="leftRightArrow">
              <a:avLst>
                <a:gd name="adj1" fmla="val 50000"/>
                <a:gd name="adj2" fmla="val 50000"/>
              </a:avLst>
            </a:prstGeom>
            <a:solidFill>
              <a:srgbClr val="AEB2B8"/>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14"/>
            <p:cNvSpPr txBox="1"/>
            <p:nvPr/>
          </p:nvSpPr>
          <p:spPr>
            <a:xfrm>
              <a:off x="5363307" y="5055576"/>
              <a:ext cx="218928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000" b="1" i="0" u="none" strike="noStrike" cap="none" dirty="0">
                  <a:solidFill>
                    <a:srgbClr val="000000"/>
                  </a:solidFill>
                  <a:latin typeface="Calibri"/>
                  <a:ea typeface="Calibri"/>
                  <a:cs typeface="Calibri"/>
                  <a:sym typeface="Calibri"/>
                </a:rPr>
                <a:t>85 % Accuracy</a:t>
              </a:r>
              <a:endParaRPr sz="2000" b="1" i="0" u="none" strike="noStrike" cap="none" dirty="0">
                <a:solidFill>
                  <a:srgbClr val="000000"/>
                </a:solidFill>
                <a:latin typeface="Calibri"/>
                <a:ea typeface="Calibri"/>
                <a:cs typeface="Calibri"/>
                <a:sym typeface="Calibri"/>
              </a:endParaRPr>
            </a:p>
          </p:txBody>
        </p:sp>
      </p:grpSp>
      <p:pic>
        <p:nvPicPr>
          <p:cNvPr id="1032" name="Picture 8" descr="Image result for rati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398" y="1733193"/>
            <a:ext cx="1371186" cy="1355475"/>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7268" y="1703464"/>
            <a:ext cx="1376409" cy="1376409"/>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4089" y="1767506"/>
            <a:ext cx="1347538" cy="1338743"/>
          </a:xfrm>
          <a:prstGeom prst="ellipse">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EF8EE853-F814-4093-9489-5971384F12C9}"/>
              </a:ext>
            </a:extLst>
          </p:cNvPr>
          <p:cNvSpPr/>
          <p:nvPr/>
        </p:nvSpPr>
        <p:spPr>
          <a:xfrm>
            <a:off x="5404387" y="1702702"/>
            <a:ext cx="1376409" cy="1373056"/>
          </a:xfrm>
          <a:prstGeom prst="ellipse">
            <a:avLst/>
          </a:prstGeom>
          <a:no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Google Shape;123;p14">
            <a:extLst>
              <a:ext uri="{FF2B5EF4-FFF2-40B4-BE49-F238E27FC236}">
                <a16:creationId xmlns:a16="http://schemas.microsoft.com/office/drawing/2014/main" id="{0E743131-43A3-4A08-8FBD-66DADBADCE79}"/>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Model Generation &amp; Evaluation</a:t>
            </a:r>
            <a:endParaRPr b="1" dirty="0">
              <a:solidFill>
                <a:srgbClr val="434343"/>
              </a:solidFill>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Research Questions</a:t>
            </a:r>
            <a:endParaRPr lang="en-CA" b="1" dirty="0">
              <a:solidFill>
                <a:srgbClr val="434343"/>
              </a:solidFill>
            </a:endParaRPr>
          </a:p>
        </p:txBody>
      </p:sp>
      <p:grpSp>
        <p:nvGrpSpPr>
          <p:cNvPr id="7" name="Group 6">
            <a:extLst>
              <a:ext uri="{FF2B5EF4-FFF2-40B4-BE49-F238E27FC236}">
                <a16:creationId xmlns:a16="http://schemas.microsoft.com/office/drawing/2014/main" id="{75D1C581-09AC-4568-AC7A-A5A72473B67A}"/>
              </a:ext>
            </a:extLst>
          </p:cNvPr>
          <p:cNvGrpSpPr/>
          <p:nvPr/>
        </p:nvGrpSpPr>
        <p:grpSpPr>
          <a:xfrm>
            <a:off x="1091870" y="2836810"/>
            <a:ext cx="10166643" cy="1495578"/>
            <a:chOff x="1063295" y="2754966"/>
            <a:chExt cx="10166643" cy="1495578"/>
          </a:xfrm>
        </p:grpSpPr>
        <p:grpSp>
          <p:nvGrpSpPr>
            <p:cNvPr id="37" name="Group 36">
              <a:extLst>
                <a:ext uri="{FF2B5EF4-FFF2-40B4-BE49-F238E27FC236}">
                  <a16:creationId xmlns:a16="http://schemas.microsoft.com/office/drawing/2014/main" id="{95FEF52C-5F3A-4D8E-A335-821A227FFF95}"/>
                </a:ext>
              </a:extLst>
            </p:cNvPr>
            <p:cNvGrpSpPr/>
            <p:nvPr/>
          </p:nvGrpSpPr>
          <p:grpSpPr>
            <a:xfrm>
              <a:off x="1063295" y="2754966"/>
              <a:ext cx="2848721" cy="1495578"/>
              <a:chOff x="2941744" y="2989148"/>
              <a:chExt cx="3312111" cy="1738858"/>
            </a:xfrm>
          </p:grpSpPr>
          <p:pic>
            <p:nvPicPr>
              <p:cNvPr id="38" name="Picture 6" descr="Related image">
                <a:extLst>
                  <a:ext uri="{FF2B5EF4-FFF2-40B4-BE49-F238E27FC236}">
                    <a16:creationId xmlns:a16="http://schemas.microsoft.com/office/drawing/2014/main" id="{16CD0FCF-2BB0-4B89-B2EE-082B080A10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2941744" y="2989148"/>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1A40B89F-1A12-4C11-A2B6-94E58556CAEA}"/>
                  </a:ext>
                </a:extLst>
              </p:cNvPr>
              <p:cNvSpPr/>
              <p:nvPr/>
            </p:nvSpPr>
            <p:spPr>
              <a:xfrm>
                <a:off x="4098690" y="3428841"/>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 name="Picture 2" descr="Image result for machine learning png">
                <a:extLst>
                  <a:ext uri="{FF2B5EF4-FFF2-40B4-BE49-F238E27FC236}">
                    <a16:creationId xmlns:a16="http://schemas.microsoft.com/office/drawing/2014/main" id="{89C7D065-1C05-43BE-9012-666F76C1E1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4259258" y="3416246"/>
                <a:ext cx="675425" cy="69077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Google Shape;279;p23">
              <a:extLst>
                <a:ext uri="{FF2B5EF4-FFF2-40B4-BE49-F238E27FC236}">
                  <a16:creationId xmlns:a16="http://schemas.microsoft.com/office/drawing/2014/main" id="{15E160F6-B403-4D57-A9C5-E4006BC35D61}"/>
                </a:ext>
              </a:extLst>
            </p:cNvPr>
            <p:cNvSpPr txBox="1">
              <a:spLocks/>
            </p:cNvSpPr>
            <p:nvPr/>
          </p:nvSpPr>
          <p:spPr>
            <a:xfrm>
              <a:off x="3152775" y="3134368"/>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build a machine learning model?</a:t>
              </a:r>
            </a:p>
            <a:p>
              <a:pPr marL="50800" indent="0">
                <a:lnSpc>
                  <a:spcPct val="100000"/>
                </a:lnSpc>
                <a:buNone/>
              </a:pPr>
              <a:endParaRPr lang="en-CA" sz="1800" dirty="0">
                <a:solidFill>
                  <a:schemeClr val="tx1"/>
                </a:solidFill>
              </a:endParaRPr>
            </a:p>
          </p:txBody>
        </p:sp>
      </p:grpSp>
      <p:grpSp>
        <p:nvGrpSpPr>
          <p:cNvPr id="14" name="Group 13">
            <a:extLst>
              <a:ext uri="{FF2B5EF4-FFF2-40B4-BE49-F238E27FC236}">
                <a16:creationId xmlns:a16="http://schemas.microsoft.com/office/drawing/2014/main" id="{D2521FA0-5464-43CF-B71E-90CB5BD5D567}"/>
              </a:ext>
            </a:extLst>
          </p:cNvPr>
          <p:cNvGrpSpPr/>
          <p:nvPr/>
        </p:nvGrpSpPr>
        <p:grpSpPr>
          <a:xfrm>
            <a:off x="1844869" y="1348701"/>
            <a:ext cx="9413644" cy="1137398"/>
            <a:chOff x="1844869" y="1348701"/>
            <a:chExt cx="9413644" cy="1137398"/>
          </a:xfrm>
        </p:grpSpPr>
        <p:sp>
          <p:nvSpPr>
            <p:cNvPr id="45" name="Oval 44">
              <a:extLst>
                <a:ext uri="{FF2B5EF4-FFF2-40B4-BE49-F238E27FC236}">
                  <a16:creationId xmlns:a16="http://schemas.microsoft.com/office/drawing/2014/main" id="{A6FBC778-DE3B-406F-8D11-D6E66B0F1995}"/>
                </a:ext>
              </a:extLst>
            </p:cNvPr>
            <p:cNvSpPr/>
            <p:nvPr/>
          </p:nvSpPr>
          <p:spPr>
            <a:xfrm>
              <a:off x="1918333" y="134870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82ED7F4-A1C1-424F-A2E4-7D23646BAE7C}"/>
                </a:ext>
              </a:extLst>
            </p:cNvPr>
            <p:cNvGrpSpPr/>
            <p:nvPr/>
          </p:nvGrpSpPr>
          <p:grpSpPr>
            <a:xfrm>
              <a:off x="1844869" y="1448351"/>
              <a:ext cx="9413644" cy="965965"/>
              <a:chOff x="1282894" y="1407654"/>
              <a:chExt cx="9413644" cy="965965"/>
            </a:xfrm>
          </p:grpSpPr>
          <p:sp>
            <p:nvSpPr>
              <p:cNvPr id="41" name="Google Shape;279;p23">
                <a:extLst>
                  <a:ext uri="{FF2B5EF4-FFF2-40B4-BE49-F238E27FC236}">
                    <a16:creationId xmlns:a16="http://schemas.microsoft.com/office/drawing/2014/main" id="{CEAAF791-54F9-4377-9ED9-F3768E87D1FB}"/>
                  </a:ext>
                </a:extLst>
              </p:cNvPr>
              <p:cNvSpPr txBox="1">
                <a:spLocks/>
              </p:cNvSpPr>
              <p:nvPr/>
            </p:nvSpPr>
            <p:spPr>
              <a:xfrm>
                <a:off x="2619375" y="140765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What are the features that differentiate advanced tutorials from beginner?</a:t>
                </a:r>
              </a:p>
              <a:p>
                <a:pPr marL="50800" indent="0">
                  <a:lnSpc>
                    <a:spcPct val="100000"/>
                  </a:lnSpc>
                  <a:buNone/>
                </a:pPr>
                <a:endParaRPr lang="en-CA" sz="1800" dirty="0">
                  <a:solidFill>
                    <a:schemeClr val="tx1"/>
                  </a:solidFill>
                </a:endParaRPr>
              </a:p>
            </p:txBody>
          </p:sp>
          <p:pic>
            <p:nvPicPr>
              <p:cNvPr id="43" name="Picture 4" descr="Image result for features">
                <a:extLst>
                  <a:ext uri="{FF2B5EF4-FFF2-40B4-BE49-F238E27FC236}">
                    <a16:creationId xmlns:a16="http://schemas.microsoft.com/office/drawing/2014/main" id="{63672983-5F2A-4538-9C8F-B5B9FE8716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894" y="1417179"/>
                <a:ext cx="1189562" cy="9564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812CE640-274F-44CB-9A05-1104D4F92054}"/>
              </a:ext>
            </a:extLst>
          </p:cNvPr>
          <p:cNvGrpSpPr/>
          <p:nvPr/>
        </p:nvGrpSpPr>
        <p:grpSpPr>
          <a:xfrm>
            <a:off x="1946012" y="4463737"/>
            <a:ext cx="9312501" cy="1455314"/>
            <a:chOff x="1917437" y="4435162"/>
            <a:chExt cx="9312501" cy="1455314"/>
          </a:xfrm>
        </p:grpSpPr>
        <p:grpSp>
          <p:nvGrpSpPr>
            <p:cNvPr id="6" name="Group 5">
              <a:extLst>
                <a:ext uri="{FF2B5EF4-FFF2-40B4-BE49-F238E27FC236}">
                  <a16:creationId xmlns:a16="http://schemas.microsoft.com/office/drawing/2014/main" id="{14729EBD-ED10-4FF9-BC78-04FB6EFA4F08}"/>
                </a:ext>
              </a:extLst>
            </p:cNvPr>
            <p:cNvGrpSpPr/>
            <p:nvPr/>
          </p:nvGrpSpPr>
          <p:grpSpPr>
            <a:xfrm>
              <a:off x="1917437" y="4435162"/>
              <a:ext cx="1167586" cy="1455314"/>
              <a:chOff x="1956433" y="4422554"/>
              <a:chExt cx="1167586" cy="1455314"/>
            </a:xfrm>
          </p:grpSpPr>
          <p:sp>
            <p:nvSpPr>
              <p:cNvPr id="47" name="Oval 46">
                <a:extLst>
                  <a:ext uri="{FF2B5EF4-FFF2-40B4-BE49-F238E27FC236}">
                    <a16:creationId xmlns:a16="http://schemas.microsoft.com/office/drawing/2014/main" id="{E3FF3C60-F696-4009-A522-784E2360AD36}"/>
                  </a:ext>
                </a:extLst>
              </p:cNvPr>
              <p:cNvSpPr/>
              <p:nvPr/>
            </p:nvSpPr>
            <p:spPr>
              <a:xfrm>
                <a:off x="1956433" y="460912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Image result for tutorial png">
                <a:extLst>
                  <a:ext uri="{FF2B5EF4-FFF2-40B4-BE49-F238E27FC236}">
                    <a16:creationId xmlns:a16="http://schemas.microsoft.com/office/drawing/2014/main" id="{4B5B4F76-0FA9-4F8C-9B9E-889F675299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2032534" y="4422554"/>
                <a:ext cx="1091485" cy="145531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Google Shape;279;p23">
              <a:extLst>
                <a:ext uri="{FF2B5EF4-FFF2-40B4-BE49-F238E27FC236}">
                  <a16:creationId xmlns:a16="http://schemas.microsoft.com/office/drawing/2014/main" id="{84FFCE10-991D-4D04-A346-A15F093C7DA2}"/>
                </a:ext>
              </a:extLst>
            </p:cNvPr>
            <p:cNvSpPr txBox="1">
              <a:spLocks/>
            </p:cNvSpPr>
            <p:nvPr/>
          </p:nvSpPr>
          <p:spPr>
            <a:xfrm>
              <a:off x="3152775" y="476323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leverage the model to assist users in the tutorial selection?</a:t>
              </a:r>
            </a:p>
            <a:p>
              <a:pPr marL="50800" indent="0">
                <a:lnSpc>
                  <a:spcPct val="100000"/>
                </a:lnSpc>
                <a:buNone/>
              </a:pPr>
              <a:endParaRPr lang="en-CA" sz="1800" dirty="0">
                <a:solidFill>
                  <a:schemeClr val="tx1"/>
                </a:solidFill>
              </a:endParaRPr>
            </a:p>
          </p:txBody>
        </p:sp>
      </p:grpSp>
      <p:sp>
        <p:nvSpPr>
          <p:cNvPr id="22" name="Freeform: Shape 21">
            <a:extLst>
              <a:ext uri="{FF2B5EF4-FFF2-40B4-BE49-F238E27FC236}">
                <a16:creationId xmlns:a16="http://schemas.microsoft.com/office/drawing/2014/main" id="{61A70FC8-1165-4BDC-9CDE-437D716B9CBC}"/>
              </a:ext>
            </a:extLst>
          </p:cNvPr>
          <p:cNvSpPr/>
          <p:nvPr/>
        </p:nvSpPr>
        <p:spPr>
          <a:xfrm>
            <a:off x="0" y="797441"/>
            <a:ext cx="12192000" cy="5507666"/>
          </a:xfrm>
          <a:custGeom>
            <a:avLst/>
            <a:gdLst>
              <a:gd name="connsiteX0" fmla="*/ 1733107 w 12192000"/>
              <a:gd name="connsiteY0" fmla="*/ 3719460 h 5507666"/>
              <a:gd name="connsiteX1" fmla="*/ 1733107 w 12192000"/>
              <a:gd name="connsiteY1" fmla="*/ 5215038 h 5507666"/>
              <a:gd name="connsiteX2" fmla="*/ 10951535 w 12192000"/>
              <a:gd name="connsiteY2" fmla="*/ 5215038 h 5507666"/>
              <a:gd name="connsiteX3" fmla="*/ 10951535 w 12192000"/>
              <a:gd name="connsiteY3" fmla="*/ 3719460 h 5507666"/>
              <a:gd name="connsiteX4" fmla="*/ 0 w 12192000"/>
              <a:gd name="connsiteY4" fmla="*/ 0 h 5507666"/>
              <a:gd name="connsiteX5" fmla="*/ 12192000 w 12192000"/>
              <a:gd name="connsiteY5" fmla="*/ 0 h 5507666"/>
              <a:gd name="connsiteX6" fmla="*/ 12192000 w 12192000"/>
              <a:gd name="connsiteY6" fmla="*/ 5507666 h 5507666"/>
              <a:gd name="connsiteX7" fmla="*/ 0 w 12192000"/>
              <a:gd name="connsiteY7" fmla="*/ 5507666 h 55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507666">
                <a:moveTo>
                  <a:pt x="1733107" y="3719460"/>
                </a:moveTo>
                <a:lnTo>
                  <a:pt x="1733107" y="5215038"/>
                </a:lnTo>
                <a:lnTo>
                  <a:pt x="10951535" y="5215038"/>
                </a:lnTo>
                <a:lnTo>
                  <a:pt x="10951535" y="3719460"/>
                </a:lnTo>
                <a:close/>
                <a:moveTo>
                  <a:pt x="0" y="0"/>
                </a:moveTo>
                <a:lnTo>
                  <a:pt x="12192000" y="0"/>
                </a:lnTo>
                <a:lnTo>
                  <a:pt x="12192000" y="5507666"/>
                </a:lnTo>
                <a:lnTo>
                  <a:pt x="0" y="5507666"/>
                </a:lnTo>
                <a:close/>
              </a:path>
            </a:pathLst>
          </a:cu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0779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22FF801D-3F5B-46A7-9E95-F0AFEA49E2A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sp>
        <p:nvSpPr>
          <p:cNvPr id="7" name="TextBox 6">
            <a:extLst>
              <a:ext uri="{FF2B5EF4-FFF2-40B4-BE49-F238E27FC236}">
                <a16:creationId xmlns:a16="http://schemas.microsoft.com/office/drawing/2014/main" id="{EF236047-FB0C-471F-A71E-560B3CBAEECD}"/>
              </a:ext>
            </a:extLst>
          </p:cNvPr>
          <p:cNvSpPr txBox="1"/>
          <p:nvPr/>
        </p:nvSpPr>
        <p:spPr>
          <a:xfrm>
            <a:off x="3333518" y="2581142"/>
            <a:ext cx="1610670" cy="523220"/>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Features</a:t>
            </a:r>
          </a:p>
        </p:txBody>
      </p:sp>
      <p:pic>
        <p:nvPicPr>
          <p:cNvPr id="8" name="Picture 4" descr="Image result for features png">
            <a:extLst>
              <a:ext uri="{FF2B5EF4-FFF2-40B4-BE49-F238E27FC236}">
                <a16:creationId xmlns:a16="http://schemas.microsoft.com/office/drawing/2014/main" id="{02C43D0D-CD71-4C59-9EB4-AB8677605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384" y="1255685"/>
            <a:ext cx="1689657" cy="12975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1DE86FD-B769-4749-B347-402D640605C1}"/>
              </a:ext>
            </a:extLst>
          </p:cNvPr>
          <p:cNvPicPr>
            <a:picLocks noChangeAspect="1"/>
          </p:cNvPicPr>
          <p:nvPr/>
        </p:nvPicPr>
        <p:blipFill>
          <a:blip r:embed="rId4"/>
          <a:stretch>
            <a:fillRect/>
          </a:stretch>
        </p:blipFill>
        <p:spPr>
          <a:xfrm>
            <a:off x="8002566" y="2515307"/>
            <a:ext cx="1449246" cy="1449246"/>
          </a:xfrm>
          <a:prstGeom prst="rect">
            <a:avLst/>
          </a:prstGeom>
        </p:spPr>
      </p:pic>
      <p:sp>
        <p:nvSpPr>
          <p:cNvPr id="13" name="TextBox 12">
            <a:extLst>
              <a:ext uri="{FF2B5EF4-FFF2-40B4-BE49-F238E27FC236}">
                <a16:creationId xmlns:a16="http://schemas.microsoft.com/office/drawing/2014/main" id="{F2017979-C401-44D7-BD9A-23CC10453C57}"/>
              </a:ext>
            </a:extLst>
          </p:cNvPr>
          <p:cNvSpPr txBox="1"/>
          <p:nvPr/>
        </p:nvSpPr>
        <p:spPr>
          <a:xfrm>
            <a:off x="7693009" y="3958190"/>
            <a:ext cx="1851078" cy="954107"/>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Develop</a:t>
            </a:r>
          </a:p>
          <a:p>
            <a:pPr algn="ctr"/>
            <a:r>
              <a:rPr lang="en-CA" sz="2800" dirty="0">
                <a:latin typeface="Calibri" panose="020F0502020204030204" pitchFamily="34" charset="0"/>
                <a:cs typeface="Calibri" panose="020F0502020204030204" pitchFamily="34" charset="0"/>
              </a:rPr>
              <a:t>Prototype</a:t>
            </a:r>
          </a:p>
        </p:txBody>
      </p:sp>
      <p:pic>
        <p:nvPicPr>
          <p:cNvPr id="19" name="Picture 8" descr="Image result for right arrow png">
            <a:extLst>
              <a:ext uri="{FF2B5EF4-FFF2-40B4-BE49-F238E27FC236}">
                <a16:creationId xmlns:a16="http://schemas.microsoft.com/office/drawing/2014/main" id="{4D14EF76-400A-4B29-8671-529741546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87286">
            <a:off x="6299859" y="3372410"/>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right arrow png">
            <a:extLst>
              <a:ext uri="{FF2B5EF4-FFF2-40B4-BE49-F238E27FC236}">
                <a16:creationId xmlns:a16="http://schemas.microsoft.com/office/drawing/2014/main" id="{A5ED21DC-BE98-4A40-B4A2-1DC9FBEAA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5062">
            <a:off x="6326003" y="2402055"/>
            <a:ext cx="881393" cy="88139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337D337-9A02-4E23-A6E0-8F719DBFD5DA}"/>
              </a:ext>
            </a:extLst>
          </p:cNvPr>
          <p:cNvGrpSpPr/>
          <p:nvPr/>
        </p:nvGrpSpPr>
        <p:grpSpPr>
          <a:xfrm>
            <a:off x="2629164" y="3239930"/>
            <a:ext cx="3312111" cy="1738858"/>
            <a:chOff x="1398933" y="2378261"/>
            <a:chExt cx="3312111" cy="1738858"/>
          </a:xfrm>
        </p:grpSpPr>
        <p:pic>
          <p:nvPicPr>
            <p:cNvPr id="22" name="Picture 6" descr="Related image">
              <a:extLst>
                <a:ext uri="{FF2B5EF4-FFF2-40B4-BE49-F238E27FC236}">
                  <a16:creationId xmlns:a16="http://schemas.microsoft.com/office/drawing/2014/main" id="{F32F8FDE-E2EF-499A-A774-1C4230A97FA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1398933" y="2378261"/>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89AF63C0-17C7-4C91-8834-29C804F1F7E1}"/>
                </a:ext>
              </a:extLst>
            </p:cNvPr>
            <p:cNvSpPr/>
            <p:nvPr/>
          </p:nvSpPr>
          <p:spPr>
            <a:xfrm>
              <a:off x="2552700" y="2811780"/>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4" name="Picture 2" descr="Image result for machine learning png">
              <a:extLst>
                <a:ext uri="{FF2B5EF4-FFF2-40B4-BE49-F238E27FC236}">
                  <a16:creationId xmlns:a16="http://schemas.microsoft.com/office/drawing/2014/main" id="{DB49EFE8-5C6C-4F5F-AFF0-086ADC1E606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2713271" y="2799184"/>
              <a:ext cx="675425" cy="69077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B3B61150-8411-4C81-A76A-70AB34CA76C8}"/>
              </a:ext>
            </a:extLst>
          </p:cNvPr>
          <p:cNvSpPr txBox="1"/>
          <p:nvPr/>
        </p:nvSpPr>
        <p:spPr>
          <a:xfrm>
            <a:off x="2476905" y="4882365"/>
            <a:ext cx="3608617" cy="954107"/>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Model Decision</a:t>
            </a:r>
          </a:p>
          <a:p>
            <a:pPr algn="ctr"/>
            <a:r>
              <a:rPr lang="en-CA" sz="2800" dirty="0">
                <a:latin typeface="Calibri" panose="020F0502020204030204" pitchFamily="34" charset="0"/>
                <a:cs typeface="Calibri" panose="020F0502020204030204" pitchFamily="34" charset="0"/>
              </a:rPr>
              <a:t>Advanced / Beginner</a:t>
            </a:r>
          </a:p>
        </p:txBody>
      </p:sp>
    </p:spTree>
    <p:extLst>
      <p:ext uri="{BB962C8B-B14F-4D97-AF65-F5344CB8AC3E}">
        <p14:creationId xmlns:p14="http://schemas.microsoft.com/office/powerpoint/2010/main" val="4194631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257428" y="1065702"/>
            <a:ext cx="7591424" cy="2252123"/>
          </a:xfrm>
          <a:prstGeom prst="rect">
            <a:avLst/>
          </a:prstGeom>
        </p:spPr>
      </p:pic>
      <p:pic>
        <p:nvPicPr>
          <p:cNvPr id="23" name="Picture 22"/>
          <p:cNvPicPr>
            <a:picLocks noChangeAspect="1"/>
          </p:cNvPicPr>
          <p:nvPr/>
        </p:nvPicPr>
        <p:blipFill>
          <a:blip r:embed="rId4"/>
          <a:stretch>
            <a:fillRect/>
          </a:stretch>
        </p:blipFill>
        <p:spPr>
          <a:xfrm>
            <a:off x="2286003" y="3395662"/>
            <a:ext cx="7543713" cy="2233613"/>
          </a:xfrm>
          <a:prstGeom prst="rect">
            <a:avLst/>
          </a:prstGeom>
        </p:spPr>
      </p:pic>
      <p:sp>
        <p:nvSpPr>
          <p:cNvPr id="8" name="Freeform 7"/>
          <p:cNvSpPr/>
          <p:nvPr/>
        </p:nvSpPr>
        <p:spPr>
          <a:xfrm>
            <a:off x="0" y="-9525"/>
            <a:ext cx="12192000" cy="6343650"/>
          </a:xfrm>
          <a:custGeom>
            <a:avLst/>
            <a:gdLst>
              <a:gd name="connsiteX0" fmla="*/ 2400300 w 12192000"/>
              <a:gd name="connsiteY0" fmla="*/ 3483768 h 6343650"/>
              <a:gd name="connsiteX1" fmla="*/ 2400300 w 12192000"/>
              <a:gd name="connsiteY1" fmla="*/ 5522118 h 6343650"/>
              <a:gd name="connsiteX2" fmla="*/ 9696450 w 12192000"/>
              <a:gd name="connsiteY2" fmla="*/ 5522118 h 6343650"/>
              <a:gd name="connsiteX3" fmla="*/ 9696450 w 12192000"/>
              <a:gd name="connsiteY3" fmla="*/ 3483768 h 6343650"/>
              <a:gd name="connsiteX4" fmla="*/ 2400301 w 12192000"/>
              <a:gd name="connsiteY4" fmla="*/ 1143000 h 6343650"/>
              <a:gd name="connsiteX5" fmla="*/ 2400301 w 12192000"/>
              <a:gd name="connsiteY5" fmla="*/ 3181350 h 6343650"/>
              <a:gd name="connsiteX6" fmla="*/ 9696450 w 12192000"/>
              <a:gd name="connsiteY6" fmla="*/ 3181350 h 6343650"/>
              <a:gd name="connsiteX7" fmla="*/ 9696450 w 12192000"/>
              <a:gd name="connsiteY7" fmla="*/ 1143000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2400300" y="3483768"/>
                </a:moveTo>
                <a:lnTo>
                  <a:pt x="2400300" y="5522118"/>
                </a:lnTo>
                <a:lnTo>
                  <a:pt x="9696450" y="5522118"/>
                </a:lnTo>
                <a:lnTo>
                  <a:pt x="9696450" y="3483768"/>
                </a:lnTo>
                <a:close/>
                <a:moveTo>
                  <a:pt x="2400301" y="1143000"/>
                </a:moveTo>
                <a:lnTo>
                  <a:pt x="2400301" y="3181350"/>
                </a:lnTo>
                <a:lnTo>
                  <a:pt x="9696450" y="3181350"/>
                </a:lnTo>
                <a:lnTo>
                  <a:pt x="9696450" y="1143000"/>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Topics</a:t>
            </a:r>
          </a:p>
        </p:txBody>
      </p:sp>
      <p:sp>
        <p:nvSpPr>
          <p:cNvPr id="3" name="Rectangle 2"/>
          <p:cNvSpPr/>
          <p:nvPr/>
        </p:nvSpPr>
        <p:spPr>
          <a:xfrm>
            <a:off x="4305300" y="1552575"/>
            <a:ext cx="5362575" cy="1524000"/>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96421" y="3929170"/>
            <a:ext cx="5394960" cy="1828800"/>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00300" y="5486399"/>
            <a:ext cx="5362575" cy="274320"/>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96421" y="1508583"/>
            <a:ext cx="5394960" cy="1828800"/>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00300" y="3065812"/>
            <a:ext cx="5362575" cy="274320"/>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p:cNvGraphicFramePr>
            <a:graphicFrameLocks/>
          </p:cNvGraphicFramePr>
          <p:nvPr>
            <p:extLst/>
          </p:nvPr>
        </p:nvGraphicFramePr>
        <p:xfrm>
          <a:off x="4419601" y="1423169"/>
          <a:ext cx="5051592" cy="1995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nvPr>
        </p:nvGraphicFramePr>
        <p:xfrm>
          <a:off x="4619625" y="3789142"/>
          <a:ext cx="4851567" cy="20278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865464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B2FAA9-55D2-48F6-B539-DDF83360059C}"/>
              </a:ext>
            </a:extLst>
          </p:cNvPr>
          <p:cNvGrpSpPr/>
          <p:nvPr/>
        </p:nvGrpSpPr>
        <p:grpSpPr>
          <a:xfrm>
            <a:off x="6711696" y="964034"/>
            <a:ext cx="4661154" cy="5188563"/>
            <a:chOff x="6711696" y="964035"/>
            <a:chExt cx="4121086" cy="4587386"/>
          </a:xfrm>
        </p:grpSpPr>
        <p:pic>
          <p:nvPicPr>
            <p:cNvPr id="4" name="Picture 3">
              <a:extLst>
                <a:ext uri="{FF2B5EF4-FFF2-40B4-BE49-F238E27FC236}">
                  <a16:creationId xmlns:a16="http://schemas.microsoft.com/office/drawing/2014/main" id="{FF5A11E5-D384-4795-93BD-2DFB4849A7BD}"/>
                </a:ext>
              </a:extLst>
            </p:cNvPr>
            <p:cNvPicPr/>
            <p:nvPr/>
          </p:nvPicPr>
          <p:blipFill rotWithShape="1">
            <a:blip r:embed="rId3">
              <a:extLst>
                <a:ext uri="{28A0092B-C50C-407E-A947-70E740481C1C}">
                  <a14:useLocalDpi xmlns:a14="http://schemas.microsoft.com/office/drawing/2010/main" val="0"/>
                </a:ext>
              </a:extLst>
            </a:blip>
            <a:srcRect l="35535" b="6949"/>
            <a:stretch/>
          </p:blipFill>
          <p:spPr bwMode="auto">
            <a:xfrm>
              <a:off x="6715125" y="964035"/>
              <a:ext cx="4117657" cy="4587386"/>
            </a:xfrm>
            <a:prstGeom prst="rect">
              <a:avLst/>
            </a:prstGeom>
            <a:noFill/>
            <a:ln>
              <a:noFill/>
            </a:ln>
          </p:spPr>
        </p:pic>
        <p:sp>
          <p:nvSpPr>
            <p:cNvPr id="3" name="Rectangle 2">
              <a:extLst>
                <a:ext uri="{FF2B5EF4-FFF2-40B4-BE49-F238E27FC236}">
                  <a16:creationId xmlns:a16="http://schemas.microsoft.com/office/drawing/2014/main" id="{FF7B77D4-8DAA-4CA5-AE0E-77C97244A615}"/>
                </a:ext>
              </a:extLst>
            </p:cNvPr>
            <p:cNvSpPr/>
            <p:nvPr/>
          </p:nvSpPr>
          <p:spPr>
            <a:xfrm>
              <a:off x="6711696" y="2916936"/>
              <a:ext cx="850392" cy="63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30108156-7C20-4BDD-A2DF-383831186620}"/>
              </a:ext>
            </a:extLst>
          </p:cNvPr>
          <p:cNvSpPr txBox="1"/>
          <p:nvPr/>
        </p:nvSpPr>
        <p:spPr>
          <a:xfrm>
            <a:off x="1297446" y="2363147"/>
            <a:ext cx="5414250" cy="2323713"/>
          </a:xfrm>
          <a:prstGeom prst="rect">
            <a:avLst/>
          </a:prstGeom>
          <a:noFill/>
        </p:spPr>
        <p:txBody>
          <a:bodyPr wrap="square" rtlCol="0">
            <a:spAutoFit/>
          </a:bodyPr>
          <a:lstStyle/>
          <a:p>
            <a:endParaRPr lang="en-US" sz="2800" dirty="0"/>
          </a:p>
          <a:p>
            <a:pPr marL="457200" indent="-457200">
              <a:lnSpc>
                <a:spcPct val="150000"/>
              </a:lnSpc>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Meaningful name</a:t>
            </a:r>
          </a:p>
          <a:p>
            <a:pPr marL="457200" indent="-457200">
              <a:lnSpc>
                <a:spcPct val="150000"/>
              </a:lnSpc>
              <a:spcAft>
                <a:spcPts val="6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Dominant topics</a:t>
            </a:r>
          </a:p>
          <a:p>
            <a:pPr marL="457200" lvl="1" indent="-457200">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Make tutorial clusters</a:t>
            </a:r>
            <a:endParaRPr lang="en-US" sz="2800" dirty="0"/>
          </a:p>
        </p:txBody>
      </p:sp>
      <p:sp>
        <p:nvSpPr>
          <p:cNvPr id="19" name="Google Shape;123;p14">
            <a:extLst>
              <a:ext uri="{FF2B5EF4-FFF2-40B4-BE49-F238E27FC236}">
                <a16:creationId xmlns:a16="http://schemas.microsoft.com/office/drawing/2014/main" id="{2A130961-2F27-479E-91B3-815C995FA995}"/>
              </a:ext>
            </a:extLst>
          </p:cNvPr>
          <p:cNvSpPr txBox="1"/>
          <p:nvPr/>
        </p:nvSpPr>
        <p:spPr>
          <a:xfrm>
            <a:off x="1676400" y="1731347"/>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Topic Label</a:t>
            </a:r>
            <a:endParaRPr sz="1100" b="1" dirty="0">
              <a:solidFill>
                <a:srgbClr val="434343"/>
              </a:solidFill>
            </a:endParaRPr>
          </a:p>
        </p:txBody>
      </p:sp>
      <p:sp>
        <p:nvSpPr>
          <p:cNvPr id="21" name="Google Shape;123;p14">
            <a:extLst>
              <a:ext uri="{FF2B5EF4-FFF2-40B4-BE49-F238E27FC236}">
                <a16:creationId xmlns:a16="http://schemas.microsoft.com/office/drawing/2014/main" id="{04CCC2C9-2A4D-4329-8DED-7DDF8869228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spTree>
    <p:extLst>
      <p:ext uri="{BB962C8B-B14F-4D97-AF65-F5344CB8AC3E}">
        <p14:creationId xmlns:p14="http://schemas.microsoft.com/office/powerpoint/2010/main" val="28538554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31C9435E-8BCD-4753-8462-B038079DC533}"/>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sp>
        <p:nvSpPr>
          <p:cNvPr id="3" name="Google Shape;123;p14">
            <a:extLst>
              <a:ext uri="{FF2B5EF4-FFF2-40B4-BE49-F238E27FC236}">
                <a16:creationId xmlns:a16="http://schemas.microsoft.com/office/drawing/2014/main" id="{6C26EFB5-A2AF-4670-8922-CC70622D1C3E}"/>
              </a:ext>
            </a:extLst>
          </p:cNvPr>
          <p:cNvSpPr txBox="1"/>
          <p:nvPr/>
        </p:nvSpPr>
        <p:spPr>
          <a:xfrm>
            <a:off x="1098804" y="1720947"/>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Tutorial Clusters</a:t>
            </a:r>
            <a:endParaRPr sz="1100" b="1" dirty="0">
              <a:solidFill>
                <a:srgbClr val="434343"/>
              </a:solidFill>
            </a:endParaRPr>
          </a:p>
        </p:txBody>
      </p:sp>
      <p:sp>
        <p:nvSpPr>
          <p:cNvPr id="5" name="TextBox 4">
            <a:extLst>
              <a:ext uri="{FF2B5EF4-FFF2-40B4-BE49-F238E27FC236}">
                <a16:creationId xmlns:a16="http://schemas.microsoft.com/office/drawing/2014/main" id="{D18A65FA-E521-48CE-B803-E79C05C74F24}"/>
              </a:ext>
            </a:extLst>
          </p:cNvPr>
          <p:cNvSpPr txBox="1"/>
          <p:nvPr/>
        </p:nvSpPr>
        <p:spPr>
          <a:xfrm>
            <a:off x="719850" y="2352747"/>
            <a:ext cx="5573376" cy="2831544"/>
          </a:xfrm>
          <a:prstGeom prst="rect">
            <a:avLst/>
          </a:prstGeom>
          <a:noFill/>
        </p:spPr>
        <p:txBody>
          <a:bodyPr wrap="square" rtlCol="0">
            <a:spAutoFit/>
          </a:bodyPr>
          <a:lstStyle/>
          <a:p>
            <a:endParaRPr lang="en-US" sz="2800" dirty="0"/>
          </a:p>
          <a:p>
            <a:pPr marL="457200" lvl="2" indent="-457200">
              <a:spcAft>
                <a:spcPts val="12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Each cluster has same dominant topic</a:t>
            </a:r>
          </a:p>
          <a:p>
            <a:pPr marL="457200" indent="-457200">
              <a:spcAft>
                <a:spcPts val="6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Qualitatively analyze top tutorials under each cluster to uncover the common theme</a:t>
            </a:r>
            <a:endParaRPr lang="en-US" sz="2800" dirty="0"/>
          </a:p>
        </p:txBody>
      </p:sp>
      <p:grpSp>
        <p:nvGrpSpPr>
          <p:cNvPr id="13" name="Group 12">
            <a:extLst>
              <a:ext uri="{FF2B5EF4-FFF2-40B4-BE49-F238E27FC236}">
                <a16:creationId xmlns:a16="http://schemas.microsoft.com/office/drawing/2014/main" id="{62BB49DF-2D79-48B5-B66A-61F2788FD2EA}"/>
              </a:ext>
            </a:extLst>
          </p:cNvPr>
          <p:cNvGrpSpPr/>
          <p:nvPr/>
        </p:nvGrpSpPr>
        <p:grpSpPr>
          <a:xfrm>
            <a:off x="6096000" y="2036847"/>
            <a:ext cx="5878308" cy="3016314"/>
            <a:chOff x="6115050" y="2628900"/>
            <a:chExt cx="5878308" cy="3016314"/>
          </a:xfrm>
        </p:grpSpPr>
        <p:grpSp>
          <p:nvGrpSpPr>
            <p:cNvPr id="7" name="Group 6">
              <a:extLst>
                <a:ext uri="{FF2B5EF4-FFF2-40B4-BE49-F238E27FC236}">
                  <a16:creationId xmlns:a16="http://schemas.microsoft.com/office/drawing/2014/main" id="{6FA11E69-64FA-4DD5-AB97-227632077C78}"/>
                </a:ext>
              </a:extLst>
            </p:cNvPr>
            <p:cNvGrpSpPr/>
            <p:nvPr/>
          </p:nvGrpSpPr>
          <p:grpSpPr>
            <a:xfrm>
              <a:off x="6312276" y="3152775"/>
              <a:ext cx="5681082" cy="2492439"/>
              <a:chOff x="6396399" y="3468675"/>
              <a:chExt cx="5681082" cy="2492439"/>
            </a:xfrm>
          </p:grpSpPr>
          <p:pic>
            <p:nvPicPr>
              <p:cNvPr id="4" name="Picture 3">
                <a:extLst>
                  <a:ext uri="{FF2B5EF4-FFF2-40B4-BE49-F238E27FC236}">
                    <a16:creationId xmlns:a16="http://schemas.microsoft.com/office/drawing/2014/main" id="{AF150F05-AAFD-4B6A-9587-821FA2619C54}"/>
                  </a:ext>
                </a:extLst>
              </p:cNvPr>
              <p:cNvPicPr/>
              <p:nvPr/>
            </p:nvPicPr>
            <p:blipFill rotWithShape="1">
              <a:blip r:embed="rId3">
                <a:extLst>
                  <a:ext uri="{28A0092B-C50C-407E-A947-70E740481C1C}">
                    <a14:useLocalDpi xmlns:a14="http://schemas.microsoft.com/office/drawing/2010/main" val="0"/>
                  </a:ext>
                </a:extLst>
              </a:blip>
              <a:srcRect t="35741"/>
              <a:stretch/>
            </p:blipFill>
            <p:spPr bwMode="auto">
              <a:xfrm>
                <a:off x="6396399" y="3468675"/>
                <a:ext cx="5681082" cy="2006309"/>
              </a:xfrm>
              <a:prstGeom prst="rect">
                <a:avLst/>
              </a:prstGeom>
              <a:noFill/>
              <a:ln>
                <a:noFill/>
              </a:ln>
            </p:spPr>
          </p:pic>
          <p:pic>
            <p:nvPicPr>
              <p:cNvPr id="6" name="Picture 5">
                <a:extLst>
                  <a:ext uri="{FF2B5EF4-FFF2-40B4-BE49-F238E27FC236}">
                    <a16:creationId xmlns:a16="http://schemas.microsoft.com/office/drawing/2014/main" id="{73E0EDC3-E1E6-4399-8701-F172964936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97574" y="5446943"/>
                <a:ext cx="4078732" cy="514171"/>
              </a:xfrm>
              <a:prstGeom prst="rect">
                <a:avLst/>
              </a:prstGeom>
              <a:noFill/>
              <a:ln>
                <a:noFill/>
              </a:ln>
            </p:spPr>
          </p:pic>
        </p:grpSp>
        <p:sp>
          <p:nvSpPr>
            <p:cNvPr id="8" name="Isosceles Triangle 7">
              <a:extLst>
                <a:ext uri="{FF2B5EF4-FFF2-40B4-BE49-F238E27FC236}">
                  <a16:creationId xmlns:a16="http://schemas.microsoft.com/office/drawing/2014/main" id="{A4154C28-B137-43C8-BBFB-F4DEF160B270}"/>
                </a:ext>
              </a:extLst>
            </p:cNvPr>
            <p:cNvSpPr/>
            <p:nvPr/>
          </p:nvSpPr>
          <p:spPr>
            <a:xfrm>
              <a:off x="6115050" y="2628900"/>
              <a:ext cx="801175" cy="866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D9734991-3BF9-4125-93CC-AB0348EE0934}"/>
                </a:ext>
              </a:extLst>
            </p:cNvPr>
            <p:cNvSpPr/>
            <p:nvPr/>
          </p:nvSpPr>
          <p:spPr>
            <a:xfrm>
              <a:off x="8153399" y="2863875"/>
              <a:ext cx="496375" cy="631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5CDC4F2E-D505-41CD-A667-512723098359}"/>
                </a:ext>
              </a:extLst>
            </p:cNvPr>
            <p:cNvSpPr/>
            <p:nvPr/>
          </p:nvSpPr>
          <p:spPr>
            <a:xfrm>
              <a:off x="9886949" y="2797200"/>
              <a:ext cx="520342" cy="631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21776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E239AE24-985A-442A-A459-611863A9B9F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sp>
        <p:nvSpPr>
          <p:cNvPr id="6" name="Google Shape;123;p14">
            <a:extLst>
              <a:ext uri="{FF2B5EF4-FFF2-40B4-BE49-F238E27FC236}">
                <a16:creationId xmlns:a16="http://schemas.microsoft.com/office/drawing/2014/main" id="{12C015C0-E843-4148-8B91-305369759DB3}"/>
              </a:ext>
            </a:extLst>
          </p:cNvPr>
          <p:cNvSpPr txBox="1"/>
          <p:nvPr/>
        </p:nvSpPr>
        <p:spPr>
          <a:xfrm>
            <a:off x="1098804" y="1720947"/>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cs typeface="Calibri"/>
                <a:sym typeface="Calibri"/>
              </a:rPr>
              <a:t>Analyze Tutorials</a:t>
            </a:r>
            <a:endParaRPr sz="1100" b="1" dirty="0">
              <a:solidFill>
                <a:srgbClr val="434343"/>
              </a:solidFill>
            </a:endParaRPr>
          </a:p>
        </p:txBody>
      </p:sp>
      <p:sp>
        <p:nvSpPr>
          <p:cNvPr id="7" name="TextBox 6">
            <a:extLst>
              <a:ext uri="{FF2B5EF4-FFF2-40B4-BE49-F238E27FC236}">
                <a16:creationId xmlns:a16="http://schemas.microsoft.com/office/drawing/2014/main" id="{DA273FC6-0808-4820-931B-D3B1DF8C3357}"/>
              </a:ext>
            </a:extLst>
          </p:cNvPr>
          <p:cNvSpPr txBox="1"/>
          <p:nvPr/>
        </p:nvSpPr>
        <p:spPr>
          <a:xfrm>
            <a:off x="1098804" y="2352747"/>
            <a:ext cx="5414250" cy="3293209"/>
          </a:xfrm>
          <a:prstGeom prst="rect">
            <a:avLst/>
          </a:prstGeom>
          <a:noFill/>
        </p:spPr>
        <p:txBody>
          <a:bodyPr wrap="square" rtlCol="0">
            <a:spAutoFit/>
          </a:bodyPr>
          <a:lstStyle/>
          <a:p>
            <a:endParaRPr lang="en-US" sz="2800" dirty="0"/>
          </a:p>
          <a:p>
            <a:pPr marL="457200" indent="-457200">
              <a:spcAft>
                <a:spcPts val="12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Titles</a:t>
            </a:r>
          </a:p>
          <a:p>
            <a:pPr marL="457200" indent="-457200">
              <a:spcAft>
                <a:spcPts val="12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Commands used</a:t>
            </a:r>
          </a:p>
          <a:p>
            <a:pPr marL="457200" indent="-457200">
              <a:spcAft>
                <a:spcPts val="12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High-level tasks</a:t>
            </a:r>
          </a:p>
          <a:p>
            <a:pPr marL="457200" indent="-457200">
              <a:spcAft>
                <a:spcPts val="1200"/>
              </a:spcAft>
              <a:buFont typeface="Wingdings" panose="05000000000000000000" pitchFamily="2" charset="2"/>
              <a:buChar char="§"/>
            </a:pPr>
            <a:r>
              <a:rPr lang="en-US" sz="2800" dirty="0">
                <a:latin typeface="Calibri Light" panose="020F0302020204030204" pitchFamily="34" charset="0"/>
                <a:cs typeface="Calibri Light" panose="020F0302020204030204" pitchFamily="34" charset="0"/>
              </a:rPr>
              <a:t>Objective</a:t>
            </a:r>
          </a:p>
          <a:p>
            <a:pPr marL="457200" indent="-457200">
              <a:spcAft>
                <a:spcPts val="1200"/>
              </a:spcAft>
              <a:buFont typeface="Wingdings" panose="05000000000000000000" pitchFamily="2" charset="2"/>
              <a:buChar char="§"/>
            </a:pPr>
            <a:endParaRPr lang="en-US" sz="2800" dirty="0"/>
          </a:p>
        </p:txBody>
      </p:sp>
      <p:grpSp>
        <p:nvGrpSpPr>
          <p:cNvPr id="11" name="Group 10">
            <a:extLst>
              <a:ext uri="{FF2B5EF4-FFF2-40B4-BE49-F238E27FC236}">
                <a16:creationId xmlns:a16="http://schemas.microsoft.com/office/drawing/2014/main" id="{DB16A6F5-A74B-457F-AF2D-F79179B95E97}"/>
              </a:ext>
            </a:extLst>
          </p:cNvPr>
          <p:cNvGrpSpPr/>
          <p:nvPr/>
        </p:nvGrpSpPr>
        <p:grpSpPr>
          <a:xfrm>
            <a:off x="5002053" y="4213444"/>
            <a:ext cx="7189947" cy="1595711"/>
            <a:chOff x="5002053" y="4213444"/>
            <a:chExt cx="7189947" cy="1595711"/>
          </a:xfrm>
        </p:grpSpPr>
        <p:pic>
          <p:nvPicPr>
            <p:cNvPr id="12" name="Picture 6" descr="Image result for DOCUMENT">
              <a:extLst>
                <a:ext uri="{FF2B5EF4-FFF2-40B4-BE49-F238E27FC236}">
                  <a16:creationId xmlns:a16="http://schemas.microsoft.com/office/drawing/2014/main" id="{13B7C465-D181-4058-ABCF-EE5EEA1C15D6}"/>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101230" y="5350258"/>
              <a:ext cx="417946" cy="4588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DOCUMENT">
              <a:extLst>
                <a:ext uri="{FF2B5EF4-FFF2-40B4-BE49-F238E27FC236}">
                  <a16:creationId xmlns:a16="http://schemas.microsoft.com/office/drawing/2014/main" id="{08835D61-2A26-48D7-9339-950004FF207A}"/>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212697" y="5350258"/>
              <a:ext cx="417946" cy="458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DOCUMENT">
              <a:extLst>
                <a:ext uri="{FF2B5EF4-FFF2-40B4-BE49-F238E27FC236}">
                  <a16:creationId xmlns:a16="http://schemas.microsoft.com/office/drawing/2014/main" id="{57AF40B2-3112-4273-BB56-108AE7D74C38}"/>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215703" y="5350258"/>
              <a:ext cx="417946" cy="45889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2D0F3B59-7638-42A6-B7AE-EE63E43439D7}"/>
                </a:ext>
              </a:extLst>
            </p:cNvPr>
            <p:cNvCxnSpPr/>
            <p:nvPr/>
          </p:nvCxnSpPr>
          <p:spPr>
            <a:xfrm flipV="1">
              <a:off x="5310202" y="4854963"/>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08DEE07-243A-4601-9F51-73D92E1AE293}"/>
                </a:ext>
              </a:extLst>
            </p:cNvPr>
            <p:cNvCxnSpPr/>
            <p:nvPr/>
          </p:nvCxnSpPr>
          <p:spPr>
            <a:xfrm flipV="1">
              <a:off x="7422287" y="4890926"/>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A6697F7-1AF8-46C2-8AB3-6FD0EDE878B0}"/>
                </a:ext>
              </a:extLst>
            </p:cNvPr>
            <p:cNvCxnSpPr/>
            <p:nvPr/>
          </p:nvCxnSpPr>
          <p:spPr>
            <a:xfrm flipV="1">
              <a:off x="9424674" y="4854962"/>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1A02528-0545-41C4-8A78-DA776032E851}"/>
                </a:ext>
              </a:extLst>
            </p:cNvPr>
            <p:cNvSpPr txBox="1"/>
            <p:nvPr/>
          </p:nvSpPr>
          <p:spPr>
            <a:xfrm>
              <a:off x="10332950" y="5441232"/>
              <a:ext cx="1859050" cy="3600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Sample Tutorials</a:t>
              </a:r>
            </a:p>
          </p:txBody>
        </p:sp>
        <p:pic>
          <p:nvPicPr>
            <p:cNvPr id="15" name="Graphic 14" descr="List">
              <a:extLst>
                <a:ext uri="{FF2B5EF4-FFF2-40B4-BE49-F238E27FC236}">
                  <a16:creationId xmlns:a16="http://schemas.microsoft.com/office/drawing/2014/main" id="{A466122B-D082-46FD-B58F-9765971B0A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2053" y="4213444"/>
              <a:ext cx="616299" cy="641519"/>
            </a:xfrm>
            <a:prstGeom prst="rect">
              <a:avLst/>
            </a:prstGeom>
          </p:spPr>
        </p:pic>
        <p:pic>
          <p:nvPicPr>
            <p:cNvPr id="16" name="Graphic 15" descr="List">
              <a:extLst>
                <a:ext uri="{FF2B5EF4-FFF2-40B4-BE49-F238E27FC236}">
                  <a16:creationId xmlns:a16="http://schemas.microsoft.com/office/drawing/2014/main" id="{EC470097-E2A5-4F1A-8F27-7D848C94E2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3519" y="4213444"/>
              <a:ext cx="616299" cy="641519"/>
            </a:xfrm>
            <a:prstGeom prst="rect">
              <a:avLst/>
            </a:prstGeom>
          </p:spPr>
        </p:pic>
        <p:pic>
          <p:nvPicPr>
            <p:cNvPr id="17" name="Graphic 16" descr="List">
              <a:extLst>
                <a:ext uri="{FF2B5EF4-FFF2-40B4-BE49-F238E27FC236}">
                  <a16:creationId xmlns:a16="http://schemas.microsoft.com/office/drawing/2014/main" id="{87D4F3C6-40E4-429B-94BD-6ADBB4F19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6525" y="4213444"/>
              <a:ext cx="616299" cy="641519"/>
            </a:xfrm>
            <a:prstGeom prst="rect">
              <a:avLst/>
            </a:prstGeom>
          </p:spPr>
        </p:pic>
        <p:sp>
          <p:nvSpPr>
            <p:cNvPr id="28" name="TextBox 27">
              <a:extLst>
                <a:ext uri="{FF2B5EF4-FFF2-40B4-BE49-F238E27FC236}">
                  <a16:creationId xmlns:a16="http://schemas.microsoft.com/office/drawing/2014/main" id="{DF9591D0-3F42-4722-8687-4CA4EA22185F}"/>
                </a:ext>
              </a:extLst>
            </p:cNvPr>
            <p:cNvSpPr txBox="1"/>
            <p:nvPr/>
          </p:nvSpPr>
          <p:spPr>
            <a:xfrm>
              <a:off x="10332950" y="4354187"/>
              <a:ext cx="1859050" cy="3600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Notes</a:t>
              </a:r>
            </a:p>
          </p:txBody>
        </p:sp>
      </p:grpSp>
      <p:grpSp>
        <p:nvGrpSpPr>
          <p:cNvPr id="41" name="Group 40">
            <a:extLst>
              <a:ext uri="{FF2B5EF4-FFF2-40B4-BE49-F238E27FC236}">
                <a16:creationId xmlns:a16="http://schemas.microsoft.com/office/drawing/2014/main" id="{B3F17357-9CAB-4541-BA7C-CB985EF0CD23}"/>
              </a:ext>
            </a:extLst>
          </p:cNvPr>
          <p:cNvGrpSpPr/>
          <p:nvPr/>
        </p:nvGrpSpPr>
        <p:grpSpPr>
          <a:xfrm>
            <a:off x="4938428" y="2948658"/>
            <a:ext cx="7253572" cy="1191366"/>
            <a:chOff x="4938428" y="2948658"/>
            <a:chExt cx="7253572" cy="1191366"/>
          </a:xfrm>
        </p:grpSpPr>
        <p:cxnSp>
          <p:nvCxnSpPr>
            <p:cNvPr id="24" name="Straight Arrow Connector 23">
              <a:extLst>
                <a:ext uri="{FF2B5EF4-FFF2-40B4-BE49-F238E27FC236}">
                  <a16:creationId xmlns:a16="http://schemas.microsoft.com/office/drawing/2014/main" id="{F37A20AB-4C58-4308-BE75-239D9C4E3F6A}"/>
                </a:ext>
              </a:extLst>
            </p:cNvPr>
            <p:cNvCxnSpPr/>
            <p:nvPr/>
          </p:nvCxnSpPr>
          <p:spPr>
            <a:xfrm flipV="1">
              <a:off x="5310202" y="3728607"/>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61A2D94C-1802-4C7A-BB77-B380B60DBEC8}"/>
                </a:ext>
              </a:extLst>
            </p:cNvPr>
            <p:cNvCxnSpPr/>
            <p:nvPr/>
          </p:nvCxnSpPr>
          <p:spPr>
            <a:xfrm flipV="1">
              <a:off x="7422287" y="3764571"/>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E8AAC97-CC48-4E58-8D46-115FD762161B}"/>
                </a:ext>
              </a:extLst>
            </p:cNvPr>
            <p:cNvCxnSpPr/>
            <p:nvPr/>
          </p:nvCxnSpPr>
          <p:spPr>
            <a:xfrm flipV="1">
              <a:off x="9424674" y="3728606"/>
              <a:ext cx="1" cy="3754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8" name="Graphic 17" descr="Clipboard">
              <a:extLst>
                <a:ext uri="{FF2B5EF4-FFF2-40B4-BE49-F238E27FC236}">
                  <a16:creationId xmlns:a16="http://schemas.microsoft.com/office/drawing/2014/main" id="{5852661D-EE5F-405B-AA94-F8378DC79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8428" y="2948658"/>
              <a:ext cx="743548" cy="773974"/>
            </a:xfrm>
            <a:prstGeom prst="rect">
              <a:avLst/>
            </a:prstGeom>
          </p:spPr>
        </p:pic>
        <p:pic>
          <p:nvPicPr>
            <p:cNvPr id="19" name="Graphic 18" descr="Clipboard">
              <a:extLst>
                <a:ext uri="{FF2B5EF4-FFF2-40B4-BE49-F238E27FC236}">
                  <a16:creationId xmlns:a16="http://schemas.microsoft.com/office/drawing/2014/main" id="{5B1448B3-8BA6-451E-A0D9-2E598C347E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49895" y="2959353"/>
              <a:ext cx="743548" cy="773974"/>
            </a:xfrm>
            <a:prstGeom prst="rect">
              <a:avLst/>
            </a:prstGeom>
          </p:spPr>
        </p:pic>
        <p:pic>
          <p:nvPicPr>
            <p:cNvPr id="20" name="Graphic 19" descr="Clipboard">
              <a:extLst>
                <a:ext uri="{FF2B5EF4-FFF2-40B4-BE49-F238E27FC236}">
                  <a16:creationId xmlns:a16="http://schemas.microsoft.com/office/drawing/2014/main" id="{01CD32D9-F6E0-44B3-B648-D26E91A3F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2901" y="2959353"/>
              <a:ext cx="743548" cy="773974"/>
            </a:xfrm>
            <a:prstGeom prst="rect">
              <a:avLst/>
            </a:prstGeom>
          </p:spPr>
        </p:pic>
        <p:sp>
          <p:nvSpPr>
            <p:cNvPr id="29" name="TextBox 28">
              <a:extLst>
                <a:ext uri="{FF2B5EF4-FFF2-40B4-BE49-F238E27FC236}">
                  <a16:creationId xmlns:a16="http://schemas.microsoft.com/office/drawing/2014/main" id="{26C5570D-752B-47DB-A289-A80235462FA8}"/>
                </a:ext>
              </a:extLst>
            </p:cNvPr>
            <p:cNvSpPr txBox="1"/>
            <p:nvPr/>
          </p:nvSpPr>
          <p:spPr>
            <a:xfrm>
              <a:off x="10332950" y="3238452"/>
              <a:ext cx="1859050" cy="3600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Codes</a:t>
              </a:r>
            </a:p>
          </p:txBody>
        </p:sp>
      </p:grpSp>
      <p:grpSp>
        <p:nvGrpSpPr>
          <p:cNvPr id="42" name="Group 41">
            <a:extLst>
              <a:ext uri="{FF2B5EF4-FFF2-40B4-BE49-F238E27FC236}">
                <a16:creationId xmlns:a16="http://schemas.microsoft.com/office/drawing/2014/main" id="{091249D4-70CC-4970-AD54-1BB362056ED0}"/>
              </a:ext>
            </a:extLst>
          </p:cNvPr>
          <p:cNvGrpSpPr/>
          <p:nvPr/>
        </p:nvGrpSpPr>
        <p:grpSpPr>
          <a:xfrm>
            <a:off x="5312297" y="1925063"/>
            <a:ext cx="6828205" cy="1048234"/>
            <a:chOff x="5312297" y="1925063"/>
            <a:chExt cx="6828205" cy="1048234"/>
          </a:xfrm>
        </p:grpSpPr>
        <p:cxnSp>
          <p:nvCxnSpPr>
            <p:cNvPr id="33" name="Straight Arrow Connector 32">
              <a:extLst>
                <a:ext uri="{FF2B5EF4-FFF2-40B4-BE49-F238E27FC236}">
                  <a16:creationId xmlns:a16="http://schemas.microsoft.com/office/drawing/2014/main" id="{DA1EA5AA-7889-452E-A0C4-E1CE2A7C1F3B}"/>
                </a:ext>
              </a:extLst>
            </p:cNvPr>
            <p:cNvCxnSpPr>
              <a:cxnSpLocks/>
            </p:cNvCxnSpPr>
            <p:nvPr/>
          </p:nvCxnSpPr>
          <p:spPr>
            <a:xfrm flipV="1">
              <a:off x="5312297" y="2583899"/>
              <a:ext cx="629729" cy="3754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BB080742-C253-4BDE-9B0F-E2F112E68E95}"/>
                </a:ext>
              </a:extLst>
            </p:cNvPr>
            <p:cNvCxnSpPr>
              <a:cxnSpLocks/>
            </p:cNvCxnSpPr>
            <p:nvPr/>
          </p:nvCxnSpPr>
          <p:spPr>
            <a:xfrm flipH="1" flipV="1">
              <a:off x="8612769" y="2597842"/>
              <a:ext cx="713689" cy="3754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A799BE2-C07C-4095-BCD3-13D6595C56FE}"/>
                </a:ext>
              </a:extLst>
            </p:cNvPr>
            <p:cNvCxnSpPr>
              <a:cxnSpLocks/>
            </p:cNvCxnSpPr>
            <p:nvPr/>
          </p:nvCxnSpPr>
          <p:spPr>
            <a:xfrm flipH="1" flipV="1">
              <a:off x="6657231" y="2589854"/>
              <a:ext cx="629729" cy="3754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E656CD43-1965-4530-B3EC-8C8729FF5092}"/>
                </a:ext>
              </a:extLst>
            </p:cNvPr>
            <p:cNvCxnSpPr>
              <a:cxnSpLocks/>
            </p:cNvCxnSpPr>
            <p:nvPr/>
          </p:nvCxnSpPr>
          <p:spPr>
            <a:xfrm flipV="1">
              <a:off x="7543577" y="2597843"/>
              <a:ext cx="629729" cy="3754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B52AE97-6E59-49D5-A0FA-515A92217AAE}"/>
                </a:ext>
              </a:extLst>
            </p:cNvPr>
            <p:cNvSpPr txBox="1"/>
            <p:nvPr/>
          </p:nvSpPr>
          <p:spPr>
            <a:xfrm>
              <a:off x="10281452" y="2223868"/>
              <a:ext cx="1859050" cy="3600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Themes</a:t>
              </a:r>
            </a:p>
          </p:txBody>
        </p:sp>
        <p:sp>
          <p:nvSpPr>
            <p:cNvPr id="31" name="Scroll: Vertical 30">
              <a:extLst>
                <a:ext uri="{FF2B5EF4-FFF2-40B4-BE49-F238E27FC236}">
                  <a16:creationId xmlns:a16="http://schemas.microsoft.com/office/drawing/2014/main" id="{D5ABA9FB-BB31-4826-9AF4-4AC2B35080FF}"/>
                </a:ext>
              </a:extLst>
            </p:cNvPr>
            <p:cNvSpPr/>
            <p:nvPr/>
          </p:nvSpPr>
          <p:spPr>
            <a:xfrm>
              <a:off x="6075544" y="1948967"/>
              <a:ext cx="498832" cy="598640"/>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Scroll: Vertical 31">
              <a:extLst>
                <a:ext uri="{FF2B5EF4-FFF2-40B4-BE49-F238E27FC236}">
                  <a16:creationId xmlns:a16="http://schemas.microsoft.com/office/drawing/2014/main" id="{0C45306D-6933-426E-B090-3637FEE42664}"/>
                </a:ext>
              </a:extLst>
            </p:cNvPr>
            <p:cNvSpPr/>
            <p:nvPr/>
          </p:nvSpPr>
          <p:spPr>
            <a:xfrm>
              <a:off x="8177386" y="1925063"/>
              <a:ext cx="498832" cy="598640"/>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605599E-8351-4E0B-9B8B-148EE3AD2AAF}"/>
              </a:ext>
            </a:extLst>
          </p:cNvPr>
          <p:cNvGrpSpPr/>
          <p:nvPr/>
        </p:nvGrpSpPr>
        <p:grpSpPr>
          <a:xfrm>
            <a:off x="6564492" y="1048844"/>
            <a:ext cx="5627508" cy="847792"/>
            <a:chOff x="6564492" y="1048844"/>
            <a:chExt cx="5627508" cy="847792"/>
          </a:xfrm>
        </p:grpSpPr>
        <p:cxnSp>
          <p:nvCxnSpPr>
            <p:cNvPr id="37" name="Straight Arrow Connector 36">
              <a:extLst>
                <a:ext uri="{FF2B5EF4-FFF2-40B4-BE49-F238E27FC236}">
                  <a16:creationId xmlns:a16="http://schemas.microsoft.com/office/drawing/2014/main" id="{8AAB691E-7F44-4EBB-B5CE-4A5A8D776809}"/>
                </a:ext>
              </a:extLst>
            </p:cNvPr>
            <p:cNvCxnSpPr>
              <a:cxnSpLocks/>
            </p:cNvCxnSpPr>
            <p:nvPr/>
          </p:nvCxnSpPr>
          <p:spPr>
            <a:xfrm flipV="1">
              <a:off x="6564492" y="1521182"/>
              <a:ext cx="629729" cy="3754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E89C9E6-AC94-4408-BBE7-2E00B1550EF8}"/>
                </a:ext>
              </a:extLst>
            </p:cNvPr>
            <p:cNvCxnSpPr>
              <a:cxnSpLocks/>
            </p:cNvCxnSpPr>
            <p:nvPr/>
          </p:nvCxnSpPr>
          <p:spPr>
            <a:xfrm flipH="1" flipV="1">
              <a:off x="7553191" y="1521181"/>
              <a:ext cx="713689" cy="3754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10D589E7-D664-414E-A858-F3A0497DDE87}"/>
                </a:ext>
              </a:extLst>
            </p:cNvPr>
            <p:cNvSpPr/>
            <p:nvPr/>
          </p:nvSpPr>
          <p:spPr>
            <a:xfrm>
              <a:off x="7009255" y="1100902"/>
              <a:ext cx="743543" cy="307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0A08E42C-27E4-45CC-A8BC-8982ED4CCF01}"/>
                </a:ext>
              </a:extLst>
            </p:cNvPr>
            <p:cNvSpPr txBox="1"/>
            <p:nvPr/>
          </p:nvSpPr>
          <p:spPr>
            <a:xfrm>
              <a:off x="10332950" y="1048844"/>
              <a:ext cx="1859050" cy="3600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Label</a:t>
              </a:r>
            </a:p>
          </p:txBody>
        </p:sp>
      </p:grpSp>
    </p:spTree>
    <p:extLst>
      <p:ext uri="{BB962C8B-B14F-4D97-AF65-F5344CB8AC3E}">
        <p14:creationId xmlns:p14="http://schemas.microsoft.com/office/powerpoint/2010/main" val="34942349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5;p13">
            <a:extLst>
              <a:ext uri="{FF2B5EF4-FFF2-40B4-BE49-F238E27FC236}">
                <a16:creationId xmlns:a16="http://schemas.microsoft.com/office/drawing/2014/main" id="{616E6255-4C6E-40AD-B3CC-7F20A5654F75}"/>
              </a:ext>
            </a:extLst>
          </p:cNvPr>
          <p:cNvSpPr/>
          <p:nvPr/>
        </p:nvSpPr>
        <p:spPr>
          <a:xfrm>
            <a:off x="2775680" y="4290187"/>
            <a:ext cx="1387583" cy="836874"/>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lnSpc>
                <a:spcPct val="90000"/>
              </a:lnSpc>
              <a:spcBef>
                <a:spcPts val="0"/>
              </a:spcBef>
              <a:spcAft>
                <a:spcPts val="0"/>
              </a:spcAft>
              <a:buNone/>
            </a:pPr>
            <a:r>
              <a:rPr lang="en-CA" sz="2400" b="1" dirty="0">
                <a:solidFill>
                  <a:schemeClr val="dk1"/>
                </a:solidFill>
                <a:latin typeface="Calibri"/>
                <a:ea typeface="Calibri"/>
                <a:cs typeface="Calibri"/>
                <a:sym typeface="Calibri"/>
              </a:rPr>
              <a:t>or</a:t>
            </a:r>
            <a:endParaRPr sz="2400" b="1" i="0" u="none" strike="noStrike" cap="none" dirty="0">
              <a:solidFill>
                <a:schemeClr val="dk1"/>
              </a:solidFill>
              <a:latin typeface="Calibri"/>
              <a:ea typeface="Calibri"/>
              <a:cs typeface="Calibri"/>
              <a:sym typeface="Calibri"/>
            </a:endParaRPr>
          </a:p>
        </p:txBody>
      </p:sp>
      <p:pic>
        <p:nvPicPr>
          <p:cNvPr id="4" name="Google Shape;106;p13">
            <a:extLst>
              <a:ext uri="{FF2B5EF4-FFF2-40B4-BE49-F238E27FC236}">
                <a16:creationId xmlns:a16="http://schemas.microsoft.com/office/drawing/2014/main" id="{E0562CF9-6C83-4EF0-AF68-29C67D551DF6}"/>
              </a:ext>
            </a:extLst>
          </p:cNvPr>
          <p:cNvPicPr preferRelativeResize="0"/>
          <p:nvPr/>
        </p:nvPicPr>
        <p:blipFill rotWithShape="1">
          <a:blip r:embed="rId3">
            <a:alphaModFix/>
          </a:blip>
          <a:srcRect/>
          <a:stretch/>
        </p:blipFill>
        <p:spPr>
          <a:xfrm>
            <a:off x="297512" y="3976726"/>
            <a:ext cx="2710022" cy="1412762"/>
          </a:xfrm>
          <a:prstGeom prst="rect">
            <a:avLst/>
          </a:prstGeom>
          <a:noFill/>
          <a:ln>
            <a:noFill/>
          </a:ln>
        </p:spPr>
      </p:pic>
      <p:sp>
        <p:nvSpPr>
          <p:cNvPr id="5" name="Google Shape;108;p13">
            <a:extLst>
              <a:ext uri="{FF2B5EF4-FFF2-40B4-BE49-F238E27FC236}">
                <a16:creationId xmlns:a16="http://schemas.microsoft.com/office/drawing/2014/main" id="{57D8DFD7-056D-49B0-A8BB-C2FBC99BCA55}"/>
              </a:ext>
            </a:extLst>
          </p:cNvPr>
          <p:cNvSpPr/>
          <p:nvPr/>
        </p:nvSpPr>
        <p:spPr>
          <a:xfrm>
            <a:off x="247687" y="5332236"/>
            <a:ext cx="2227950" cy="772499"/>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lnSpc>
                <a:spcPct val="90000"/>
              </a:lnSpc>
              <a:spcBef>
                <a:spcPts val="0"/>
              </a:spcBef>
              <a:spcAft>
                <a:spcPts val="0"/>
              </a:spcAft>
              <a:buNone/>
            </a:pPr>
            <a:r>
              <a:rPr lang="en-CA" sz="2200" b="1" dirty="0">
                <a:solidFill>
                  <a:schemeClr val="dk1"/>
                </a:solidFill>
                <a:latin typeface="Calibri"/>
                <a:ea typeface="Calibri"/>
                <a:cs typeface="Calibri"/>
                <a:sym typeface="Calibri"/>
              </a:rPr>
              <a:t>Text tutorials</a:t>
            </a:r>
            <a:endParaRPr sz="2200" b="1" i="0" u="none" strike="noStrike" cap="none" dirty="0">
              <a:solidFill>
                <a:schemeClr val="dk1"/>
              </a:solidFill>
              <a:latin typeface="Calibri"/>
              <a:ea typeface="Calibri"/>
              <a:cs typeface="Calibri"/>
              <a:sym typeface="Calibri"/>
            </a:endParaRPr>
          </a:p>
        </p:txBody>
      </p:sp>
      <p:sp>
        <p:nvSpPr>
          <p:cNvPr id="9" name="Google Shape;107;p13">
            <a:extLst>
              <a:ext uri="{FF2B5EF4-FFF2-40B4-BE49-F238E27FC236}">
                <a16:creationId xmlns:a16="http://schemas.microsoft.com/office/drawing/2014/main" id="{5FA777B1-BB93-4461-BE63-95FF147F6932}"/>
              </a:ext>
            </a:extLst>
          </p:cNvPr>
          <p:cNvSpPr/>
          <p:nvPr/>
        </p:nvSpPr>
        <p:spPr>
          <a:xfrm>
            <a:off x="3469471" y="5415005"/>
            <a:ext cx="2951056" cy="479270"/>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lnSpc>
                <a:spcPct val="90000"/>
              </a:lnSpc>
              <a:spcBef>
                <a:spcPts val="0"/>
              </a:spcBef>
              <a:spcAft>
                <a:spcPts val="0"/>
              </a:spcAft>
              <a:buNone/>
            </a:pPr>
            <a:r>
              <a:rPr lang="en-CA" sz="2200" b="1" dirty="0">
                <a:solidFill>
                  <a:schemeClr val="dk1"/>
                </a:solidFill>
                <a:latin typeface="Calibri"/>
                <a:ea typeface="Calibri"/>
                <a:cs typeface="Calibri"/>
                <a:sym typeface="Calibri"/>
              </a:rPr>
              <a:t>Video tutorials</a:t>
            </a:r>
            <a:endParaRPr sz="600" dirty="0"/>
          </a:p>
        </p:txBody>
      </p:sp>
      <p:pic>
        <p:nvPicPr>
          <p:cNvPr id="3074" name="Picture 2" descr="Image result for video tutorial">
            <a:extLst>
              <a:ext uri="{FF2B5EF4-FFF2-40B4-BE49-F238E27FC236}">
                <a16:creationId xmlns:a16="http://schemas.microsoft.com/office/drawing/2014/main" id="{2B288036-961A-45C8-8E12-9607A3D1E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734" y="3951209"/>
            <a:ext cx="1960442" cy="1463796"/>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14;p13">
            <a:extLst>
              <a:ext uri="{FF2B5EF4-FFF2-40B4-BE49-F238E27FC236}">
                <a16:creationId xmlns:a16="http://schemas.microsoft.com/office/drawing/2014/main" id="{F8017B1C-8F82-4852-8E46-2AB4CF78F783}"/>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Software Tutorials</a:t>
            </a:r>
            <a:endParaRPr lang="en-CA" b="1" dirty="0">
              <a:solidFill>
                <a:srgbClr val="434343"/>
              </a:solidFill>
            </a:endParaRPr>
          </a:p>
        </p:txBody>
      </p:sp>
      <p:grpSp>
        <p:nvGrpSpPr>
          <p:cNvPr id="10" name="Group 9">
            <a:extLst>
              <a:ext uri="{FF2B5EF4-FFF2-40B4-BE49-F238E27FC236}">
                <a16:creationId xmlns:a16="http://schemas.microsoft.com/office/drawing/2014/main" id="{E385E290-ECB8-46BB-B327-7EDAA8CA3642}"/>
              </a:ext>
            </a:extLst>
          </p:cNvPr>
          <p:cNvGrpSpPr/>
          <p:nvPr/>
        </p:nvGrpSpPr>
        <p:grpSpPr>
          <a:xfrm>
            <a:off x="6988790" y="1063927"/>
            <a:ext cx="4270920" cy="5040808"/>
            <a:chOff x="7089696" y="914119"/>
            <a:chExt cx="4270920" cy="5246043"/>
          </a:xfrm>
        </p:grpSpPr>
        <p:pic>
          <p:nvPicPr>
            <p:cNvPr id="12" name="Google Shape;114;p13">
              <a:extLst>
                <a:ext uri="{FF2B5EF4-FFF2-40B4-BE49-F238E27FC236}">
                  <a16:creationId xmlns:a16="http://schemas.microsoft.com/office/drawing/2014/main" id="{D1E8D17F-0652-46A4-B97D-550B0720A666}"/>
                </a:ext>
              </a:extLst>
            </p:cNvPr>
            <p:cNvPicPr preferRelativeResize="0"/>
            <p:nvPr/>
          </p:nvPicPr>
          <p:blipFill>
            <a:blip r:embed="rId5">
              <a:alphaModFix/>
            </a:blip>
            <a:stretch>
              <a:fillRect/>
            </a:stretch>
          </p:blipFill>
          <p:spPr>
            <a:xfrm>
              <a:off x="7089696" y="914119"/>
              <a:ext cx="4270920" cy="2155857"/>
            </a:xfrm>
            <a:prstGeom prst="rect">
              <a:avLst/>
            </a:prstGeom>
            <a:noFill/>
            <a:ln>
              <a:noFill/>
            </a:ln>
          </p:spPr>
        </p:pic>
        <p:pic>
          <p:nvPicPr>
            <p:cNvPr id="13" name="Google Shape;118;p13">
              <a:extLst>
                <a:ext uri="{FF2B5EF4-FFF2-40B4-BE49-F238E27FC236}">
                  <a16:creationId xmlns:a16="http://schemas.microsoft.com/office/drawing/2014/main" id="{4839392B-3FEE-4CF9-8F62-A3F78A964337}"/>
                </a:ext>
              </a:extLst>
            </p:cNvPr>
            <p:cNvPicPr preferRelativeResize="0"/>
            <p:nvPr/>
          </p:nvPicPr>
          <p:blipFill>
            <a:blip r:embed="rId6">
              <a:alphaModFix/>
            </a:blip>
            <a:stretch>
              <a:fillRect/>
            </a:stretch>
          </p:blipFill>
          <p:spPr>
            <a:xfrm>
              <a:off x="7089696" y="3042480"/>
              <a:ext cx="4270920" cy="608111"/>
            </a:xfrm>
            <a:prstGeom prst="rect">
              <a:avLst/>
            </a:prstGeom>
            <a:noFill/>
            <a:ln>
              <a:noFill/>
            </a:ln>
          </p:spPr>
        </p:pic>
        <p:pic>
          <p:nvPicPr>
            <p:cNvPr id="16" name="Picture 4" descr="Image result for question">
              <a:extLst>
                <a:ext uri="{FF2B5EF4-FFF2-40B4-BE49-F238E27FC236}">
                  <a16:creationId xmlns:a16="http://schemas.microsoft.com/office/drawing/2014/main" id="{0620C434-1BCE-4973-8461-55CFAC172D9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8704" b="93333" l="10000" r="90000">
                          <a14:foregroundMark x1="40104" y1="8704" x2="42656" y2="11852"/>
                          <a14:foregroundMark x1="45208" y1="81852" x2="43906" y2="83796"/>
                          <a14:foregroundMark x1="58177" y1="79259" x2="59323" y2="85185"/>
                          <a14:foregroundMark x1="53906" y1="93333" x2="52812" y2="90833"/>
                        </a14:backgroundRemoval>
                      </a14:imgEffect>
                    </a14:imgLayer>
                  </a14:imgProps>
                </a:ext>
                <a:ext uri="{28A0092B-C50C-407E-A947-70E740481C1C}">
                  <a14:useLocalDpi xmlns:a14="http://schemas.microsoft.com/office/drawing/2010/main" val="0"/>
                </a:ext>
              </a:extLst>
            </a:blip>
            <a:srcRect r="26419"/>
            <a:stretch/>
          </p:blipFill>
          <p:spPr bwMode="auto">
            <a:xfrm>
              <a:off x="7326357" y="3701870"/>
              <a:ext cx="3215721" cy="245829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8" descr="Image result for tutorial">
            <a:extLst>
              <a:ext uri="{FF2B5EF4-FFF2-40B4-BE49-F238E27FC236}">
                <a16:creationId xmlns:a16="http://schemas.microsoft.com/office/drawing/2014/main" id="{0BD53E6B-6267-4070-BF89-2418B59376A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816" b="96933" l="5402" r="90000">
                        <a14:foregroundMark x1="15747" y1="12679" x2="15747" y2="22495"/>
                        <a14:foregroundMark x1="27356" y1="30266" x2="27356" y2="35174"/>
                        <a14:foregroundMark x1="38736" y1="27607" x2="36897" y2="33742"/>
                        <a14:foregroundMark x1="38276" y1="37832" x2="38276" y2="37832"/>
                        <a14:foregroundMark x1="46552" y1="44990" x2="46092" y2="46626"/>
                        <a14:foregroundMark x1="49080" y1="41104" x2="49080" y2="42331"/>
                        <a14:foregroundMark x1="50115" y1="35992" x2="49885" y2="37628"/>
                        <a14:foregroundMark x1="35747" y1="59918" x2="40460" y2="59918"/>
                        <a14:foregroundMark x1="30115" y1="55624" x2="31379" y2="55828"/>
                        <a14:foregroundMark x1="40805" y1="59714" x2="45287" y2="59714"/>
                        <a14:foregroundMark x1="48966" y1="42740" x2="48506" y2="44785"/>
                        <a14:foregroundMark x1="48391" y1="45399" x2="48046" y2="47035"/>
                        <a14:foregroundMark x1="48046" y1="47648" x2="46437" y2="55828"/>
                        <a14:foregroundMark x1="41379" y1="46421" x2="40575" y2="47648"/>
                        <a14:foregroundMark x1="34713" y1="26380" x2="34828" y2="29243"/>
                        <a14:foregroundMark x1="31724" y1="59714" x2="35632" y2="59714"/>
                        <a14:foregroundMark x1="12989" y1="12679" x2="12644" y2="17791"/>
                        <a14:foregroundMark x1="13448" y1="11247" x2="18621" y2="9816"/>
                        <a14:foregroundMark x1="12759" y1="21677" x2="12759" y2="21677"/>
                        <a14:foregroundMark x1="12759" y1="21677" x2="12759" y2="26176"/>
                        <a14:foregroundMark x1="7356" y1="42740" x2="8391" y2="54806"/>
                        <a14:foregroundMark x1="34368" y1="70552" x2="36552" y2="78323"/>
                        <a14:foregroundMark x1="31149" y1="70552" x2="42184" y2="70757"/>
                        <a14:foregroundMark x1="9425" y1="58078" x2="9425" y2="68507"/>
                        <a14:foregroundMark x1="9425" y1="68507" x2="13793" y2="75869"/>
                        <a14:foregroundMark x1="13793" y1="75869" x2="22299" y2="74847"/>
                        <a14:foregroundMark x1="15172" y1="83436" x2="15517" y2="91207"/>
                        <a14:foregroundMark x1="7816" y1="76687" x2="9080" y2="72393"/>
                        <a14:foregroundMark x1="5517" y1="40695" x2="8161" y2="71575"/>
                        <a14:foregroundMark x1="11724" y1="28630" x2="14483" y2="34560"/>
                        <a14:foregroundMark x1="16437" y1="83027" x2="19885" y2="83436"/>
                        <a14:foregroundMark x1="10230" y1="96933" x2="10230" y2="96933"/>
                      </a14:backgroundRemoval>
                    </a14:imgEffect>
                  </a14:imgLayer>
                </a14:imgProps>
              </a:ext>
              <a:ext uri="{28A0092B-C50C-407E-A947-70E740481C1C}">
                <a14:useLocalDpi xmlns:a14="http://schemas.microsoft.com/office/drawing/2010/main" val="0"/>
              </a:ext>
            </a:extLst>
          </a:blip>
          <a:srcRect r="46794"/>
          <a:stretch/>
        </p:blipFill>
        <p:spPr bwMode="auto">
          <a:xfrm>
            <a:off x="1549732" y="1155620"/>
            <a:ext cx="2451895" cy="2308307"/>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170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6E209-00A6-410D-911E-252A292D85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3559" y="1624816"/>
            <a:ext cx="5681082" cy="3122237"/>
          </a:xfrm>
          <a:prstGeom prst="rect">
            <a:avLst/>
          </a:prstGeom>
          <a:noFill/>
          <a:ln>
            <a:noFill/>
          </a:ln>
        </p:spPr>
      </p:pic>
      <p:sp>
        <p:nvSpPr>
          <p:cNvPr id="5" name="Google Shape;123;p14">
            <a:extLst>
              <a:ext uri="{FF2B5EF4-FFF2-40B4-BE49-F238E27FC236}">
                <a16:creationId xmlns:a16="http://schemas.microsoft.com/office/drawing/2014/main" id="{14E4C190-85C4-434F-ADEB-6E34584AD69C}"/>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spTree>
    <p:extLst>
      <p:ext uri="{BB962C8B-B14F-4D97-AF65-F5344CB8AC3E}">
        <p14:creationId xmlns:p14="http://schemas.microsoft.com/office/powerpoint/2010/main" val="22215787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257428" y="1065702"/>
            <a:ext cx="7591424" cy="2252123"/>
          </a:xfrm>
          <a:prstGeom prst="rect">
            <a:avLst/>
          </a:prstGeom>
        </p:spPr>
      </p:pic>
      <p:pic>
        <p:nvPicPr>
          <p:cNvPr id="23" name="Picture 22"/>
          <p:cNvPicPr>
            <a:picLocks noChangeAspect="1"/>
          </p:cNvPicPr>
          <p:nvPr/>
        </p:nvPicPr>
        <p:blipFill>
          <a:blip r:embed="rId3"/>
          <a:stretch>
            <a:fillRect/>
          </a:stretch>
        </p:blipFill>
        <p:spPr>
          <a:xfrm>
            <a:off x="2286003" y="3395662"/>
            <a:ext cx="7543713" cy="2233613"/>
          </a:xfrm>
          <a:prstGeom prst="rect">
            <a:avLst/>
          </a:prstGeom>
        </p:spPr>
      </p:pic>
      <p:sp>
        <p:nvSpPr>
          <p:cNvPr id="8" name="Freeform 7"/>
          <p:cNvSpPr/>
          <p:nvPr/>
        </p:nvSpPr>
        <p:spPr>
          <a:xfrm>
            <a:off x="0" y="-9525"/>
            <a:ext cx="12192000" cy="6343650"/>
          </a:xfrm>
          <a:custGeom>
            <a:avLst/>
            <a:gdLst>
              <a:gd name="connsiteX0" fmla="*/ 2400300 w 12192000"/>
              <a:gd name="connsiteY0" fmla="*/ 3483768 h 6343650"/>
              <a:gd name="connsiteX1" fmla="*/ 2400300 w 12192000"/>
              <a:gd name="connsiteY1" fmla="*/ 5522118 h 6343650"/>
              <a:gd name="connsiteX2" fmla="*/ 9696450 w 12192000"/>
              <a:gd name="connsiteY2" fmla="*/ 5522118 h 6343650"/>
              <a:gd name="connsiteX3" fmla="*/ 9696450 w 12192000"/>
              <a:gd name="connsiteY3" fmla="*/ 3483768 h 6343650"/>
              <a:gd name="connsiteX4" fmla="*/ 2400301 w 12192000"/>
              <a:gd name="connsiteY4" fmla="*/ 1143000 h 6343650"/>
              <a:gd name="connsiteX5" fmla="*/ 2400301 w 12192000"/>
              <a:gd name="connsiteY5" fmla="*/ 3181350 h 6343650"/>
              <a:gd name="connsiteX6" fmla="*/ 9696450 w 12192000"/>
              <a:gd name="connsiteY6" fmla="*/ 3181350 h 6343650"/>
              <a:gd name="connsiteX7" fmla="*/ 9696450 w 12192000"/>
              <a:gd name="connsiteY7" fmla="*/ 1143000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2400300" y="3483768"/>
                </a:moveTo>
                <a:lnTo>
                  <a:pt x="2400300" y="5522118"/>
                </a:lnTo>
                <a:lnTo>
                  <a:pt x="9696450" y="5522118"/>
                </a:lnTo>
                <a:lnTo>
                  <a:pt x="9696450" y="3483768"/>
                </a:lnTo>
                <a:close/>
                <a:moveTo>
                  <a:pt x="2400301" y="1143000"/>
                </a:moveTo>
                <a:lnTo>
                  <a:pt x="2400301" y="3181350"/>
                </a:lnTo>
                <a:lnTo>
                  <a:pt x="9696450" y="3181350"/>
                </a:lnTo>
                <a:lnTo>
                  <a:pt x="9696450" y="1143000"/>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Topics</a:t>
            </a:r>
          </a:p>
        </p:txBody>
      </p:sp>
      <p:sp>
        <p:nvSpPr>
          <p:cNvPr id="3" name="Rectangle 2"/>
          <p:cNvSpPr/>
          <p:nvPr/>
        </p:nvSpPr>
        <p:spPr>
          <a:xfrm>
            <a:off x="4333875" y="2319337"/>
            <a:ext cx="5362575" cy="747713"/>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33874" y="4681537"/>
            <a:ext cx="5362575" cy="747713"/>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3911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4"/>
          <p:cNvSpPr/>
          <p:nvPr/>
        </p:nvSpPr>
        <p:spPr>
          <a:xfrm>
            <a:off x="0" y="53243"/>
            <a:ext cx="65" cy="350714"/>
          </a:xfrm>
          <a:prstGeom prst="rect">
            <a:avLst/>
          </a:prstGeom>
          <a:solidFill>
            <a:srgbClr val="FEFEFE"/>
          </a:solidFill>
          <a:ln>
            <a:noFill/>
          </a:ln>
        </p:spPr>
        <p:txBody>
          <a:bodyPr spcFirstLastPara="1" wrap="square" lIns="0" tIns="47600" rIns="0" bIns="253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3" name="Group 2"/>
          <p:cNvGrpSpPr/>
          <p:nvPr/>
        </p:nvGrpSpPr>
        <p:grpSpPr>
          <a:xfrm>
            <a:off x="147654" y="1537799"/>
            <a:ext cx="2227893" cy="3946232"/>
            <a:chOff x="784624" y="1188476"/>
            <a:chExt cx="2571664" cy="4625367"/>
          </a:xfrm>
        </p:grpSpPr>
        <p:sp>
          <p:nvSpPr>
            <p:cNvPr id="127" name="Google Shape;127;p14"/>
            <p:cNvSpPr/>
            <p:nvPr/>
          </p:nvSpPr>
          <p:spPr>
            <a:xfrm>
              <a:off x="784624"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4"/>
            <p:cNvSpPr txBox="1"/>
            <p:nvPr/>
          </p:nvSpPr>
          <p:spPr>
            <a:xfrm>
              <a:off x="784624" y="2415823"/>
              <a:ext cx="2571664" cy="247294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Length</a:t>
              </a:r>
              <a:endParaRPr sz="1800" dirty="0"/>
            </a:p>
          </p:txBody>
        </p:sp>
        <p:sp>
          <p:nvSpPr>
            <p:cNvPr id="129" name="Google Shape;129;p14"/>
            <p:cNvSpPr/>
            <p:nvPr/>
          </p:nvSpPr>
          <p:spPr>
            <a:xfrm>
              <a:off x="1300332" y="1465998"/>
              <a:ext cx="1540247" cy="1540247"/>
            </a:xfrm>
            <a:prstGeom prst="ellipse">
              <a:avLst/>
            </a:prstGeom>
            <a:blipFill rotWithShape="1">
              <a:blip r:embed="rId3">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 name="Group 3"/>
          <p:cNvGrpSpPr/>
          <p:nvPr/>
        </p:nvGrpSpPr>
        <p:grpSpPr>
          <a:xfrm>
            <a:off x="2511192" y="1537799"/>
            <a:ext cx="2272533" cy="3946232"/>
            <a:chOff x="3381910" y="1188476"/>
            <a:chExt cx="2623192" cy="4625367"/>
          </a:xfrm>
        </p:grpSpPr>
        <p:sp>
          <p:nvSpPr>
            <p:cNvPr id="130" name="Google Shape;130;p14"/>
            <p:cNvSpPr/>
            <p:nvPr/>
          </p:nvSpPr>
          <p:spPr>
            <a:xfrm>
              <a:off x="3433438"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4"/>
            <p:cNvSpPr txBox="1"/>
            <p:nvPr/>
          </p:nvSpPr>
          <p:spPr>
            <a:xfrm>
              <a:off x="3381910" y="2593557"/>
              <a:ext cx="2571664" cy="247294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Text Difficulty</a:t>
              </a:r>
              <a:endParaRPr dirty="0"/>
            </a:p>
          </p:txBody>
        </p:sp>
        <p:sp>
          <p:nvSpPr>
            <p:cNvPr id="132" name="Google Shape;132;p14"/>
            <p:cNvSpPr/>
            <p:nvPr/>
          </p:nvSpPr>
          <p:spPr>
            <a:xfrm>
              <a:off x="3949146" y="1465998"/>
              <a:ext cx="1540247" cy="1540247"/>
            </a:xfrm>
            <a:prstGeom prst="ellipse">
              <a:avLst/>
            </a:prstGeom>
            <a:blipFill rotWithShape="1">
              <a:blip r:embed="rId4">
                <a:alphaModFix/>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0"/>
                        </a14:imgEffect>
                      </a14:imgLayer>
                    </a14:imgProps>
                  </a:ext>
                </a:extLst>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 name="Group 6"/>
          <p:cNvGrpSpPr/>
          <p:nvPr/>
        </p:nvGrpSpPr>
        <p:grpSpPr>
          <a:xfrm>
            <a:off x="9781235" y="1537799"/>
            <a:ext cx="2195956" cy="3946232"/>
            <a:chOff x="8730344" y="1188476"/>
            <a:chExt cx="2574839" cy="4625367"/>
          </a:xfrm>
        </p:grpSpPr>
        <p:sp>
          <p:nvSpPr>
            <p:cNvPr id="136" name="Google Shape;136;p14"/>
            <p:cNvSpPr/>
            <p:nvPr/>
          </p:nvSpPr>
          <p:spPr>
            <a:xfrm>
              <a:off x="8733519"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4"/>
            <p:cNvSpPr txBox="1"/>
            <p:nvPr/>
          </p:nvSpPr>
          <p:spPr>
            <a:xfrm>
              <a:off x="8730344" y="2451892"/>
              <a:ext cx="2571664" cy="2400805"/>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Topics</a:t>
              </a:r>
              <a:endParaRPr dirty="0">
                <a:latin typeface="Calibri" panose="020F0502020204030204" pitchFamily="34" charset="0"/>
                <a:cs typeface="Calibri" panose="020F0502020204030204" pitchFamily="34" charset="0"/>
              </a:endParaRPr>
            </a:p>
          </p:txBody>
        </p:sp>
        <p:sp>
          <p:nvSpPr>
            <p:cNvPr id="138" name="Google Shape;138;p14"/>
            <p:cNvSpPr/>
            <p:nvPr/>
          </p:nvSpPr>
          <p:spPr>
            <a:xfrm>
              <a:off x="9246774" y="1465998"/>
              <a:ext cx="1540247" cy="1540247"/>
            </a:xfrm>
            <a:prstGeom prst="ellipse">
              <a:avLst/>
            </a:prstGeom>
            <a:blipFill rotWithShape="1">
              <a:blip r:embed="rId6">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3" name="Google Shape;133;p14"/>
          <p:cNvSpPr/>
          <p:nvPr/>
        </p:nvSpPr>
        <p:spPr>
          <a:xfrm>
            <a:off x="4954538" y="1537799"/>
            <a:ext cx="2259684"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14"/>
          <p:cNvSpPr txBox="1"/>
          <p:nvPr/>
        </p:nvSpPr>
        <p:spPr>
          <a:xfrm>
            <a:off x="4964010" y="2692613"/>
            <a:ext cx="2259684" cy="219776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endParaRPr sz="18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Word Repetition</a:t>
            </a:r>
            <a:endParaRPr sz="2800" b="1"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490"/>
              </a:spcBef>
              <a:spcAft>
                <a:spcPts val="0"/>
              </a:spcAft>
              <a:buNone/>
            </a:pPr>
            <a:endParaRPr sz="14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0" name="Google Shape;136;p14"/>
          <p:cNvSpPr/>
          <p:nvPr/>
        </p:nvSpPr>
        <p:spPr>
          <a:xfrm>
            <a:off x="7422963" y="1537799"/>
            <a:ext cx="2193248"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37;p14"/>
          <p:cNvSpPr txBox="1"/>
          <p:nvPr/>
        </p:nvSpPr>
        <p:spPr>
          <a:xfrm>
            <a:off x="7422963" y="2950124"/>
            <a:ext cx="2193248" cy="1877829"/>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Command Ratio</a:t>
            </a:r>
            <a:endParaRPr lang="en-US" sz="2800" b="1" dirty="0">
              <a:solidFill>
                <a:srgbClr val="FFFFFF"/>
              </a:solidFill>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dirty="0"/>
          </a:p>
        </p:txBody>
      </p:sp>
      <p:pic>
        <p:nvPicPr>
          <p:cNvPr id="1032" name="Picture 8" descr="Image result for rati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398" y="1733193"/>
            <a:ext cx="1371186" cy="1355475"/>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7268" y="1703464"/>
            <a:ext cx="1376409" cy="1376409"/>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4089" y="1767506"/>
            <a:ext cx="1347538" cy="1338743"/>
          </a:xfrm>
          <a:prstGeom prst="ellipse">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EF8EE853-F814-4093-9489-5971384F12C9}"/>
              </a:ext>
            </a:extLst>
          </p:cNvPr>
          <p:cNvSpPr/>
          <p:nvPr/>
        </p:nvSpPr>
        <p:spPr>
          <a:xfrm>
            <a:off x="5404387" y="1702702"/>
            <a:ext cx="1376409" cy="1373056"/>
          </a:xfrm>
          <a:prstGeom prst="ellipse">
            <a:avLst/>
          </a:prstGeom>
          <a:no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Google Shape;123;p14">
            <a:extLst>
              <a:ext uri="{FF2B5EF4-FFF2-40B4-BE49-F238E27FC236}">
                <a16:creationId xmlns:a16="http://schemas.microsoft.com/office/drawing/2014/main" id="{0E743131-43A3-4A08-8FBD-66DADBADCE79}"/>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Feature Representation</a:t>
            </a:r>
            <a:endParaRPr b="1" dirty="0">
              <a:solidFill>
                <a:srgbClr val="434343"/>
              </a:solidFill>
            </a:endParaRPr>
          </a:p>
        </p:txBody>
      </p:sp>
      <p:pic>
        <p:nvPicPr>
          <p:cNvPr id="27" name="Picture 4" descr="Image result for tick png">
            <a:extLst>
              <a:ext uri="{FF2B5EF4-FFF2-40B4-BE49-F238E27FC236}">
                <a16:creationId xmlns:a16="http://schemas.microsoft.com/office/drawing/2014/main" id="{1DCCF2C2-19C5-4202-8561-5028E4F5BA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3550" y="3751752"/>
            <a:ext cx="1814733" cy="1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45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4"/>
          <p:cNvSpPr/>
          <p:nvPr/>
        </p:nvSpPr>
        <p:spPr>
          <a:xfrm>
            <a:off x="0" y="53243"/>
            <a:ext cx="65" cy="350714"/>
          </a:xfrm>
          <a:prstGeom prst="rect">
            <a:avLst/>
          </a:prstGeom>
          <a:solidFill>
            <a:srgbClr val="FEFEFE"/>
          </a:solidFill>
          <a:ln>
            <a:noFill/>
          </a:ln>
        </p:spPr>
        <p:txBody>
          <a:bodyPr spcFirstLastPara="1" wrap="square" lIns="0" tIns="47600" rIns="0" bIns="253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3" name="Group 2"/>
          <p:cNvGrpSpPr/>
          <p:nvPr/>
        </p:nvGrpSpPr>
        <p:grpSpPr>
          <a:xfrm>
            <a:off x="147654" y="1537799"/>
            <a:ext cx="2227893" cy="3946232"/>
            <a:chOff x="784624" y="1188476"/>
            <a:chExt cx="2571664" cy="4625367"/>
          </a:xfrm>
        </p:grpSpPr>
        <p:sp>
          <p:nvSpPr>
            <p:cNvPr id="127" name="Google Shape;127;p14"/>
            <p:cNvSpPr/>
            <p:nvPr/>
          </p:nvSpPr>
          <p:spPr>
            <a:xfrm>
              <a:off x="784624"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4"/>
            <p:cNvSpPr txBox="1"/>
            <p:nvPr/>
          </p:nvSpPr>
          <p:spPr>
            <a:xfrm>
              <a:off x="784624" y="2415823"/>
              <a:ext cx="2571664" cy="247294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Length</a:t>
              </a:r>
              <a:endParaRPr sz="1800" dirty="0"/>
            </a:p>
          </p:txBody>
        </p:sp>
        <p:sp>
          <p:nvSpPr>
            <p:cNvPr id="129" name="Google Shape;129;p14"/>
            <p:cNvSpPr/>
            <p:nvPr/>
          </p:nvSpPr>
          <p:spPr>
            <a:xfrm>
              <a:off x="1300332" y="1465998"/>
              <a:ext cx="1540247" cy="1540247"/>
            </a:xfrm>
            <a:prstGeom prst="ellipse">
              <a:avLst/>
            </a:prstGeom>
            <a:blipFill rotWithShape="1">
              <a:blip r:embed="rId3">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 name="Group 3"/>
          <p:cNvGrpSpPr/>
          <p:nvPr/>
        </p:nvGrpSpPr>
        <p:grpSpPr>
          <a:xfrm>
            <a:off x="2511192" y="1537799"/>
            <a:ext cx="2272533" cy="3946232"/>
            <a:chOff x="3381910" y="1188476"/>
            <a:chExt cx="2623192" cy="4625367"/>
          </a:xfrm>
        </p:grpSpPr>
        <p:sp>
          <p:nvSpPr>
            <p:cNvPr id="130" name="Google Shape;130;p14"/>
            <p:cNvSpPr/>
            <p:nvPr/>
          </p:nvSpPr>
          <p:spPr>
            <a:xfrm>
              <a:off x="3433438"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4"/>
            <p:cNvSpPr txBox="1"/>
            <p:nvPr/>
          </p:nvSpPr>
          <p:spPr>
            <a:xfrm>
              <a:off x="3381910" y="2593557"/>
              <a:ext cx="2571664" cy="247294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a:ea typeface="Calibri"/>
                  <a:cs typeface="Calibri"/>
                  <a:sym typeface="Calibri"/>
                </a:rPr>
                <a:t>Text Difficulty</a:t>
              </a:r>
              <a:endParaRPr dirty="0"/>
            </a:p>
          </p:txBody>
        </p:sp>
        <p:sp>
          <p:nvSpPr>
            <p:cNvPr id="132" name="Google Shape;132;p14"/>
            <p:cNvSpPr/>
            <p:nvPr/>
          </p:nvSpPr>
          <p:spPr>
            <a:xfrm>
              <a:off x="3949146" y="1465998"/>
              <a:ext cx="1540247" cy="1540247"/>
            </a:xfrm>
            <a:prstGeom prst="ellipse">
              <a:avLst/>
            </a:prstGeom>
            <a:blipFill rotWithShape="1">
              <a:blip r:embed="rId4">
                <a:alphaModFix/>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0"/>
                        </a14:imgEffect>
                      </a14:imgLayer>
                    </a14:imgProps>
                  </a:ext>
                </a:extLst>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 name="Group 6"/>
          <p:cNvGrpSpPr/>
          <p:nvPr/>
        </p:nvGrpSpPr>
        <p:grpSpPr>
          <a:xfrm>
            <a:off x="9781235" y="1537799"/>
            <a:ext cx="2195956" cy="3946232"/>
            <a:chOff x="8730344" y="1188476"/>
            <a:chExt cx="2574839" cy="4625367"/>
          </a:xfrm>
        </p:grpSpPr>
        <p:sp>
          <p:nvSpPr>
            <p:cNvPr id="136" name="Google Shape;136;p14"/>
            <p:cNvSpPr/>
            <p:nvPr/>
          </p:nvSpPr>
          <p:spPr>
            <a:xfrm>
              <a:off x="8733519" y="1188476"/>
              <a:ext cx="2571664" cy="4625367"/>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4"/>
            <p:cNvSpPr txBox="1"/>
            <p:nvPr/>
          </p:nvSpPr>
          <p:spPr>
            <a:xfrm>
              <a:off x="8730344" y="2451892"/>
              <a:ext cx="2571664" cy="2400805"/>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CA"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Topics</a:t>
              </a:r>
              <a:endParaRPr dirty="0">
                <a:latin typeface="Calibri" panose="020F0502020204030204" pitchFamily="34" charset="0"/>
                <a:cs typeface="Calibri" panose="020F0502020204030204" pitchFamily="34" charset="0"/>
              </a:endParaRPr>
            </a:p>
          </p:txBody>
        </p:sp>
        <p:sp>
          <p:nvSpPr>
            <p:cNvPr id="138" name="Google Shape;138;p14"/>
            <p:cNvSpPr/>
            <p:nvPr/>
          </p:nvSpPr>
          <p:spPr>
            <a:xfrm>
              <a:off x="9246774" y="1465998"/>
              <a:ext cx="1540247" cy="1540247"/>
            </a:xfrm>
            <a:prstGeom prst="ellipse">
              <a:avLst/>
            </a:prstGeom>
            <a:blipFill rotWithShape="1">
              <a:blip r:embed="rId6">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3" name="Google Shape;133;p14"/>
          <p:cNvSpPr/>
          <p:nvPr/>
        </p:nvSpPr>
        <p:spPr>
          <a:xfrm>
            <a:off x="4954538" y="1537799"/>
            <a:ext cx="2259684"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14"/>
          <p:cNvSpPr txBox="1"/>
          <p:nvPr/>
        </p:nvSpPr>
        <p:spPr>
          <a:xfrm>
            <a:off x="4964010" y="2692613"/>
            <a:ext cx="2259684" cy="219776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endParaRPr sz="18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Word Repetition</a:t>
            </a:r>
            <a:endParaRPr sz="2800" b="1"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490"/>
              </a:spcBef>
              <a:spcAft>
                <a:spcPts val="0"/>
              </a:spcAft>
              <a:buNone/>
            </a:pPr>
            <a:endParaRPr sz="14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0" name="Google Shape;136;p14"/>
          <p:cNvSpPr/>
          <p:nvPr/>
        </p:nvSpPr>
        <p:spPr>
          <a:xfrm>
            <a:off x="7422963" y="1537799"/>
            <a:ext cx="2193248" cy="3946232"/>
          </a:xfrm>
          <a:prstGeom prst="roundRect">
            <a:avLst>
              <a:gd name="adj" fmla="val 10000"/>
            </a:avLst>
          </a:prstGeom>
          <a:solidFill>
            <a:srgbClr val="434343"/>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37;p14"/>
          <p:cNvSpPr txBox="1"/>
          <p:nvPr/>
        </p:nvSpPr>
        <p:spPr>
          <a:xfrm>
            <a:off x="7422963" y="2950124"/>
            <a:ext cx="2193248" cy="1877829"/>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Command Ratio</a:t>
            </a:r>
            <a:endParaRPr lang="en-US" sz="2800" b="1" dirty="0">
              <a:solidFill>
                <a:srgbClr val="FFFFFF"/>
              </a:solidFill>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None/>
            </a:pPr>
            <a:endParaRPr lang="en-US" sz="2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dirty="0"/>
          </a:p>
        </p:txBody>
      </p:sp>
      <p:pic>
        <p:nvPicPr>
          <p:cNvPr id="1032" name="Picture 8" descr="Image result for rati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398" y="1733193"/>
            <a:ext cx="1371186" cy="1355475"/>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7268" y="1703464"/>
            <a:ext cx="1376409" cy="1376409"/>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4089" y="1767506"/>
            <a:ext cx="1347538" cy="1338743"/>
          </a:xfrm>
          <a:prstGeom prst="ellipse">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EF8EE853-F814-4093-9489-5971384F12C9}"/>
              </a:ext>
            </a:extLst>
          </p:cNvPr>
          <p:cNvSpPr/>
          <p:nvPr/>
        </p:nvSpPr>
        <p:spPr>
          <a:xfrm>
            <a:off x="5404387" y="1702702"/>
            <a:ext cx="1376409" cy="1373056"/>
          </a:xfrm>
          <a:prstGeom prst="ellipse">
            <a:avLst/>
          </a:prstGeom>
          <a:no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8" name="Picture 6" descr="Image result for cross png">
            <a:extLst>
              <a:ext uri="{FF2B5EF4-FFF2-40B4-BE49-F238E27FC236}">
                <a16:creationId xmlns:a16="http://schemas.microsoft.com/office/drawing/2014/main" id="{6A9AD5C9-3569-46A9-A0C0-8DA3F02D3D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0158" y="4230572"/>
            <a:ext cx="1144866" cy="1144866"/>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23;p14">
            <a:extLst>
              <a:ext uri="{FF2B5EF4-FFF2-40B4-BE49-F238E27FC236}">
                <a16:creationId xmlns:a16="http://schemas.microsoft.com/office/drawing/2014/main" id="{A9F4AD46-610A-43DC-A58D-A732EBACA1D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Feature Representation</a:t>
            </a:r>
            <a:endParaRPr b="1" dirty="0">
              <a:solidFill>
                <a:srgbClr val="434343"/>
              </a:solidFill>
            </a:endParaRPr>
          </a:p>
        </p:txBody>
      </p:sp>
      <p:pic>
        <p:nvPicPr>
          <p:cNvPr id="32" name="Picture 4" descr="Image result for tick png">
            <a:extLst>
              <a:ext uri="{FF2B5EF4-FFF2-40B4-BE49-F238E27FC236}">
                <a16:creationId xmlns:a16="http://schemas.microsoft.com/office/drawing/2014/main" id="{904E7B55-D89E-42BC-9099-44BAD6A365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3550" y="3751752"/>
            <a:ext cx="1814733" cy="1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951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3" y="3395662"/>
            <a:ext cx="7562849" cy="2215974"/>
          </a:xfrm>
          <a:prstGeom prst="rect">
            <a:avLst/>
          </a:prstGeom>
        </p:spPr>
      </p:pic>
      <p:pic>
        <p:nvPicPr>
          <p:cNvPr id="7" name="Picture 6"/>
          <p:cNvPicPr>
            <a:picLocks noChangeAspect="1"/>
          </p:cNvPicPr>
          <p:nvPr/>
        </p:nvPicPr>
        <p:blipFill>
          <a:blip r:embed="rId3"/>
          <a:stretch>
            <a:fillRect/>
          </a:stretch>
        </p:blipFill>
        <p:spPr>
          <a:xfrm>
            <a:off x="2286003" y="1100138"/>
            <a:ext cx="7562849" cy="2238670"/>
          </a:xfrm>
          <a:prstGeom prst="rect">
            <a:avLst/>
          </a:prstGeom>
        </p:spPr>
      </p:pic>
      <p:sp>
        <p:nvSpPr>
          <p:cNvPr id="10" name="Freeform 9"/>
          <p:cNvSpPr/>
          <p:nvPr/>
        </p:nvSpPr>
        <p:spPr>
          <a:xfrm>
            <a:off x="0" y="0"/>
            <a:ext cx="12192000" cy="6343650"/>
          </a:xfrm>
          <a:custGeom>
            <a:avLst/>
            <a:gdLst>
              <a:gd name="connsiteX0" fmla="*/ 4324349 w 12192000"/>
              <a:gd name="connsiteY0" fmla="*/ 4534195 h 6343650"/>
              <a:gd name="connsiteX1" fmla="*/ 4324349 w 12192000"/>
              <a:gd name="connsiteY1" fmla="*/ 5343820 h 6343650"/>
              <a:gd name="connsiteX2" fmla="*/ 7153274 w 12192000"/>
              <a:gd name="connsiteY2" fmla="*/ 5343820 h 6343650"/>
              <a:gd name="connsiteX3" fmla="*/ 7153274 w 12192000"/>
              <a:gd name="connsiteY3" fmla="*/ 4534195 h 6343650"/>
              <a:gd name="connsiteX4" fmla="*/ 4324351 w 12192000"/>
              <a:gd name="connsiteY4" fmla="*/ 2295525 h 6343650"/>
              <a:gd name="connsiteX5" fmla="*/ 4324351 w 12192000"/>
              <a:gd name="connsiteY5" fmla="*/ 3105150 h 6343650"/>
              <a:gd name="connsiteX6" fmla="*/ 7153275 w 12192000"/>
              <a:gd name="connsiteY6" fmla="*/ 3105150 h 6343650"/>
              <a:gd name="connsiteX7" fmla="*/ 7153275 w 12192000"/>
              <a:gd name="connsiteY7" fmla="*/ 2295525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4324349" y="4534195"/>
                </a:moveTo>
                <a:lnTo>
                  <a:pt x="4324349" y="5343820"/>
                </a:lnTo>
                <a:lnTo>
                  <a:pt x="7153274" y="5343820"/>
                </a:lnTo>
                <a:lnTo>
                  <a:pt x="7153274" y="4534195"/>
                </a:lnTo>
                <a:close/>
                <a:moveTo>
                  <a:pt x="4324351" y="2295525"/>
                </a:moveTo>
                <a:lnTo>
                  <a:pt x="4324351" y="3105150"/>
                </a:lnTo>
                <a:lnTo>
                  <a:pt x="7153275" y="3105150"/>
                </a:lnTo>
                <a:lnTo>
                  <a:pt x="7153275" y="2295525"/>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Length, Text Difficulty, Command Usage</a:t>
            </a:r>
          </a:p>
        </p:txBody>
      </p:sp>
    </p:spTree>
    <p:extLst>
      <p:ext uri="{BB962C8B-B14F-4D97-AF65-F5344CB8AC3E}">
        <p14:creationId xmlns:p14="http://schemas.microsoft.com/office/powerpoint/2010/main" val="42068623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86003" y="3395662"/>
            <a:ext cx="7562849" cy="2215974"/>
          </a:xfrm>
          <a:prstGeom prst="rect">
            <a:avLst/>
          </a:prstGeom>
        </p:spPr>
      </p:pic>
      <p:pic>
        <p:nvPicPr>
          <p:cNvPr id="7" name="Picture 6"/>
          <p:cNvPicPr>
            <a:picLocks noChangeAspect="1"/>
          </p:cNvPicPr>
          <p:nvPr/>
        </p:nvPicPr>
        <p:blipFill>
          <a:blip r:embed="rId4"/>
          <a:stretch>
            <a:fillRect/>
          </a:stretch>
        </p:blipFill>
        <p:spPr>
          <a:xfrm>
            <a:off x="2286003" y="1100138"/>
            <a:ext cx="7562849" cy="2238670"/>
          </a:xfrm>
          <a:prstGeom prst="rect">
            <a:avLst/>
          </a:prstGeom>
        </p:spPr>
      </p:pic>
      <p:sp>
        <p:nvSpPr>
          <p:cNvPr id="9" name="Freeform 8"/>
          <p:cNvSpPr/>
          <p:nvPr/>
        </p:nvSpPr>
        <p:spPr>
          <a:xfrm>
            <a:off x="0" y="0"/>
            <a:ext cx="12192000" cy="6343650"/>
          </a:xfrm>
          <a:custGeom>
            <a:avLst/>
            <a:gdLst>
              <a:gd name="connsiteX0" fmla="*/ 7458074 w 12192000"/>
              <a:gd name="connsiteY0" fmla="*/ 4600870 h 6343650"/>
              <a:gd name="connsiteX1" fmla="*/ 7458074 w 12192000"/>
              <a:gd name="connsiteY1" fmla="*/ 5210470 h 6343650"/>
              <a:gd name="connsiteX2" fmla="*/ 9143999 w 12192000"/>
              <a:gd name="connsiteY2" fmla="*/ 5210470 h 6343650"/>
              <a:gd name="connsiteX3" fmla="*/ 9143999 w 12192000"/>
              <a:gd name="connsiteY3" fmla="*/ 4600870 h 6343650"/>
              <a:gd name="connsiteX4" fmla="*/ 7458075 w 12192000"/>
              <a:gd name="connsiteY4" fmla="*/ 2362200 h 6343650"/>
              <a:gd name="connsiteX5" fmla="*/ 7458075 w 12192000"/>
              <a:gd name="connsiteY5" fmla="*/ 2971800 h 6343650"/>
              <a:gd name="connsiteX6" fmla="*/ 9144000 w 12192000"/>
              <a:gd name="connsiteY6" fmla="*/ 2971800 h 6343650"/>
              <a:gd name="connsiteX7" fmla="*/ 9144000 w 12192000"/>
              <a:gd name="connsiteY7" fmla="*/ 2362200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7458074" y="4600870"/>
                </a:moveTo>
                <a:lnTo>
                  <a:pt x="7458074" y="5210470"/>
                </a:lnTo>
                <a:lnTo>
                  <a:pt x="9143999" y="5210470"/>
                </a:lnTo>
                <a:lnTo>
                  <a:pt x="9143999" y="4600870"/>
                </a:lnTo>
                <a:close/>
                <a:moveTo>
                  <a:pt x="7458075" y="2362200"/>
                </a:moveTo>
                <a:lnTo>
                  <a:pt x="7458075" y="2971800"/>
                </a:lnTo>
                <a:lnTo>
                  <a:pt x="9144000" y="2971800"/>
                </a:lnTo>
                <a:lnTo>
                  <a:pt x="9144000" y="2362200"/>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Frequent Tools </a:t>
            </a:r>
          </a:p>
        </p:txBody>
      </p:sp>
    </p:spTree>
    <p:extLst>
      <p:ext uri="{BB962C8B-B14F-4D97-AF65-F5344CB8AC3E}">
        <p14:creationId xmlns:p14="http://schemas.microsoft.com/office/powerpoint/2010/main" val="5064710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5CD8661C-5C29-48E3-A92C-C8B705D31E47}"/>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lang="en-CA" b="1" dirty="0">
              <a:solidFill>
                <a:srgbClr val="434343"/>
              </a:solidFill>
            </a:endParaRPr>
          </a:p>
        </p:txBody>
      </p:sp>
      <p:pic>
        <p:nvPicPr>
          <p:cNvPr id="3" name="Picture 2">
            <a:extLst>
              <a:ext uri="{FF2B5EF4-FFF2-40B4-BE49-F238E27FC236}">
                <a16:creationId xmlns:a16="http://schemas.microsoft.com/office/drawing/2014/main" id="{57A89E44-FCB4-4B5C-A2A4-CE4D779931A2}"/>
              </a:ext>
            </a:extLst>
          </p:cNvPr>
          <p:cNvPicPr>
            <a:picLocks noChangeAspect="1"/>
          </p:cNvPicPr>
          <p:nvPr/>
        </p:nvPicPr>
        <p:blipFill>
          <a:blip r:embed="rId2"/>
          <a:stretch>
            <a:fillRect/>
          </a:stretch>
        </p:blipFill>
        <p:spPr>
          <a:xfrm>
            <a:off x="2286003" y="3395662"/>
            <a:ext cx="7562849" cy="2215974"/>
          </a:xfrm>
          <a:prstGeom prst="rect">
            <a:avLst/>
          </a:prstGeom>
        </p:spPr>
      </p:pic>
      <p:pic>
        <p:nvPicPr>
          <p:cNvPr id="4" name="Picture 3">
            <a:extLst>
              <a:ext uri="{FF2B5EF4-FFF2-40B4-BE49-F238E27FC236}">
                <a16:creationId xmlns:a16="http://schemas.microsoft.com/office/drawing/2014/main" id="{DE9E5D74-BC73-4AF7-AA2E-8707A4C59306}"/>
              </a:ext>
            </a:extLst>
          </p:cNvPr>
          <p:cNvPicPr>
            <a:picLocks noChangeAspect="1"/>
          </p:cNvPicPr>
          <p:nvPr/>
        </p:nvPicPr>
        <p:blipFill>
          <a:blip r:embed="rId3"/>
          <a:stretch>
            <a:fillRect/>
          </a:stretch>
        </p:blipFill>
        <p:spPr>
          <a:xfrm>
            <a:off x="2286003" y="1100138"/>
            <a:ext cx="7562849" cy="2238670"/>
          </a:xfrm>
          <a:prstGeom prst="rect">
            <a:avLst/>
          </a:prstGeom>
        </p:spPr>
      </p:pic>
    </p:spTree>
    <p:extLst>
      <p:ext uri="{BB962C8B-B14F-4D97-AF65-F5344CB8AC3E}">
        <p14:creationId xmlns:p14="http://schemas.microsoft.com/office/powerpoint/2010/main" val="4409235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oogle Shape;123;p14">
            <a:extLst>
              <a:ext uri="{FF2B5EF4-FFF2-40B4-BE49-F238E27FC236}">
                <a16:creationId xmlns:a16="http://schemas.microsoft.com/office/drawing/2014/main" id="{5CC69D2C-8962-48A4-B5E2-C53D8D2C8D32}"/>
              </a:ext>
            </a:extLst>
          </p:cNvPr>
          <p:cNvSpPr txBox="1"/>
          <p:nvPr/>
        </p:nvSpPr>
        <p:spPr>
          <a:xfrm>
            <a:off x="723900" y="0"/>
            <a:ext cx="10515600" cy="442468"/>
          </a:xfrm>
          <a:prstGeom prst="rect">
            <a:avLst/>
          </a:prstGeom>
        </p:spPr>
        <p:txBody>
          <a:bodyPr spcFirstLastPara="1" vert="horz" lIns="91440" tIns="45720" rIns="91440" bIns="45720" rtlCol="0" anchor="b" anchorCtr="0">
            <a:normAutofit fontScale="92500" lnSpcReduction="10000"/>
          </a:bodyPr>
          <a:lstStyle/>
          <a:p>
            <a:pPr marL="0" marR="0" lvl="0" indent="0" algn="ctr">
              <a:lnSpc>
                <a:spcPct val="90000"/>
              </a:lnSpc>
              <a:spcBef>
                <a:spcPct val="0"/>
              </a:spcBef>
              <a:spcAft>
                <a:spcPts val="600"/>
              </a:spcAft>
              <a:buClr>
                <a:srgbClr val="E3410F"/>
              </a:buClr>
              <a:buSzPts val="3959"/>
            </a:pPr>
            <a:r>
              <a:rPr lang="en-US" sz="2400" kern="1200" dirty="0" err="1">
                <a:solidFill>
                  <a:schemeClr val="tx1"/>
                </a:solidFill>
                <a:latin typeface="Calibri Light" panose="020F0302020204030204" pitchFamily="34" charset="0"/>
                <a:ea typeface="+mj-ea"/>
                <a:cs typeface="Calibri Light" panose="020F0302020204030204" pitchFamily="34" charset="0"/>
                <a:sym typeface="Calibri"/>
              </a:rPr>
              <a:t>TutVis</a:t>
            </a:r>
            <a:r>
              <a:rPr lang="en-US" sz="2400" kern="1200" dirty="0">
                <a:solidFill>
                  <a:schemeClr val="tx1"/>
                </a:solidFill>
                <a:latin typeface="Calibri Light" panose="020F0302020204030204" pitchFamily="34" charset="0"/>
                <a:ea typeface="+mj-ea"/>
                <a:cs typeface="Calibri Light" panose="020F0302020204030204" pitchFamily="34" charset="0"/>
                <a:sym typeface="Calibri"/>
              </a:rPr>
              <a:t>: Tutorial browsing system</a:t>
            </a:r>
            <a:endParaRPr lang="en-US" sz="2400" kern="1200" dirty="0">
              <a:solidFill>
                <a:schemeClr val="tx1"/>
              </a:solidFill>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23E82C03-1CB6-4373-986C-545B560977EC}"/>
              </a:ext>
            </a:extLst>
          </p:cNvPr>
          <p:cNvPicPr>
            <a:picLocks noChangeAspect="1"/>
          </p:cNvPicPr>
          <p:nvPr/>
        </p:nvPicPr>
        <p:blipFill>
          <a:blip r:embed="rId3"/>
          <a:stretch>
            <a:fillRect/>
          </a:stretch>
        </p:blipFill>
        <p:spPr>
          <a:xfrm>
            <a:off x="0" y="0"/>
            <a:ext cx="12192000" cy="6901837"/>
          </a:xfrm>
          <a:prstGeom prst="rect">
            <a:avLst/>
          </a:prstGeom>
        </p:spPr>
      </p:pic>
      <p:sp>
        <p:nvSpPr>
          <p:cNvPr id="4" name="Rectangle 3">
            <a:extLst>
              <a:ext uri="{FF2B5EF4-FFF2-40B4-BE49-F238E27FC236}">
                <a16:creationId xmlns:a16="http://schemas.microsoft.com/office/drawing/2014/main" id="{38E5E00B-3B4A-455E-B8B4-FCAA8ED05CDA}"/>
              </a:ext>
            </a:extLst>
          </p:cNvPr>
          <p:cNvSpPr/>
          <p:nvPr/>
        </p:nvSpPr>
        <p:spPr>
          <a:xfrm>
            <a:off x="-116958" y="0"/>
            <a:ext cx="12440093" cy="7187609"/>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FA1742-B309-4BD1-AED0-08F6CAE40D75}"/>
              </a:ext>
            </a:extLst>
          </p:cNvPr>
          <p:cNvSpPr/>
          <p:nvPr/>
        </p:nvSpPr>
        <p:spPr>
          <a:xfrm>
            <a:off x="3621427" y="2531311"/>
            <a:ext cx="5101545" cy="1562224"/>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Calibri" panose="020F0502020204030204" pitchFamily="34" charset="0"/>
                <a:cs typeface="Calibri" panose="020F0502020204030204" pitchFamily="34" charset="0"/>
              </a:rPr>
              <a:t>TutVis</a:t>
            </a:r>
            <a:endParaRPr lang="en-US" sz="3600" dirty="0">
              <a:solidFill>
                <a:schemeClr val="bg1"/>
              </a:solidFill>
              <a:latin typeface="Calibri" panose="020F0502020204030204" pitchFamily="34" charset="0"/>
              <a:cs typeface="Calibri" panose="020F0502020204030204" pitchFamily="34" charset="0"/>
            </a:endParaRPr>
          </a:p>
          <a:p>
            <a:pPr algn="ctr"/>
            <a:r>
              <a:rPr lang="en-US" sz="3600" dirty="0">
                <a:solidFill>
                  <a:schemeClr val="bg1"/>
                </a:solidFill>
                <a:latin typeface="Calibri" panose="020F0502020204030204" pitchFamily="34" charset="0"/>
                <a:cs typeface="Calibri" panose="020F0502020204030204" pitchFamily="34" charset="0"/>
              </a:rPr>
              <a:t>Tutorial Browsing System</a:t>
            </a:r>
          </a:p>
        </p:txBody>
      </p:sp>
    </p:spTree>
    <p:extLst>
      <p:ext uri="{BB962C8B-B14F-4D97-AF65-F5344CB8AC3E}">
        <p14:creationId xmlns:p14="http://schemas.microsoft.com/office/powerpoint/2010/main" val="12424626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oogle Shape;123;p14">
            <a:extLst>
              <a:ext uri="{FF2B5EF4-FFF2-40B4-BE49-F238E27FC236}">
                <a16:creationId xmlns:a16="http://schemas.microsoft.com/office/drawing/2014/main" id="{5CC69D2C-8962-48A4-B5E2-C53D8D2C8D32}"/>
              </a:ext>
            </a:extLst>
          </p:cNvPr>
          <p:cNvSpPr txBox="1"/>
          <p:nvPr/>
        </p:nvSpPr>
        <p:spPr>
          <a:xfrm>
            <a:off x="723900" y="0"/>
            <a:ext cx="10515600" cy="442468"/>
          </a:xfrm>
          <a:prstGeom prst="rect">
            <a:avLst/>
          </a:prstGeom>
        </p:spPr>
        <p:txBody>
          <a:bodyPr spcFirstLastPara="1" vert="horz" lIns="91440" tIns="45720" rIns="91440" bIns="45720" rtlCol="0" anchor="b" anchorCtr="0">
            <a:normAutofit fontScale="92500" lnSpcReduction="10000"/>
          </a:bodyPr>
          <a:lstStyle/>
          <a:p>
            <a:pPr marL="0" marR="0" lvl="0" indent="0" algn="ctr">
              <a:lnSpc>
                <a:spcPct val="90000"/>
              </a:lnSpc>
              <a:spcBef>
                <a:spcPct val="0"/>
              </a:spcBef>
              <a:spcAft>
                <a:spcPts val="600"/>
              </a:spcAft>
              <a:buClr>
                <a:srgbClr val="E3410F"/>
              </a:buClr>
              <a:buSzPts val="3959"/>
            </a:pPr>
            <a:r>
              <a:rPr lang="en-US" sz="2400" kern="1200" dirty="0" err="1">
                <a:solidFill>
                  <a:schemeClr val="tx1"/>
                </a:solidFill>
                <a:latin typeface="Calibri Light" panose="020F0302020204030204" pitchFamily="34" charset="0"/>
                <a:ea typeface="+mj-ea"/>
                <a:cs typeface="Calibri Light" panose="020F0302020204030204" pitchFamily="34" charset="0"/>
                <a:sym typeface="Calibri"/>
              </a:rPr>
              <a:t>TutVis</a:t>
            </a:r>
            <a:r>
              <a:rPr lang="en-US" sz="2400" kern="1200" dirty="0">
                <a:solidFill>
                  <a:schemeClr val="tx1"/>
                </a:solidFill>
                <a:latin typeface="Calibri Light" panose="020F0302020204030204" pitchFamily="34" charset="0"/>
                <a:ea typeface="+mj-ea"/>
                <a:cs typeface="Calibri Light" panose="020F0302020204030204" pitchFamily="34" charset="0"/>
                <a:sym typeface="Calibri"/>
              </a:rPr>
              <a:t>: Tutorial browsing system</a:t>
            </a:r>
            <a:endParaRPr lang="en-US" sz="2400" kern="1200" dirty="0">
              <a:solidFill>
                <a:schemeClr val="tx1"/>
              </a:solidFill>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23E82C03-1CB6-4373-986C-545B560977EC}"/>
              </a:ext>
            </a:extLst>
          </p:cNvPr>
          <p:cNvPicPr>
            <a:picLocks noChangeAspect="1"/>
          </p:cNvPicPr>
          <p:nvPr/>
        </p:nvPicPr>
        <p:blipFill>
          <a:blip r:embed="rId3"/>
          <a:stretch>
            <a:fillRect/>
          </a:stretch>
        </p:blipFill>
        <p:spPr>
          <a:xfrm>
            <a:off x="0" y="0"/>
            <a:ext cx="12192000" cy="6901837"/>
          </a:xfrm>
          <a:prstGeom prst="rect">
            <a:avLst/>
          </a:prstGeom>
        </p:spPr>
      </p:pic>
    </p:spTree>
    <p:extLst>
      <p:ext uri="{BB962C8B-B14F-4D97-AF65-F5344CB8AC3E}">
        <p14:creationId xmlns:p14="http://schemas.microsoft.com/office/powerpoint/2010/main" val="14124729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oogle Shape;123;p14">
            <a:extLst>
              <a:ext uri="{FF2B5EF4-FFF2-40B4-BE49-F238E27FC236}">
                <a16:creationId xmlns:a16="http://schemas.microsoft.com/office/drawing/2014/main" id="{5CC69D2C-8962-48A4-B5E2-C53D8D2C8D32}"/>
              </a:ext>
            </a:extLst>
          </p:cNvPr>
          <p:cNvSpPr txBox="1"/>
          <p:nvPr/>
        </p:nvSpPr>
        <p:spPr>
          <a:xfrm>
            <a:off x="723900" y="0"/>
            <a:ext cx="10515600" cy="442468"/>
          </a:xfrm>
          <a:prstGeom prst="rect">
            <a:avLst/>
          </a:prstGeom>
        </p:spPr>
        <p:txBody>
          <a:bodyPr spcFirstLastPara="1" vert="horz" lIns="91440" tIns="45720" rIns="91440" bIns="45720" rtlCol="0" anchor="b" anchorCtr="0">
            <a:normAutofit fontScale="92500" lnSpcReduction="10000"/>
          </a:bodyPr>
          <a:lstStyle/>
          <a:p>
            <a:pPr marL="0" marR="0" lvl="0" indent="0" algn="ctr">
              <a:lnSpc>
                <a:spcPct val="90000"/>
              </a:lnSpc>
              <a:spcBef>
                <a:spcPct val="0"/>
              </a:spcBef>
              <a:spcAft>
                <a:spcPts val="600"/>
              </a:spcAft>
              <a:buClr>
                <a:srgbClr val="E3410F"/>
              </a:buClr>
              <a:buSzPts val="3959"/>
            </a:pPr>
            <a:r>
              <a:rPr lang="en-US" sz="2400" kern="1200" dirty="0" err="1">
                <a:solidFill>
                  <a:schemeClr val="tx1"/>
                </a:solidFill>
                <a:latin typeface="Calibri Light" panose="020F0302020204030204" pitchFamily="34" charset="0"/>
                <a:ea typeface="+mj-ea"/>
                <a:cs typeface="Calibri Light" panose="020F0302020204030204" pitchFamily="34" charset="0"/>
                <a:sym typeface="Calibri"/>
              </a:rPr>
              <a:t>TutVis</a:t>
            </a:r>
            <a:r>
              <a:rPr lang="en-US" sz="2400" kern="1200" dirty="0">
                <a:solidFill>
                  <a:schemeClr val="tx1"/>
                </a:solidFill>
                <a:latin typeface="Calibri Light" panose="020F0302020204030204" pitchFamily="34" charset="0"/>
                <a:ea typeface="+mj-ea"/>
                <a:cs typeface="Calibri Light" panose="020F0302020204030204" pitchFamily="34" charset="0"/>
                <a:sym typeface="Calibri"/>
              </a:rPr>
              <a:t>: Tutorial browsing system</a:t>
            </a:r>
            <a:endParaRPr lang="en-US" sz="2400" kern="1200" dirty="0">
              <a:solidFill>
                <a:schemeClr val="tx1"/>
              </a:solidFill>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23E82C03-1CB6-4373-986C-545B560977EC}"/>
              </a:ext>
            </a:extLst>
          </p:cNvPr>
          <p:cNvPicPr>
            <a:picLocks noChangeAspect="1"/>
          </p:cNvPicPr>
          <p:nvPr/>
        </p:nvPicPr>
        <p:blipFill>
          <a:blip r:embed="rId3"/>
          <a:stretch>
            <a:fillRect/>
          </a:stretch>
        </p:blipFill>
        <p:spPr>
          <a:xfrm>
            <a:off x="0" y="0"/>
            <a:ext cx="12192000" cy="6901837"/>
          </a:xfrm>
          <a:prstGeom prst="rect">
            <a:avLst/>
          </a:prstGeom>
        </p:spPr>
      </p:pic>
      <p:sp>
        <p:nvSpPr>
          <p:cNvPr id="4" name="Rectangle 3">
            <a:extLst>
              <a:ext uri="{FF2B5EF4-FFF2-40B4-BE49-F238E27FC236}">
                <a16:creationId xmlns:a16="http://schemas.microsoft.com/office/drawing/2014/main" id="{4AFF028C-9938-4344-84DF-E80679F813DA}"/>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p14">
            <a:extLst>
              <a:ext uri="{FF2B5EF4-FFF2-40B4-BE49-F238E27FC236}">
                <a16:creationId xmlns:a16="http://schemas.microsoft.com/office/drawing/2014/main" id="{52E329C8-AFCB-4E12-8006-2ABCFAEB687D}"/>
              </a:ext>
            </a:extLst>
          </p:cNvPr>
          <p:cNvSpPr txBox="1"/>
          <p:nvPr/>
        </p:nvSpPr>
        <p:spPr>
          <a:xfrm>
            <a:off x="1" y="1935697"/>
            <a:ext cx="12192000" cy="643681"/>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3959" b="1" dirty="0">
                <a:solidFill>
                  <a:schemeClr val="bg1"/>
                </a:solidFill>
                <a:latin typeface="Calibri"/>
                <a:ea typeface="Calibri"/>
                <a:cs typeface="Calibri"/>
                <a:sym typeface="Calibri"/>
              </a:rPr>
              <a:t>Tutorial Selection Study</a:t>
            </a:r>
            <a:endParaRPr lang="en-CA" b="1" dirty="0">
              <a:solidFill>
                <a:schemeClr val="bg1"/>
              </a:solidFill>
            </a:endParaRPr>
          </a:p>
        </p:txBody>
      </p:sp>
      <p:sp>
        <p:nvSpPr>
          <p:cNvPr id="6" name="TextBox 5">
            <a:extLst>
              <a:ext uri="{FF2B5EF4-FFF2-40B4-BE49-F238E27FC236}">
                <a16:creationId xmlns:a16="http://schemas.microsoft.com/office/drawing/2014/main" id="{6C9A6D37-F8D5-4099-B370-B2D976F4472A}"/>
              </a:ext>
            </a:extLst>
          </p:cNvPr>
          <p:cNvSpPr txBox="1"/>
          <p:nvPr/>
        </p:nvSpPr>
        <p:spPr>
          <a:xfrm>
            <a:off x="0" y="2567498"/>
            <a:ext cx="12268200" cy="1538883"/>
          </a:xfrm>
          <a:prstGeom prst="rect">
            <a:avLst/>
          </a:prstGeom>
          <a:noFill/>
        </p:spPr>
        <p:txBody>
          <a:bodyPr wrap="square" rtlCol="0">
            <a:spAutoFit/>
          </a:bodyPr>
          <a:lstStyle/>
          <a:p>
            <a:pPr algn="ctr"/>
            <a:endParaRPr lang="en-US" sz="2800" dirty="0">
              <a:solidFill>
                <a:schemeClr val="bg1"/>
              </a:solidFill>
              <a:latin typeface="Calibri" panose="020F0502020204030204" pitchFamily="34" charset="0"/>
              <a:cs typeface="Calibri" panose="020F0502020204030204" pitchFamily="34" charset="0"/>
            </a:endParaRPr>
          </a:p>
          <a:p>
            <a:pPr algn="ctr">
              <a:spcAft>
                <a:spcPts val="1200"/>
              </a:spcAft>
              <a:buClr>
                <a:schemeClr val="bg1"/>
              </a:buClr>
            </a:pPr>
            <a:r>
              <a:rPr lang="en-US" sz="2800" dirty="0">
                <a:solidFill>
                  <a:schemeClr val="bg1"/>
                </a:solidFill>
                <a:latin typeface="Calibri" panose="020F0502020204030204" pitchFamily="34" charset="0"/>
                <a:cs typeface="Calibri" panose="020F0502020204030204" pitchFamily="34" charset="0"/>
              </a:rPr>
              <a:t>Evaluate the utility of </a:t>
            </a:r>
            <a:r>
              <a:rPr lang="en-US" sz="2800" dirty="0" err="1">
                <a:solidFill>
                  <a:schemeClr val="bg1"/>
                </a:solidFill>
                <a:latin typeface="Calibri" panose="020F0502020204030204" pitchFamily="34" charset="0"/>
                <a:cs typeface="Calibri" panose="020F0502020204030204" pitchFamily="34" charset="0"/>
              </a:rPr>
              <a:t>TutVis</a:t>
            </a:r>
            <a:endParaRPr lang="en-US" sz="2800" dirty="0">
              <a:solidFill>
                <a:schemeClr val="bg1"/>
              </a:solidFill>
              <a:latin typeface="Calibri" panose="020F0502020204030204" pitchFamily="34" charset="0"/>
              <a:cs typeface="Calibri" panose="020F0502020204030204" pitchFamily="34" charset="0"/>
            </a:endParaRPr>
          </a:p>
          <a:p>
            <a:pPr algn="ctr">
              <a:spcAft>
                <a:spcPts val="1200"/>
              </a:spcAft>
              <a:buClr>
                <a:schemeClr val="bg1"/>
              </a:buClr>
            </a:pPr>
            <a:r>
              <a:rPr lang="en-US" sz="2800" dirty="0">
                <a:solidFill>
                  <a:schemeClr val="bg1"/>
                </a:solidFill>
                <a:latin typeface="Calibri" panose="020F0502020204030204" pitchFamily="34" charset="0"/>
                <a:cs typeface="Calibri" panose="020F0502020204030204" pitchFamily="34" charset="0"/>
              </a:rPr>
              <a:t>Value of the interface components in selecting tutorials</a:t>
            </a:r>
          </a:p>
        </p:txBody>
      </p:sp>
    </p:spTree>
    <p:extLst>
      <p:ext uri="{BB962C8B-B14F-4D97-AF65-F5344CB8AC3E}">
        <p14:creationId xmlns:p14="http://schemas.microsoft.com/office/powerpoint/2010/main" val="1145131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DE1D62A6-62E6-45AB-9301-AEAA733A6571}"/>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Tutorial’s Difficulty </a:t>
            </a:r>
            <a:endParaRPr lang="en-CA" b="1" dirty="0">
              <a:solidFill>
                <a:srgbClr val="434343"/>
              </a:solidFill>
            </a:endParaRPr>
          </a:p>
        </p:txBody>
      </p:sp>
      <p:pic>
        <p:nvPicPr>
          <p:cNvPr id="3" name="Google Shape;111;p13">
            <a:extLst>
              <a:ext uri="{FF2B5EF4-FFF2-40B4-BE49-F238E27FC236}">
                <a16:creationId xmlns:a16="http://schemas.microsoft.com/office/drawing/2014/main" id="{FAD63734-7EEF-4645-B142-524CA0FD4D79}"/>
              </a:ext>
            </a:extLst>
          </p:cNvPr>
          <p:cNvPicPr preferRelativeResize="0"/>
          <p:nvPr/>
        </p:nvPicPr>
        <p:blipFill>
          <a:blip r:embed="rId3">
            <a:alphaModFix/>
          </a:blip>
          <a:stretch>
            <a:fillRect/>
          </a:stretch>
        </p:blipFill>
        <p:spPr>
          <a:xfrm>
            <a:off x="1267070" y="1285571"/>
            <a:ext cx="781050" cy="1323975"/>
          </a:xfrm>
          <a:prstGeom prst="rect">
            <a:avLst/>
          </a:prstGeom>
          <a:noFill/>
          <a:ln>
            <a:noFill/>
          </a:ln>
        </p:spPr>
      </p:pic>
      <p:pic>
        <p:nvPicPr>
          <p:cNvPr id="6" name="Google Shape;110;p13">
            <a:extLst>
              <a:ext uri="{FF2B5EF4-FFF2-40B4-BE49-F238E27FC236}">
                <a16:creationId xmlns:a16="http://schemas.microsoft.com/office/drawing/2014/main" id="{332BA15C-1416-4E69-A53F-7D5E1D782CF5}"/>
              </a:ext>
            </a:extLst>
          </p:cNvPr>
          <p:cNvPicPr preferRelativeResize="0"/>
          <p:nvPr/>
        </p:nvPicPr>
        <p:blipFill>
          <a:blip r:embed="rId4">
            <a:alphaModFix/>
          </a:blip>
          <a:stretch>
            <a:fillRect/>
          </a:stretch>
        </p:blipFill>
        <p:spPr>
          <a:xfrm>
            <a:off x="809870" y="2694439"/>
            <a:ext cx="1695450" cy="438150"/>
          </a:xfrm>
          <a:prstGeom prst="rect">
            <a:avLst/>
          </a:prstGeom>
          <a:noFill/>
          <a:ln>
            <a:noFill/>
          </a:ln>
        </p:spPr>
      </p:pic>
      <p:sp>
        <p:nvSpPr>
          <p:cNvPr id="7" name="TextBox 6">
            <a:extLst>
              <a:ext uri="{FF2B5EF4-FFF2-40B4-BE49-F238E27FC236}">
                <a16:creationId xmlns:a16="http://schemas.microsoft.com/office/drawing/2014/main" id="{BC3B5BB5-1185-43AD-A491-6FD303282061}"/>
              </a:ext>
            </a:extLst>
          </p:cNvPr>
          <p:cNvSpPr txBox="1"/>
          <p:nvPr/>
        </p:nvSpPr>
        <p:spPr>
          <a:xfrm>
            <a:off x="1372245" y="2753056"/>
            <a:ext cx="952453" cy="276999"/>
          </a:xfrm>
          <a:prstGeom prst="rect">
            <a:avLst/>
          </a:prstGeom>
          <a:solidFill>
            <a:srgbClr val="97C046"/>
          </a:solidFill>
        </p:spPr>
        <p:txBody>
          <a:bodyPr wrap="square" rtlCol="0">
            <a:spAutoFit/>
          </a:bodyPr>
          <a:lstStyle/>
          <a:p>
            <a:pPr algn="ctr"/>
            <a:r>
              <a:rPr lang="en-CA" sz="1200" dirty="0">
                <a:ln w="12700">
                  <a:solidFill>
                    <a:schemeClr val="bg1"/>
                  </a:solidFill>
                </a:ln>
                <a:solidFill>
                  <a:schemeClr val="bg1"/>
                </a:solidFill>
                <a:latin typeface="Gadugi" panose="020B0502040204020203" pitchFamily="34" charset="0"/>
                <a:ea typeface="Gadugi" panose="020B0502040204020203" pitchFamily="34" charset="0"/>
                <a:cs typeface="Calibri" panose="020F0502020204030204" pitchFamily="34" charset="0"/>
              </a:rPr>
              <a:t>BEGINNER</a:t>
            </a:r>
          </a:p>
        </p:txBody>
      </p:sp>
      <p:pic>
        <p:nvPicPr>
          <p:cNvPr id="9" name="Google Shape;112;p13">
            <a:extLst>
              <a:ext uri="{FF2B5EF4-FFF2-40B4-BE49-F238E27FC236}">
                <a16:creationId xmlns:a16="http://schemas.microsoft.com/office/drawing/2014/main" id="{E09ACB0B-3023-49AA-990F-3A88CF329DC7}"/>
              </a:ext>
            </a:extLst>
          </p:cNvPr>
          <p:cNvPicPr preferRelativeResize="0"/>
          <p:nvPr/>
        </p:nvPicPr>
        <p:blipFill>
          <a:blip r:embed="rId5">
            <a:alphaModFix/>
          </a:blip>
          <a:stretch>
            <a:fillRect/>
          </a:stretch>
        </p:blipFill>
        <p:spPr>
          <a:xfrm>
            <a:off x="9449692" y="2723014"/>
            <a:ext cx="1743075" cy="409575"/>
          </a:xfrm>
          <a:prstGeom prst="rect">
            <a:avLst/>
          </a:prstGeom>
          <a:noFill/>
          <a:ln>
            <a:noFill/>
          </a:ln>
        </p:spPr>
      </p:pic>
      <p:sp>
        <p:nvSpPr>
          <p:cNvPr id="10" name="TextBox 9">
            <a:extLst>
              <a:ext uri="{FF2B5EF4-FFF2-40B4-BE49-F238E27FC236}">
                <a16:creationId xmlns:a16="http://schemas.microsoft.com/office/drawing/2014/main" id="{8BCE7401-6C7B-4D1C-A967-4C037EE12E5F}"/>
              </a:ext>
            </a:extLst>
          </p:cNvPr>
          <p:cNvSpPr txBox="1"/>
          <p:nvPr/>
        </p:nvSpPr>
        <p:spPr>
          <a:xfrm>
            <a:off x="9956674" y="2789301"/>
            <a:ext cx="1135558" cy="276999"/>
          </a:xfrm>
          <a:prstGeom prst="rect">
            <a:avLst/>
          </a:prstGeom>
          <a:solidFill>
            <a:srgbClr val="DC7979"/>
          </a:solidFill>
          <a:ln>
            <a:solidFill>
              <a:srgbClr val="DC7979"/>
            </a:solidFill>
          </a:ln>
        </p:spPr>
        <p:txBody>
          <a:bodyPr wrap="square" rtlCol="0">
            <a:spAutoFit/>
          </a:bodyPr>
          <a:lstStyle/>
          <a:p>
            <a:pPr algn="ctr"/>
            <a:r>
              <a:rPr lang="en-CA" sz="1200" dirty="0">
                <a:ln w="12700">
                  <a:solidFill>
                    <a:schemeClr val="bg1"/>
                  </a:solidFill>
                </a:ln>
                <a:solidFill>
                  <a:schemeClr val="bg1"/>
                </a:solidFill>
                <a:latin typeface="Gadugi" panose="020B0502040204020203" pitchFamily="34" charset="0"/>
                <a:ea typeface="Gadugi" panose="020B0502040204020203" pitchFamily="34" charset="0"/>
                <a:cs typeface="Calibri" panose="020F0502020204030204" pitchFamily="34" charset="0"/>
              </a:rPr>
              <a:t>ADVANCED</a:t>
            </a:r>
          </a:p>
        </p:txBody>
      </p:sp>
      <p:pic>
        <p:nvPicPr>
          <p:cNvPr id="11" name="Google Shape;113;p13">
            <a:extLst>
              <a:ext uri="{FF2B5EF4-FFF2-40B4-BE49-F238E27FC236}">
                <a16:creationId xmlns:a16="http://schemas.microsoft.com/office/drawing/2014/main" id="{79EDD7FA-9162-48EA-8935-F98FCC138347}"/>
              </a:ext>
            </a:extLst>
          </p:cNvPr>
          <p:cNvPicPr preferRelativeResize="0"/>
          <p:nvPr/>
        </p:nvPicPr>
        <p:blipFill>
          <a:blip r:embed="rId6">
            <a:alphaModFix/>
          </a:blip>
          <a:stretch>
            <a:fillRect/>
          </a:stretch>
        </p:blipFill>
        <p:spPr>
          <a:xfrm>
            <a:off x="9316981" y="849154"/>
            <a:ext cx="1804273" cy="1804300"/>
          </a:xfrm>
          <a:prstGeom prst="rect">
            <a:avLst/>
          </a:prstGeom>
          <a:noFill/>
          <a:ln>
            <a:noFill/>
          </a:ln>
        </p:spPr>
      </p:pic>
      <p:sp>
        <p:nvSpPr>
          <p:cNvPr id="21" name="Google Shape;279;p23">
            <a:extLst>
              <a:ext uri="{FF2B5EF4-FFF2-40B4-BE49-F238E27FC236}">
                <a16:creationId xmlns:a16="http://schemas.microsoft.com/office/drawing/2014/main" id="{5EE1411D-822D-409A-9276-31046A685B24}"/>
              </a:ext>
            </a:extLst>
          </p:cNvPr>
          <p:cNvSpPr txBox="1">
            <a:spLocks/>
          </p:cNvSpPr>
          <p:nvPr/>
        </p:nvSpPr>
        <p:spPr>
          <a:xfrm>
            <a:off x="280319" y="3267730"/>
            <a:ext cx="3086461" cy="3308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buFont typeface="Arial"/>
              <a:buChar char="❏"/>
            </a:pPr>
            <a:r>
              <a:rPr lang="en-CA" sz="2400" dirty="0"/>
              <a:t>Lack experience and expertise</a:t>
            </a:r>
          </a:p>
          <a:p>
            <a:pPr>
              <a:lnSpc>
                <a:spcPct val="100000"/>
              </a:lnSpc>
              <a:buFont typeface="Arial"/>
              <a:buChar char="❏"/>
            </a:pPr>
            <a:r>
              <a:rPr lang="en-CA" sz="2400" dirty="0"/>
              <a:t>Require detailed information</a:t>
            </a:r>
          </a:p>
          <a:p>
            <a:pPr>
              <a:lnSpc>
                <a:spcPct val="100000"/>
              </a:lnSpc>
              <a:buFont typeface="Arial"/>
              <a:buChar char="❏"/>
            </a:pPr>
            <a:endParaRPr lang="en-CA" sz="2400" dirty="0"/>
          </a:p>
          <a:p>
            <a:pPr indent="0">
              <a:lnSpc>
                <a:spcPct val="100000"/>
              </a:lnSpc>
              <a:buFont typeface="Arial"/>
              <a:buNone/>
            </a:pPr>
            <a:endParaRPr lang="en-CA" sz="2400" dirty="0"/>
          </a:p>
          <a:p>
            <a:pPr marL="0" indent="0">
              <a:lnSpc>
                <a:spcPct val="100000"/>
              </a:lnSpc>
              <a:buFont typeface="Arial"/>
              <a:buNone/>
            </a:pPr>
            <a:endParaRPr lang="en-CA" sz="2400" dirty="0"/>
          </a:p>
          <a:p>
            <a:pPr marL="0" indent="0">
              <a:lnSpc>
                <a:spcPct val="100000"/>
              </a:lnSpc>
              <a:buFont typeface="Arial"/>
              <a:buNone/>
            </a:pPr>
            <a:endParaRPr lang="en-CA" sz="2400" dirty="0"/>
          </a:p>
          <a:p>
            <a:pPr marL="0" indent="0">
              <a:lnSpc>
                <a:spcPct val="100000"/>
              </a:lnSpc>
              <a:buFont typeface="Arial"/>
              <a:buNone/>
            </a:pPr>
            <a:endParaRPr lang="en-CA" sz="2400" dirty="0"/>
          </a:p>
        </p:txBody>
      </p:sp>
      <p:sp>
        <p:nvSpPr>
          <p:cNvPr id="22" name="Google Shape;279;p23">
            <a:extLst>
              <a:ext uri="{FF2B5EF4-FFF2-40B4-BE49-F238E27FC236}">
                <a16:creationId xmlns:a16="http://schemas.microsoft.com/office/drawing/2014/main" id="{F43EF1A5-CCF7-4123-A88E-B83B23E09E65}"/>
              </a:ext>
            </a:extLst>
          </p:cNvPr>
          <p:cNvSpPr txBox="1">
            <a:spLocks/>
          </p:cNvSpPr>
          <p:nvPr/>
        </p:nvSpPr>
        <p:spPr>
          <a:xfrm>
            <a:off x="9005098" y="3267731"/>
            <a:ext cx="3183532" cy="3308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buFont typeface="Arial"/>
              <a:buChar char="❏"/>
            </a:pPr>
            <a:r>
              <a:rPr lang="en-CA" sz="2400" dirty="0"/>
              <a:t>Have experience and expertise</a:t>
            </a:r>
          </a:p>
          <a:p>
            <a:pPr>
              <a:lnSpc>
                <a:spcPct val="100000"/>
              </a:lnSpc>
              <a:buFont typeface="Arial"/>
              <a:buChar char="❏"/>
            </a:pPr>
            <a:r>
              <a:rPr lang="en-CA" sz="2400" dirty="0"/>
              <a:t>Require high-level information</a:t>
            </a:r>
          </a:p>
          <a:p>
            <a:pPr>
              <a:lnSpc>
                <a:spcPct val="100000"/>
              </a:lnSpc>
              <a:buFont typeface="Arial"/>
              <a:buChar char="❏"/>
            </a:pPr>
            <a:endParaRPr lang="en-CA" sz="2400" dirty="0"/>
          </a:p>
          <a:p>
            <a:pPr indent="0">
              <a:lnSpc>
                <a:spcPct val="100000"/>
              </a:lnSpc>
              <a:buFont typeface="Arial"/>
              <a:buNone/>
            </a:pPr>
            <a:endParaRPr lang="en-CA" sz="2400" dirty="0"/>
          </a:p>
          <a:p>
            <a:pPr marL="0" indent="0">
              <a:lnSpc>
                <a:spcPct val="100000"/>
              </a:lnSpc>
              <a:buFont typeface="Arial"/>
              <a:buNone/>
            </a:pPr>
            <a:endParaRPr lang="en-CA" sz="2400" dirty="0"/>
          </a:p>
          <a:p>
            <a:pPr marL="0" indent="0">
              <a:lnSpc>
                <a:spcPct val="100000"/>
              </a:lnSpc>
              <a:buFont typeface="Arial"/>
              <a:buNone/>
            </a:pPr>
            <a:endParaRPr lang="en-CA" sz="2400" dirty="0"/>
          </a:p>
          <a:p>
            <a:pPr marL="0" indent="0">
              <a:lnSpc>
                <a:spcPct val="100000"/>
              </a:lnSpc>
              <a:buFont typeface="Arial"/>
              <a:buNone/>
            </a:pPr>
            <a:endParaRPr lang="en-CA" sz="2400" dirty="0"/>
          </a:p>
        </p:txBody>
      </p:sp>
      <p:grpSp>
        <p:nvGrpSpPr>
          <p:cNvPr id="33" name="Group 32">
            <a:extLst>
              <a:ext uri="{FF2B5EF4-FFF2-40B4-BE49-F238E27FC236}">
                <a16:creationId xmlns:a16="http://schemas.microsoft.com/office/drawing/2014/main" id="{07DED417-FFAB-4C48-8BFC-F9F7A939569B}"/>
              </a:ext>
            </a:extLst>
          </p:cNvPr>
          <p:cNvGrpSpPr/>
          <p:nvPr/>
        </p:nvGrpSpPr>
        <p:grpSpPr>
          <a:xfrm>
            <a:off x="6396602" y="4285497"/>
            <a:ext cx="2694097" cy="1651550"/>
            <a:chOff x="5010348" y="4236167"/>
            <a:chExt cx="2694097" cy="1651550"/>
          </a:xfrm>
        </p:grpSpPr>
        <p:pic>
          <p:nvPicPr>
            <p:cNvPr id="4112" name="Picture 16" descr="Image result for time consuming clipart">
              <a:extLst>
                <a:ext uri="{FF2B5EF4-FFF2-40B4-BE49-F238E27FC236}">
                  <a16:creationId xmlns:a16="http://schemas.microsoft.com/office/drawing/2014/main" id="{5F4A7046-9FBC-4B50-9678-D2F3BADDA6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938" y="4236167"/>
              <a:ext cx="1414635" cy="1414635"/>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279;p23">
              <a:extLst>
                <a:ext uri="{FF2B5EF4-FFF2-40B4-BE49-F238E27FC236}">
                  <a16:creationId xmlns:a16="http://schemas.microsoft.com/office/drawing/2014/main" id="{9FBD3D75-8F55-46AC-9E12-1919D8200E03}"/>
                </a:ext>
              </a:extLst>
            </p:cNvPr>
            <p:cNvSpPr txBox="1">
              <a:spLocks/>
            </p:cNvSpPr>
            <p:nvPr/>
          </p:nvSpPr>
          <p:spPr>
            <a:xfrm>
              <a:off x="5010348" y="5387516"/>
              <a:ext cx="2694097"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Time Consuming</a:t>
              </a:r>
            </a:p>
            <a:p>
              <a:pPr marL="50800" indent="0">
                <a:lnSpc>
                  <a:spcPct val="100000"/>
                </a:lnSpc>
                <a:spcBef>
                  <a:spcPts val="0"/>
                </a:spcBef>
                <a:buNone/>
              </a:pPr>
              <a:r>
                <a:rPr lang="en-CA" sz="1600" dirty="0"/>
                <a:t>[Grossman et al., 2009]</a:t>
              </a:r>
            </a:p>
          </p:txBody>
        </p:sp>
      </p:grpSp>
      <p:grpSp>
        <p:nvGrpSpPr>
          <p:cNvPr id="15" name="Group 14">
            <a:extLst>
              <a:ext uri="{FF2B5EF4-FFF2-40B4-BE49-F238E27FC236}">
                <a16:creationId xmlns:a16="http://schemas.microsoft.com/office/drawing/2014/main" id="{FA6C20C4-2D0C-4600-B8B7-B7B2319F9933}"/>
              </a:ext>
            </a:extLst>
          </p:cNvPr>
          <p:cNvGrpSpPr/>
          <p:nvPr/>
        </p:nvGrpSpPr>
        <p:grpSpPr>
          <a:xfrm>
            <a:off x="3728444" y="1937578"/>
            <a:ext cx="2323169" cy="2486701"/>
            <a:chOff x="3276448" y="2085976"/>
            <a:chExt cx="2323169" cy="2486701"/>
          </a:xfrm>
        </p:grpSpPr>
        <p:pic>
          <p:nvPicPr>
            <p:cNvPr id="4108" name="Picture 12" descr="Image result for overload">
              <a:extLst>
                <a:ext uri="{FF2B5EF4-FFF2-40B4-BE49-F238E27FC236}">
                  <a16:creationId xmlns:a16="http://schemas.microsoft.com/office/drawing/2014/main" id="{A7B9C4BB-52F9-4AE1-8C0E-6CF4CFCBF6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682" y="2085976"/>
              <a:ext cx="1266945" cy="1713024"/>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279;p23">
              <a:extLst>
                <a:ext uri="{FF2B5EF4-FFF2-40B4-BE49-F238E27FC236}">
                  <a16:creationId xmlns:a16="http://schemas.microsoft.com/office/drawing/2014/main" id="{F166A9AE-F643-4354-B997-B9FC6F005087}"/>
                </a:ext>
              </a:extLst>
            </p:cNvPr>
            <p:cNvSpPr txBox="1">
              <a:spLocks/>
            </p:cNvSpPr>
            <p:nvPr/>
          </p:nvSpPr>
          <p:spPr>
            <a:xfrm>
              <a:off x="3276448" y="3634580"/>
              <a:ext cx="2323169"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solidFill>
                    <a:schemeClr val="tx1"/>
                  </a:solidFill>
                </a:rPr>
                <a:t>Cognitive Overload</a:t>
              </a:r>
            </a:p>
            <a:p>
              <a:pPr marL="50800" indent="0" algn="ctr">
                <a:lnSpc>
                  <a:spcPct val="100000"/>
                </a:lnSpc>
                <a:spcBef>
                  <a:spcPts val="0"/>
                </a:spcBef>
                <a:buNone/>
              </a:pPr>
              <a:r>
                <a:rPr lang="en-CA" sz="1600" dirty="0">
                  <a:solidFill>
                    <a:schemeClr val="tx1"/>
                  </a:solidFill>
                </a:rPr>
                <a:t>[Pass et al., 2003] </a:t>
              </a:r>
            </a:p>
            <a:p>
              <a:pPr marL="50800" indent="0">
                <a:lnSpc>
                  <a:spcPct val="100000"/>
                </a:lnSpc>
                <a:buNone/>
              </a:pPr>
              <a:endParaRPr lang="en-CA" sz="1800" dirty="0">
                <a:solidFill>
                  <a:schemeClr val="tx1"/>
                </a:solidFill>
              </a:endParaRPr>
            </a:p>
          </p:txBody>
        </p:sp>
      </p:grpSp>
      <p:pic>
        <p:nvPicPr>
          <p:cNvPr id="4098" name="Picture 2" descr="Image result for tutorials">
            <a:extLst>
              <a:ext uri="{FF2B5EF4-FFF2-40B4-BE49-F238E27FC236}">
                <a16:creationId xmlns:a16="http://schemas.microsoft.com/office/drawing/2014/main" id="{498629D7-03AF-4F3E-AEC8-89C46866586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671" b="96532" l="34722" r="95556">
                        <a14:foregroundMark x1="55278" y1="15607" x2="64444" y2="53757"/>
                        <a14:foregroundMark x1="49722" y1="69075" x2="55972" y2="86705"/>
                        <a14:foregroundMark x1="42778" y1="82659" x2="86111" y2="82659"/>
                        <a14:foregroundMark x1="49444" y1="91329" x2="69722" y2="91329"/>
                        <a14:foregroundMark x1="69722" y1="91329" x2="86111" y2="89595"/>
                        <a14:foregroundMark x1="86111" y1="89595" x2="87917" y2="89595"/>
                        <a14:foregroundMark x1="38750" y1="78324" x2="38750" y2="92775"/>
                        <a14:foregroundMark x1="56389" y1="25434" x2="73889" y2="65607"/>
                        <a14:foregroundMark x1="73889" y1="65607" x2="88750" y2="83526"/>
                        <a14:foregroundMark x1="88750" y1="83526" x2="88750" y2="83526"/>
                        <a14:foregroundMark x1="80278" y1="32370" x2="94167" y2="96532"/>
                        <a14:foregroundMark x1="86528" y1="36994" x2="48333" y2="54624"/>
                        <a14:foregroundMark x1="48333" y1="54624" x2="48333" y2="54624"/>
                        <a14:foregroundMark x1="48611" y1="18497" x2="40139" y2="75145"/>
                        <a14:foregroundMark x1="49028" y1="22254" x2="75139" y2="19364"/>
                        <a14:foregroundMark x1="75139" y1="19364" x2="88750" y2="19364"/>
                        <a14:foregroundMark x1="87639" y1="22254" x2="94583" y2="31503"/>
                        <a14:foregroundMark x1="95000" y1="23121" x2="85972" y2="58382"/>
                        <a14:foregroundMark x1="85972" y1="58382" x2="85000" y2="69653"/>
                        <a14:foregroundMark x1="96111" y1="46821" x2="87917" y2="89595"/>
                        <a14:foregroundMark x1="88750" y1="43642" x2="88750" y2="66763"/>
                        <a14:foregroundMark x1="80278" y1="69075" x2="64722" y2="83815"/>
                        <a14:foregroundMark x1="64722" y1="83815" x2="47361" y2="82659"/>
                        <a14:foregroundMark x1="47361" y1="82659" x2="35833" y2="89595"/>
                        <a14:foregroundMark x1="43194" y1="9249" x2="43194" y2="9249"/>
                        <a14:foregroundMark x1="66667" y1="11561" x2="66667" y2="11561"/>
                        <a14:foregroundMark x1="71389" y1="10983" x2="90139" y2="10983"/>
                        <a14:foregroundMark x1="76250" y1="8671" x2="45000" y2="10116"/>
                        <a14:foregroundMark x1="46111" y1="23988" x2="70278" y2="65896"/>
                        <a14:foregroundMark x1="49722" y1="65896" x2="34722" y2="82081"/>
                        <a14:foregroundMark x1="34722" y1="82081" x2="34722" y2="82081"/>
                        <a14:foregroundMark x1="37222" y1="65896" x2="38333" y2="72832"/>
                        <a14:foregroundMark x1="54167" y1="32948" x2="74444" y2="32370"/>
                        <a14:foregroundMark x1="74444" y1="32370" x2="78056" y2="32370"/>
                        <a14:foregroundMark x1="54583" y1="36994" x2="76250" y2="43064"/>
                        <a14:backgroundMark x1="33611" y1="50578" x2="35000" y2="47688"/>
                        <a14:backgroundMark x1="36944" y1="45954" x2="36944" y2="54624"/>
                      </a14:backgroundRemoval>
                    </a14:imgEffect>
                  </a14:imgLayer>
                </a14:imgProps>
              </a:ext>
              <a:ext uri="{28A0092B-C50C-407E-A947-70E740481C1C}">
                <a14:useLocalDpi xmlns:a14="http://schemas.microsoft.com/office/drawing/2010/main" val="0"/>
              </a:ext>
            </a:extLst>
          </a:blip>
          <a:srcRect l="32841"/>
          <a:stretch/>
        </p:blipFill>
        <p:spPr bwMode="auto">
          <a:xfrm>
            <a:off x="5208573" y="871695"/>
            <a:ext cx="1942563" cy="13900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CCF4805-790C-4E61-9D6B-4379E745F3AE}"/>
              </a:ext>
            </a:extLst>
          </p:cNvPr>
          <p:cNvGrpSpPr/>
          <p:nvPr/>
        </p:nvGrpSpPr>
        <p:grpSpPr>
          <a:xfrm>
            <a:off x="3292811" y="4456067"/>
            <a:ext cx="3086461" cy="1934888"/>
            <a:chOff x="5644521" y="4605437"/>
            <a:chExt cx="3086461" cy="1934888"/>
          </a:xfrm>
        </p:grpSpPr>
        <p:sp>
          <p:nvSpPr>
            <p:cNvPr id="39" name="Google Shape;279;p23">
              <a:extLst>
                <a:ext uri="{FF2B5EF4-FFF2-40B4-BE49-F238E27FC236}">
                  <a16:creationId xmlns:a16="http://schemas.microsoft.com/office/drawing/2014/main" id="{0808AB6C-E80D-4B21-9308-F5EF2F22620A}"/>
                </a:ext>
              </a:extLst>
            </p:cNvPr>
            <p:cNvSpPr txBox="1">
              <a:spLocks/>
            </p:cNvSpPr>
            <p:nvPr/>
          </p:nvSpPr>
          <p:spPr>
            <a:xfrm>
              <a:off x="5644521" y="5602228"/>
              <a:ext cx="3086461"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buNone/>
              </a:pPr>
              <a:r>
                <a:rPr lang="en-CA" sz="2000" dirty="0">
                  <a:solidFill>
                    <a:schemeClr val="tx1"/>
                  </a:solidFill>
                </a:rPr>
                <a:t>Limited Task Success</a:t>
              </a:r>
            </a:p>
            <a:p>
              <a:pPr marL="50800" indent="0" algn="ctr">
                <a:lnSpc>
                  <a:spcPct val="100000"/>
                </a:lnSpc>
                <a:spcBef>
                  <a:spcPts val="0"/>
                </a:spcBef>
                <a:buNone/>
              </a:pPr>
              <a:r>
                <a:rPr lang="en-CA" sz="1600" dirty="0">
                  <a:solidFill>
                    <a:schemeClr val="tx1"/>
                  </a:solidFill>
                </a:rPr>
                <a:t>[</a:t>
              </a:r>
              <a:r>
                <a:rPr lang="en-CA" sz="1600" dirty="0" err="1">
                  <a:solidFill>
                    <a:schemeClr val="tx1"/>
                  </a:solidFill>
                </a:rPr>
                <a:t>Kiani</a:t>
              </a:r>
              <a:r>
                <a:rPr lang="en-CA" sz="1600" dirty="0">
                  <a:solidFill>
                    <a:schemeClr val="tx1"/>
                  </a:solidFill>
                </a:rPr>
                <a:t> et al., 2019]</a:t>
              </a:r>
            </a:p>
            <a:p>
              <a:pPr marL="50800" indent="0">
                <a:lnSpc>
                  <a:spcPct val="100000"/>
                </a:lnSpc>
                <a:buNone/>
              </a:pPr>
              <a:endParaRPr lang="en-CA" sz="1800" dirty="0">
                <a:solidFill>
                  <a:schemeClr val="tx1"/>
                </a:solidFill>
              </a:endParaRPr>
            </a:p>
          </p:txBody>
        </p:sp>
        <p:pic>
          <p:nvPicPr>
            <p:cNvPr id="2058" name="Picture 10" descr="Image result for hard task png">
              <a:extLst>
                <a:ext uri="{FF2B5EF4-FFF2-40B4-BE49-F238E27FC236}">
                  <a16:creationId xmlns:a16="http://schemas.microsoft.com/office/drawing/2014/main" id="{A567D069-8232-4B75-96B1-D37004BAAC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0116" y="4605437"/>
              <a:ext cx="1180884" cy="1105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AB5F2080-B0B1-416C-BD1D-BCCC0EB146AD}"/>
              </a:ext>
            </a:extLst>
          </p:cNvPr>
          <p:cNvGrpSpPr/>
          <p:nvPr/>
        </p:nvGrpSpPr>
        <p:grpSpPr>
          <a:xfrm>
            <a:off x="6221389" y="2284662"/>
            <a:ext cx="2323169" cy="2118737"/>
            <a:chOff x="5952119" y="2464537"/>
            <a:chExt cx="2323169" cy="2118737"/>
          </a:xfrm>
        </p:grpSpPr>
        <p:sp>
          <p:nvSpPr>
            <p:cNvPr id="34" name="Google Shape;279;p23">
              <a:extLst>
                <a:ext uri="{FF2B5EF4-FFF2-40B4-BE49-F238E27FC236}">
                  <a16:creationId xmlns:a16="http://schemas.microsoft.com/office/drawing/2014/main" id="{BD4C047C-C83B-4449-A6D7-DEE9EF2D2800}"/>
                </a:ext>
              </a:extLst>
            </p:cNvPr>
            <p:cNvSpPr txBox="1">
              <a:spLocks/>
            </p:cNvSpPr>
            <p:nvPr/>
          </p:nvSpPr>
          <p:spPr>
            <a:xfrm>
              <a:off x="5952119" y="3645177"/>
              <a:ext cx="2323169"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buNone/>
              </a:pPr>
              <a:r>
                <a:rPr lang="en-CA" sz="2000" dirty="0">
                  <a:solidFill>
                    <a:schemeClr val="tx1"/>
                  </a:solidFill>
                </a:rPr>
                <a:t>Frustration</a:t>
              </a:r>
            </a:p>
            <a:p>
              <a:pPr marL="50800" indent="0" algn="ctr">
                <a:lnSpc>
                  <a:spcPct val="100000"/>
                </a:lnSpc>
                <a:spcBef>
                  <a:spcPts val="0"/>
                </a:spcBef>
                <a:buNone/>
              </a:pPr>
              <a:r>
                <a:rPr lang="en-CA" sz="1600" dirty="0">
                  <a:solidFill>
                    <a:schemeClr val="tx1"/>
                  </a:solidFill>
                </a:rPr>
                <a:t>[Locke et al., 2002] </a:t>
              </a:r>
            </a:p>
            <a:p>
              <a:pPr marL="50800" indent="0">
                <a:lnSpc>
                  <a:spcPct val="100000"/>
                </a:lnSpc>
                <a:buNone/>
              </a:pPr>
              <a:endParaRPr lang="en-CA" sz="2000" dirty="0">
                <a:solidFill>
                  <a:schemeClr val="tx1"/>
                </a:solidFill>
              </a:endParaRPr>
            </a:p>
            <a:p>
              <a:pPr marL="50800" indent="0">
                <a:lnSpc>
                  <a:spcPct val="100000"/>
                </a:lnSpc>
                <a:buNone/>
              </a:pPr>
              <a:endParaRPr lang="en-CA" sz="1800" dirty="0">
                <a:solidFill>
                  <a:schemeClr val="tx1"/>
                </a:solidFill>
              </a:endParaRPr>
            </a:p>
          </p:txBody>
        </p:sp>
        <p:pic>
          <p:nvPicPr>
            <p:cNvPr id="46" name="Picture 6" descr="Image result for FRUSTRATed illustration">
              <a:extLst>
                <a:ext uri="{FF2B5EF4-FFF2-40B4-BE49-F238E27FC236}">
                  <a16:creationId xmlns:a16="http://schemas.microsoft.com/office/drawing/2014/main" id="{AC8BFD6E-0265-4D70-A033-1ED7DDD2717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647" b="90000" l="5000" r="94500">
                          <a14:foregroundMark x1="36375" y1="32647" x2="54750" y2="60529"/>
                          <a14:foregroundMark x1="37554" y1="58000" x2="37060" y2="58571"/>
                          <a14:foregroundMark x1="47938" y1="46000" x2="38780" y2="56582"/>
                          <a14:foregroundMark x1="47688" y1="53294" x2="74625" y2="80882"/>
                          <a14:foregroundMark x1="59500" y1="60000" x2="58313" y2="75059"/>
                          <a14:foregroundMark x1="53312" y1="59706" x2="55688" y2="72824"/>
                          <a14:foregroundMark x1="53312" y1="62765" x2="53312" y2="72529"/>
                          <a14:foregroundMark x1="50625" y1="67529" x2="53875" y2="75588"/>
                          <a14:foregroundMark x1="92125" y1="65824" x2="94500" y2="74471"/>
                          <a14:foregroundMark x1="57750" y1="44059" x2="65125" y2="61353"/>
                          <a14:foregroundMark x1="38188" y1="49941" x2="25625" y2="60471"/>
                          <a14:foregroundMark x1="25625" y1="60471" x2="23063" y2="65824"/>
                          <a14:foregroundMark x1="14438" y1="76176" x2="17438" y2="72529"/>
                          <a14:foregroundMark x1="26625" y1="70000" x2="32813" y2="75059"/>
                          <a14:foregroundMark x1="18000" y1="69176" x2="18313" y2="68353"/>
                          <a14:foregroundMark x1="19500" y1="67529" x2="18938" y2="70000"/>
                          <a14:foregroundMark x1="18938" y1="66647" x2="18938" y2="66647"/>
                          <a14:foregroundMark x1="18938" y1="66941" x2="18938" y2="66941"/>
                          <a14:foregroundMark x1="31938" y1="66941" x2="31938" y2="66941"/>
                          <a14:foregroundMark x1="31688" y1="67529" x2="30500" y2="67235"/>
                          <a14:foregroundMark x1="33438" y1="67235" x2="31688" y2="66647"/>
                          <a14:foregroundMark x1="30500" y1="67765" x2="33438" y2="66412"/>
                          <a14:foregroundMark x1="29875" y1="66412" x2="33125" y2="66412"/>
                          <a14:foregroundMark x1="70188" y1="81176" x2="70188" y2="83412"/>
                          <a14:foregroundMark x1="59375" y1="85235" x2="57938" y2="86765"/>
                          <a14:foregroundMark x1="8625" y1="31824" x2="17250" y2="35412"/>
                          <a14:foregroundMark x1="5000" y1="43941" x2="14188" y2="43471"/>
                          <a14:foregroundMark x1="8625" y1="57588" x2="16750" y2="54118"/>
                          <a14:foregroundMark x1="66688" y1="31529" x2="74125" y2="30471"/>
                          <a14:foregroundMark x1="74438" y1="30471" x2="77313" y2="29882"/>
                          <a14:foregroundMark x1="63000" y1="23294" x2="73500" y2="18529"/>
                          <a14:foregroundMark x1="61125" y1="8647" x2="56188" y2="18353"/>
                          <a14:backgroundMark x1="35500" y1="61059" x2="45000" y2="76706"/>
                          <a14:backgroundMark x1="31688" y1="63588" x2="31938" y2="61353"/>
                          <a14:backgroundMark x1="36125" y1="58882" x2="31688" y2="63059"/>
                          <a14:backgroundMark x1="35500" y1="59706" x2="36375" y2="58882"/>
                          <a14:backgroundMark x1="38188" y1="58000" x2="38188" y2="58000"/>
                          <a14:backgroundMark x1="37313" y1="58294" x2="37313" y2="58294"/>
                          <a14:backgroundMark x1="37000" y1="56882" x2="37000" y2="56882"/>
                          <a14:backgroundMark x1="38750" y1="57765" x2="36688" y2="58000"/>
                          <a14:backgroundMark x1="37563" y1="60824" x2="36375" y2="56353"/>
                          <a14:backgroundMark x1="39063" y1="57176" x2="37563" y2="56059"/>
                          <a14:backgroundMark x1="36688" y1="60235" x2="36688" y2="56647"/>
                          <a14:backgroundMark x1="31688" y1="64412" x2="31365" y2="65568"/>
                          <a14:backgroundMark x1="32563" y1="63588" x2="31274" y2="65568"/>
                          <a14:backgroundMark x1="36375" y1="62176" x2="33682" y2="65568"/>
                          <a14:backgroundMark x1="18332" y1="67884" x2="17750" y2="67765"/>
                          <a14:backgroundMark x1="32563" y1="63882" x2="38750" y2="57471"/>
                          <a14:backgroundMark x1="37875" y1="58882" x2="39688" y2="56647"/>
                        </a14:backgroundRemoval>
                      </a14:imgEffect>
                    </a14:imgLayer>
                  </a14:imgProps>
                </a:ext>
                <a:ext uri="{28A0092B-C50C-407E-A947-70E740481C1C}">
                  <a14:useLocalDpi xmlns:a14="http://schemas.microsoft.com/office/drawing/2010/main" val="0"/>
                </a:ext>
              </a:extLst>
            </a:blip>
            <a:srcRect/>
            <a:stretch>
              <a:fillRect/>
            </a:stretch>
          </p:blipFill>
          <p:spPr bwMode="auto">
            <a:xfrm>
              <a:off x="6373257" y="2464537"/>
              <a:ext cx="1365372" cy="145066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8" descr="Image result for right arrow png">
            <a:extLst>
              <a:ext uri="{FF2B5EF4-FFF2-40B4-BE49-F238E27FC236}">
                <a16:creationId xmlns:a16="http://schemas.microsoft.com/office/drawing/2014/main" id="{B8046FE7-E57C-4856-9103-A68EE45492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5942" y="1003294"/>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 result for right arrow png">
            <a:extLst>
              <a:ext uri="{FF2B5EF4-FFF2-40B4-BE49-F238E27FC236}">
                <a16:creationId xmlns:a16="http://schemas.microsoft.com/office/drawing/2014/main" id="{1A9D78BF-6715-483D-BD46-D848419469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7595200" y="1050261"/>
            <a:ext cx="881393" cy="88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826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B3E1300F-19D0-49F7-9B27-1D5899411B3E}"/>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a:t>
            </a:r>
            <a:endParaRPr lang="en-CA" b="1" dirty="0">
              <a:solidFill>
                <a:srgbClr val="434343"/>
              </a:solidFill>
            </a:endParaRPr>
          </a:p>
        </p:txBody>
      </p:sp>
      <p:grpSp>
        <p:nvGrpSpPr>
          <p:cNvPr id="26" name="Group 25">
            <a:extLst>
              <a:ext uri="{FF2B5EF4-FFF2-40B4-BE49-F238E27FC236}">
                <a16:creationId xmlns:a16="http://schemas.microsoft.com/office/drawing/2014/main" id="{C6CFB0C7-6DA5-4CA3-A782-F3E09D04528B}"/>
              </a:ext>
            </a:extLst>
          </p:cNvPr>
          <p:cNvGrpSpPr/>
          <p:nvPr/>
        </p:nvGrpSpPr>
        <p:grpSpPr>
          <a:xfrm>
            <a:off x="825500" y="1196583"/>
            <a:ext cx="2794000" cy="3194590"/>
            <a:chOff x="825500" y="1196583"/>
            <a:chExt cx="2794000" cy="3194590"/>
          </a:xfrm>
        </p:grpSpPr>
        <p:pic>
          <p:nvPicPr>
            <p:cNvPr id="4" name="Picture 3">
              <a:extLst>
                <a:ext uri="{FF2B5EF4-FFF2-40B4-BE49-F238E27FC236}">
                  <a16:creationId xmlns:a16="http://schemas.microsoft.com/office/drawing/2014/main" id="{DC518576-093E-4E10-B60B-789D25B4E8AB}"/>
                </a:ext>
              </a:extLst>
            </p:cNvPr>
            <p:cNvPicPr>
              <a:picLocks noChangeAspect="1" noChangeArrowheads="1"/>
            </p:cNvPicPr>
            <p:nvPr/>
          </p:nvPicPr>
          <p:blipFill rotWithShape="1">
            <a:blip r:embed="rId3"/>
            <a:srcRect l="-11046" t="-11602" r="-12158" b="-11602"/>
            <a:stretch/>
          </p:blipFill>
          <p:spPr bwMode="auto">
            <a:xfrm>
              <a:off x="1151602" y="1196583"/>
              <a:ext cx="1158301" cy="1157180"/>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E7AB62E4-9061-4CE9-BAE6-5D7270AB8D55}"/>
                </a:ext>
              </a:extLst>
            </p:cNvPr>
            <p:cNvSpPr/>
            <p:nvPr/>
          </p:nvSpPr>
          <p:spPr>
            <a:xfrm>
              <a:off x="825500" y="2698402"/>
              <a:ext cx="2794000" cy="1692771"/>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rPr>
                <a:t>Participants:</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12 participants</a:t>
              </a:r>
            </a:p>
            <a:p>
              <a:pPr lvl="1"/>
              <a:r>
                <a:rPr lang="en-CA" sz="2000" dirty="0">
                  <a:latin typeface="Calibri" panose="020F0502020204030204" pitchFamily="34" charset="0"/>
                  <a:cs typeface="Calibri" panose="020F0502020204030204" pitchFamily="34" charset="0"/>
                </a:rPr>
                <a:t>	(8 M, 4 F)</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Range of expertise (Novice-Expert)</a:t>
              </a: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F073081E-F8F5-4F11-A8C3-6B938AFD593C}"/>
              </a:ext>
            </a:extLst>
          </p:cNvPr>
          <p:cNvGrpSpPr/>
          <p:nvPr/>
        </p:nvGrpSpPr>
        <p:grpSpPr>
          <a:xfrm>
            <a:off x="3263901" y="1195461"/>
            <a:ext cx="2794000" cy="3811264"/>
            <a:chOff x="3263901" y="1195461"/>
            <a:chExt cx="2794000" cy="3811264"/>
          </a:xfrm>
        </p:grpSpPr>
        <p:pic>
          <p:nvPicPr>
            <p:cNvPr id="5" name="Picture 4">
              <a:extLst>
                <a:ext uri="{FF2B5EF4-FFF2-40B4-BE49-F238E27FC236}">
                  <a16:creationId xmlns:a16="http://schemas.microsoft.com/office/drawing/2014/main" id="{00EC9B04-2EF0-4063-8380-C11C7D3B39D9}"/>
                </a:ext>
              </a:extLst>
            </p:cNvPr>
            <p:cNvPicPr>
              <a:picLocks noChangeAspect="1" noChangeArrowheads="1"/>
            </p:cNvPicPr>
            <p:nvPr/>
          </p:nvPicPr>
          <p:blipFill rotWithShape="1">
            <a:blip r:embed="rId4"/>
            <a:srcRect l="-31741" t="-27816" r="-23891" b="-27816"/>
            <a:stretch/>
          </p:blipFill>
          <p:spPr bwMode="auto">
            <a:xfrm>
              <a:off x="4007325" y="1195461"/>
              <a:ext cx="1158301" cy="1158301"/>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B5D5696-3745-4F3B-914F-00110E619D3C}"/>
                </a:ext>
              </a:extLst>
            </p:cNvPr>
            <p:cNvSpPr/>
            <p:nvPr/>
          </p:nvSpPr>
          <p:spPr>
            <a:xfrm>
              <a:off x="3263901" y="2698401"/>
              <a:ext cx="2794000" cy="2308324"/>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rPr>
                <a:t>Interface Conditions:</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Baseline: No features and labels (beg/adv)</a:t>
              </a:r>
            </a:p>
            <a:p>
              <a:pPr marL="342900" lvl="1" indent="-342900">
                <a:buFont typeface="Wingdings" panose="05000000000000000000" pitchFamily="2" charset="2"/>
                <a:buChar char="§"/>
              </a:pPr>
              <a:r>
                <a:rPr lang="en-CA" sz="2000" dirty="0" err="1">
                  <a:latin typeface="Calibri" panose="020F0502020204030204" pitchFamily="34" charset="0"/>
                  <a:cs typeface="Calibri" panose="020F0502020204030204" pitchFamily="34" charset="0"/>
                </a:rPr>
                <a:t>TutDiff</a:t>
              </a:r>
              <a:r>
                <a:rPr lang="en-CA" sz="2000" dirty="0">
                  <a:latin typeface="Calibri" panose="020F0502020204030204" pitchFamily="34" charset="0"/>
                  <a:cs typeface="Calibri" panose="020F0502020204030204" pitchFamily="34" charset="0"/>
                </a:rPr>
                <a:t>: Labels </a:t>
              </a:r>
            </a:p>
            <a:p>
              <a:pPr marL="342900" lvl="1" indent="-342900">
                <a:buFont typeface="Wingdings" panose="05000000000000000000" pitchFamily="2" charset="2"/>
                <a:buChar char="§"/>
              </a:pPr>
              <a:r>
                <a:rPr lang="en-CA" sz="2000" dirty="0" err="1">
                  <a:latin typeface="Calibri" panose="020F0502020204030204" pitchFamily="34" charset="0"/>
                  <a:cs typeface="Calibri" panose="020F0502020204030204" pitchFamily="34" charset="0"/>
                </a:rPr>
                <a:t>TutVis</a:t>
              </a:r>
              <a:r>
                <a:rPr lang="en-CA" sz="2000" dirty="0">
                  <a:latin typeface="Calibri" panose="020F0502020204030204" pitchFamily="34" charset="0"/>
                  <a:cs typeface="Calibri" panose="020F0502020204030204" pitchFamily="34" charset="0"/>
                </a:rPr>
                <a:t>: Features + Labels</a:t>
              </a:r>
            </a:p>
            <a:p>
              <a:pPr lvl="1"/>
              <a:r>
                <a:rPr lang="en-CA" sz="20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175CACD7-C2E7-4903-AD2C-83B19EC37DB7}"/>
              </a:ext>
            </a:extLst>
          </p:cNvPr>
          <p:cNvGrpSpPr/>
          <p:nvPr/>
        </p:nvGrpSpPr>
        <p:grpSpPr>
          <a:xfrm>
            <a:off x="6353194" y="1195461"/>
            <a:ext cx="2794000" cy="3811263"/>
            <a:chOff x="6159501" y="1195462"/>
            <a:chExt cx="2794000" cy="3811263"/>
          </a:xfrm>
        </p:grpSpPr>
        <p:pic>
          <p:nvPicPr>
            <p:cNvPr id="6" name="Picture 5">
              <a:extLst>
                <a:ext uri="{FF2B5EF4-FFF2-40B4-BE49-F238E27FC236}">
                  <a16:creationId xmlns:a16="http://schemas.microsoft.com/office/drawing/2014/main" id="{9413A357-FEB8-4E3D-928F-1589F7AD3C2F}"/>
                </a:ext>
              </a:extLst>
            </p:cNvPr>
            <p:cNvPicPr>
              <a:picLocks noChangeAspect="1" noChangeArrowheads="1"/>
            </p:cNvPicPr>
            <p:nvPr/>
          </p:nvPicPr>
          <p:blipFill rotWithShape="1">
            <a:blip r:embed="rId5"/>
            <a:srcRect l="-24255" t="-21253" r="-18252" b="-21253"/>
            <a:stretch/>
          </p:blipFill>
          <p:spPr bwMode="auto">
            <a:xfrm>
              <a:off x="6863049" y="1195462"/>
              <a:ext cx="1158301" cy="1158301"/>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C9572EC-9E0E-4C9A-BC1D-61209605A01D}"/>
                </a:ext>
              </a:extLst>
            </p:cNvPr>
            <p:cNvSpPr/>
            <p:nvPr/>
          </p:nvSpPr>
          <p:spPr>
            <a:xfrm>
              <a:off x="6159501" y="2698401"/>
              <a:ext cx="2794000" cy="2308324"/>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rPr>
                <a:t>Tutorial Repository:</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3 different mutually exclusive sets</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Each set containing 50 tutorials of varied topics, length and difficulty</a:t>
              </a:r>
            </a:p>
          </p:txBody>
        </p:sp>
      </p:grpSp>
      <p:grpSp>
        <p:nvGrpSpPr>
          <p:cNvPr id="29" name="Group 28">
            <a:extLst>
              <a:ext uri="{FF2B5EF4-FFF2-40B4-BE49-F238E27FC236}">
                <a16:creationId xmlns:a16="http://schemas.microsoft.com/office/drawing/2014/main" id="{7639CF9E-64EE-4DC3-994F-646C4CED139D}"/>
              </a:ext>
            </a:extLst>
          </p:cNvPr>
          <p:cNvGrpSpPr/>
          <p:nvPr/>
        </p:nvGrpSpPr>
        <p:grpSpPr>
          <a:xfrm>
            <a:off x="9442487" y="1195461"/>
            <a:ext cx="2895600" cy="3195712"/>
            <a:chOff x="9315487" y="1195461"/>
            <a:chExt cx="2895600" cy="3195712"/>
          </a:xfrm>
        </p:grpSpPr>
        <p:pic>
          <p:nvPicPr>
            <p:cNvPr id="7" name="Picture 6">
              <a:extLst>
                <a:ext uri="{FF2B5EF4-FFF2-40B4-BE49-F238E27FC236}">
                  <a16:creationId xmlns:a16="http://schemas.microsoft.com/office/drawing/2014/main" id="{FF4C1998-3367-4513-9AFF-DEB960EB8FC3}"/>
                </a:ext>
              </a:extLst>
            </p:cNvPr>
            <p:cNvPicPr>
              <a:picLocks noChangeAspect="1" noChangeArrowheads="1"/>
            </p:cNvPicPr>
            <p:nvPr/>
          </p:nvPicPr>
          <p:blipFill rotWithShape="1">
            <a:blip r:embed="rId6"/>
            <a:srcRect l="-16368" t="-17855" r="-19343" b="-17855"/>
            <a:stretch/>
          </p:blipFill>
          <p:spPr bwMode="auto">
            <a:xfrm>
              <a:off x="9604986" y="1195461"/>
              <a:ext cx="1158301" cy="1158301"/>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8F40A8F-0008-40BB-88A5-F010BFDFFEA8}"/>
                </a:ext>
              </a:extLst>
            </p:cNvPr>
            <p:cNvSpPr/>
            <p:nvPr/>
          </p:nvSpPr>
          <p:spPr>
            <a:xfrm>
              <a:off x="9315487" y="2698402"/>
              <a:ext cx="2895600" cy="1692771"/>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rPr>
                <a:t>Study Design:</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Within subject</a:t>
              </a:r>
            </a:p>
            <a:p>
              <a:pPr marL="342900" lvl="1" indent="-342900">
                <a:buFont typeface="Wingdings" panose="05000000000000000000" pitchFamily="2" charset="2"/>
                <a:buChar char="§"/>
              </a:pPr>
              <a:r>
                <a:rPr lang="en-CA" sz="2000" dirty="0">
                  <a:latin typeface="Calibri" panose="020F0502020204030204" pitchFamily="34" charset="0"/>
                  <a:cs typeface="Calibri" panose="020F0502020204030204" pitchFamily="34" charset="0"/>
                </a:rPr>
                <a:t>Each participant encounters 3 interfaces </a:t>
              </a:r>
            </a:p>
          </p:txBody>
        </p:sp>
      </p:grpSp>
    </p:spTree>
    <p:extLst>
      <p:ext uri="{BB962C8B-B14F-4D97-AF65-F5344CB8AC3E}">
        <p14:creationId xmlns:p14="http://schemas.microsoft.com/office/powerpoint/2010/main" val="10537322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4;p24">
            <a:extLst>
              <a:ext uri="{FF2B5EF4-FFF2-40B4-BE49-F238E27FC236}">
                <a16:creationId xmlns:a16="http://schemas.microsoft.com/office/drawing/2014/main" id="{8421C579-76BB-45C3-BC63-CA839A6CF45B}"/>
              </a:ext>
            </a:extLst>
          </p:cNvPr>
          <p:cNvSpPr txBox="1"/>
          <p:nvPr/>
        </p:nvSpPr>
        <p:spPr>
          <a:xfrm>
            <a:off x="612775" y="722766"/>
            <a:ext cx="11579225" cy="655575"/>
          </a:xfrm>
          <a:prstGeom prst="rect">
            <a:avLst/>
          </a:prstGeom>
          <a:noFill/>
          <a:ln>
            <a:noFill/>
          </a:ln>
        </p:spPr>
        <p:txBody>
          <a:bodyPr spcFirstLastPara="1" wrap="square" lIns="91425" tIns="45700" rIns="91425" bIns="45700" anchor="t" anchorCtr="0">
            <a:noAutofit/>
          </a:bodyPr>
          <a:lstStyle/>
          <a:p>
            <a:pPr marL="457200" lvl="0" indent="-406400">
              <a:spcBef>
                <a:spcPts val="1000"/>
              </a:spcBef>
              <a:buClr>
                <a:schemeClr val="dk1"/>
              </a:buClr>
              <a:buSzPts val="2800"/>
              <a:buFont typeface="Arial"/>
              <a:buChar char="❏"/>
            </a:pPr>
            <a:r>
              <a:rPr lang="en-CA" sz="2400" b="0" i="0" u="none" strike="noStrike" cap="none" dirty="0">
                <a:solidFill>
                  <a:schemeClr val="dk1"/>
                </a:solidFill>
                <a:latin typeface="Calibri"/>
                <a:ea typeface="Calibri"/>
                <a:cs typeface="Calibri"/>
                <a:sym typeface="Calibri"/>
              </a:rPr>
              <a:t>Task: Selec</a:t>
            </a:r>
            <a:r>
              <a:rPr lang="en-CA" sz="2400" dirty="0">
                <a:solidFill>
                  <a:schemeClr val="dk1"/>
                </a:solidFill>
                <a:latin typeface="Calibri"/>
                <a:ea typeface="Calibri"/>
                <a:cs typeface="Calibri"/>
                <a:sym typeface="Calibri"/>
              </a:rPr>
              <a:t>t tutorials </a:t>
            </a:r>
            <a:r>
              <a:rPr lang="en-US" sz="2400" dirty="0">
                <a:solidFill>
                  <a:schemeClr val="dk1"/>
                </a:solidFill>
                <a:latin typeface="Calibri"/>
                <a:ea typeface="Calibri"/>
                <a:cs typeface="Calibri"/>
                <a:sym typeface="Calibri"/>
              </a:rPr>
              <a:t>under certain scenario. [</a:t>
            </a:r>
            <a:r>
              <a:rPr lang="en-US" sz="2400" dirty="0" err="1">
                <a:solidFill>
                  <a:schemeClr val="dk1"/>
                </a:solidFill>
                <a:latin typeface="Calibri"/>
                <a:ea typeface="Calibri"/>
                <a:cs typeface="Calibri"/>
                <a:sym typeface="Calibri"/>
              </a:rPr>
              <a:t>Dziubak</a:t>
            </a:r>
            <a:r>
              <a:rPr lang="en-US" sz="2400" dirty="0">
                <a:solidFill>
                  <a:schemeClr val="dk1"/>
                </a:solidFill>
                <a:latin typeface="Calibri"/>
                <a:ea typeface="Calibri"/>
                <a:cs typeface="Calibri"/>
                <a:sym typeface="Calibri"/>
              </a:rPr>
              <a:t> et al., 2016]</a:t>
            </a:r>
            <a:r>
              <a:rPr lang="en-US" sz="2400" dirty="0"/>
              <a:t> </a:t>
            </a:r>
            <a:r>
              <a:rPr lang="en-US" sz="2400" dirty="0">
                <a:solidFill>
                  <a:schemeClr val="dk1"/>
                </a:solidFill>
                <a:latin typeface="Calibri"/>
                <a:ea typeface="Calibri"/>
                <a:cs typeface="Calibri"/>
                <a:sym typeface="Calibri"/>
              </a:rPr>
              <a:t>[Kong et al., 2012]</a:t>
            </a:r>
            <a:endParaRPr sz="24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D64D2172-C2D0-4975-923A-0241C11C1370}"/>
              </a:ext>
            </a:extLst>
          </p:cNvPr>
          <p:cNvGrpSpPr/>
          <p:nvPr/>
        </p:nvGrpSpPr>
        <p:grpSpPr>
          <a:xfrm>
            <a:off x="1446949" y="1192988"/>
            <a:ext cx="9582150" cy="1755137"/>
            <a:chOff x="1299206" y="1209675"/>
            <a:chExt cx="9582150" cy="1755137"/>
          </a:xfrm>
        </p:grpSpPr>
        <p:grpSp>
          <p:nvGrpSpPr>
            <p:cNvPr id="4" name="Group 3">
              <a:extLst>
                <a:ext uri="{FF2B5EF4-FFF2-40B4-BE49-F238E27FC236}">
                  <a16:creationId xmlns:a16="http://schemas.microsoft.com/office/drawing/2014/main" id="{61DECC2E-4122-425F-BEAE-D17603D968C6}"/>
                </a:ext>
              </a:extLst>
            </p:cNvPr>
            <p:cNvGrpSpPr/>
            <p:nvPr/>
          </p:nvGrpSpPr>
          <p:grpSpPr>
            <a:xfrm>
              <a:off x="1299206" y="1467568"/>
              <a:ext cx="9582150" cy="1497243"/>
              <a:chOff x="1299206" y="1467567"/>
              <a:chExt cx="9582150" cy="1701811"/>
            </a:xfrm>
          </p:grpSpPr>
          <p:sp>
            <p:nvSpPr>
              <p:cNvPr id="6" name="Freeform 23">
                <a:extLst>
                  <a:ext uri="{FF2B5EF4-FFF2-40B4-BE49-F238E27FC236}">
                    <a16:creationId xmlns:a16="http://schemas.microsoft.com/office/drawing/2014/main" id="{813F32F8-85F6-46AC-B0F9-01F6D6E5A36A}"/>
                  </a:ext>
                </a:extLst>
              </p:cNvPr>
              <p:cNvSpPr/>
              <p:nvPr/>
            </p:nvSpPr>
            <p:spPr>
              <a:xfrm rot="16200000">
                <a:off x="5239375" y="-2472602"/>
                <a:ext cx="1701811" cy="9582150"/>
              </a:xfrm>
              <a:custGeom>
                <a:avLst/>
                <a:gdLst>
                  <a:gd name="connsiteX0" fmla="*/ 0 w 1680080"/>
                  <a:gd name="connsiteY0" fmla="*/ 84004 h 2016096"/>
                  <a:gd name="connsiteX1" fmla="*/ 84004 w 1680080"/>
                  <a:gd name="connsiteY1" fmla="*/ 0 h 2016096"/>
                  <a:gd name="connsiteX2" fmla="*/ 1596076 w 1680080"/>
                  <a:gd name="connsiteY2" fmla="*/ 0 h 2016096"/>
                  <a:gd name="connsiteX3" fmla="*/ 1680080 w 1680080"/>
                  <a:gd name="connsiteY3" fmla="*/ 84004 h 2016096"/>
                  <a:gd name="connsiteX4" fmla="*/ 1680080 w 1680080"/>
                  <a:gd name="connsiteY4" fmla="*/ 1932092 h 2016096"/>
                  <a:gd name="connsiteX5" fmla="*/ 1596076 w 1680080"/>
                  <a:gd name="connsiteY5" fmla="*/ 2016096 h 2016096"/>
                  <a:gd name="connsiteX6" fmla="*/ 84004 w 1680080"/>
                  <a:gd name="connsiteY6" fmla="*/ 2016096 h 2016096"/>
                  <a:gd name="connsiteX7" fmla="*/ 0 w 1680080"/>
                  <a:gd name="connsiteY7" fmla="*/ 1932092 h 2016096"/>
                  <a:gd name="connsiteX8" fmla="*/ 0 w 1680080"/>
                  <a:gd name="connsiteY8" fmla="*/ 84004 h 20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80" h="2016096">
                    <a:moveTo>
                      <a:pt x="1610076" y="1"/>
                    </a:moveTo>
                    <a:cubicBezTo>
                      <a:pt x="1648738" y="1"/>
                      <a:pt x="1680080" y="45133"/>
                      <a:pt x="1680080" y="100806"/>
                    </a:cubicBezTo>
                    <a:lnTo>
                      <a:pt x="1680080" y="1915290"/>
                    </a:lnTo>
                    <a:cubicBezTo>
                      <a:pt x="1680080" y="1970963"/>
                      <a:pt x="1648738" y="2016095"/>
                      <a:pt x="1610076" y="2016095"/>
                    </a:cubicBezTo>
                    <a:lnTo>
                      <a:pt x="70004" y="2016095"/>
                    </a:lnTo>
                    <a:cubicBezTo>
                      <a:pt x="31342" y="2016095"/>
                      <a:pt x="0" y="1970963"/>
                      <a:pt x="0" y="1915290"/>
                    </a:cubicBezTo>
                    <a:lnTo>
                      <a:pt x="0" y="100806"/>
                    </a:lnTo>
                    <a:cubicBezTo>
                      <a:pt x="0" y="45133"/>
                      <a:pt x="31342" y="1"/>
                      <a:pt x="70004" y="1"/>
                    </a:cubicBezTo>
                    <a:lnTo>
                      <a:pt x="1610076" y="1"/>
                    </a:lnTo>
                    <a:close/>
                  </a:path>
                </a:pathLst>
              </a:custGeom>
              <a:solidFill>
                <a:schemeClr val="bg1"/>
              </a:solidFill>
              <a:ln>
                <a:solidFill>
                  <a:schemeClr val="tx1"/>
                </a:solidFill>
              </a:ln>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362896" tIns="61722" rIns="80013" bIns="1344064" numCol="1" spcCol="1270" anchor="t" anchorCtr="0">
                <a:noAutofit/>
              </a:bodyPr>
              <a:lstStyle/>
              <a:p>
                <a:pPr lvl="0" algn="r" defTabSz="800100">
                  <a:lnSpc>
                    <a:spcPct val="90000"/>
                  </a:lnSpc>
                  <a:spcBef>
                    <a:spcPct val="0"/>
                  </a:spcBef>
                  <a:spcAft>
                    <a:spcPct val="35000"/>
                  </a:spcAft>
                </a:pPr>
                <a:r>
                  <a:rPr lang="en-US" sz="1600" b="1" kern="1200" dirty="0">
                    <a:solidFill>
                      <a:srgbClr val="FF6600"/>
                    </a:solidFill>
                    <a:latin typeface="Century Gothic" panose="020B0502020202020204" pitchFamily="34" charset="0"/>
                  </a:rPr>
                  <a:t>URGENT</a:t>
                </a:r>
              </a:p>
            </p:txBody>
          </p:sp>
          <p:sp>
            <p:nvSpPr>
              <p:cNvPr id="7" name="Freeform 22">
                <a:extLst>
                  <a:ext uri="{FF2B5EF4-FFF2-40B4-BE49-F238E27FC236}">
                    <a16:creationId xmlns:a16="http://schemas.microsoft.com/office/drawing/2014/main" id="{DF70D566-9462-4719-A364-7A7B990CCA2E}"/>
                  </a:ext>
                </a:extLst>
              </p:cNvPr>
              <p:cNvSpPr/>
              <p:nvPr/>
            </p:nvSpPr>
            <p:spPr>
              <a:xfrm>
                <a:off x="3215636" y="1894860"/>
                <a:ext cx="7524361" cy="1148302"/>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1700" kern="1200" dirty="0">
                    <a:solidFill>
                      <a:sysClr val="windowText" lastClr="000000"/>
                    </a:solidFill>
                    <a:latin typeface="Century Gothic" panose="020B0502020202020204" pitchFamily="34" charset="0"/>
                  </a:rPr>
                  <a:t>Suppose you have a deadline and you want to complete a poster design for an advertisement quickly… </a:t>
                </a:r>
              </a:p>
            </p:txBody>
          </p:sp>
        </p:grpSp>
        <p:pic>
          <p:nvPicPr>
            <p:cNvPr id="5" name="Picture 2" descr="Image result for deadline png">
              <a:extLst>
                <a:ext uri="{FF2B5EF4-FFF2-40B4-BE49-F238E27FC236}">
                  <a16:creationId xmlns:a16="http://schemas.microsoft.com/office/drawing/2014/main" id="{C6B0870D-D19A-426E-AC8C-81D701CB6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209675"/>
              <a:ext cx="1755137" cy="17551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D7092DAA-9921-4FD0-8CC3-803D4469018B}"/>
              </a:ext>
            </a:extLst>
          </p:cNvPr>
          <p:cNvGrpSpPr/>
          <p:nvPr/>
        </p:nvGrpSpPr>
        <p:grpSpPr>
          <a:xfrm>
            <a:off x="1446949" y="3048924"/>
            <a:ext cx="9582150" cy="1399467"/>
            <a:chOff x="1446948" y="3659489"/>
            <a:chExt cx="9582150" cy="1399467"/>
          </a:xfrm>
        </p:grpSpPr>
        <p:sp>
          <p:nvSpPr>
            <p:cNvPr id="8" name="Freeform 23">
              <a:extLst>
                <a:ext uri="{FF2B5EF4-FFF2-40B4-BE49-F238E27FC236}">
                  <a16:creationId xmlns:a16="http://schemas.microsoft.com/office/drawing/2014/main" id="{7CAB77E4-AA86-4015-9D5D-8A97F8227053}"/>
                </a:ext>
              </a:extLst>
            </p:cNvPr>
            <p:cNvSpPr/>
            <p:nvPr/>
          </p:nvSpPr>
          <p:spPr>
            <a:xfrm rot="16200000">
              <a:off x="5538289" y="-431852"/>
              <a:ext cx="1399467" cy="9582150"/>
            </a:xfrm>
            <a:custGeom>
              <a:avLst/>
              <a:gdLst>
                <a:gd name="connsiteX0" fmla="*/ 0 w 1680080"/>
                <a:gd name="connsiteY0" fmla="*/ 84004 h 2016096"/>
                <a:gd name="connsiteX1" fmla="*/ 84004 w 1680080"/>
                <a:gd name="connsiteY1" fmla="*/ 0 h 2016096"/>
                <a:gd name="connsiteX2" fmla="*/ 1596076 w 1680080"/>
                <a:gd name="connsiteY2" fmla="*/ 0 h 2016096"/>
                <a:gd name="connsiteX3" fmla="*/ 1680080 w 1680080"/>
                <a:gd name="connsiteY3" fmla="*/ 84004 h 2016096"/>
                <a:gd name="connsiteX4" fmla="*/ 1680080 w 1680080"/>
                <a:gd name="connsiteY4" fmla="*/ 1932092 h 2016096"/>
                <a:gd name="connsiteX5" fmla="*/ 1596076 w 1680080"/>
                <a:gd name="connsiteY5" fmla="*/ 2016096 h 2016096"/>
                <a:gd name="connsiteX6" fmla="*/ 84004 w 1680080"/>
                <a:gd name="connsiteY6" fmla="*/ 2016096 h 2016096"/>
                <a:gd name="connsiteX7" fmla="*/ 0 w 1680080"/>
                <a:gd name="connsiteY7" fmla="*/ 1932092 h 2016096"/>
                <a:gd name="connsiteX8" fmla="*/ 0 w 1680080"/>
                <a:gd name="connsiteY8" fmla="*/ 84004 h 20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80" h="2016096">
                  <a:moveTo>
                    <a:pt x="1610076" y="1"/>
                  </a:moveTo>
                  <a:cubicBezTo>
                    <a:pt x="1648738" y="1"/>
                    <a:pt x="1680080" y="45133"/>
                    <a:pt x="1680080" y="100806"/>
                  </a:cubicBezTo>
                  <a:lnTo>
                    <a:pt x="1680080" y="1915290"/>
                  </a:lnTo>
                  <a:cubicBezTo>
                    <a:pt x="1680080" y="1970963"/>
                    <a:pt x="1648738" y="2016095"/>
                    <a:pt x="1610076" y="2016095"/>
                  </a:cubicBezTo>
                  <a:lnTo>
                    <a:pt x="70004" y="2016095"/>
                  </a:lnTo>
                  <a:cubicBezTo>
                    <a:pt x="31342" y="2016095"/>
                    <a:pt x="0" y="1970963"/>
                    <a:pt x="0" y="1915290"/>
                  </a:cubicBezTo>
                  <a:lnTo>
                    <a:pt x="0" y="100806"/>
                  </a:lnTo>
                  <a:cubicBezTo>
                    <a:pt x="0" y="45133"/>
                    <a:pt x="31342" y="1"/>
                    <a:pt x="70004" y="1"/>
                  </a:cubicBezTo>
                  <a:lnTo>
                    <a:pt x="1610076" y="1"/>
                  </a:lnTo>
                  <a:close/>
                </a:path>
              </a:pathLst>
            </a:custGeom>
            <a:solidFill>
              <a:schemeClr val="bg1"/>
            </a:solidFill>
            <a:ln>
              <a:solidFill>
                <a:schemeClr val="tx1"/>
              </a:solidFill>
            </a:ln>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362896" tIns="61722" rIns="80013" bIns="1344064" numCol="1" spcCol="1270" anchor="t" anchorCtr="0">
              <a:noAutofit/>
            </a:bodyPr>
            <a:lstStyle/>
            <a:p>
              <a:pPr lvl="0" algn="r" defTabSz="800100">
                <a:lnSpc>
                  <a:spcPct val="90000"/>
                </a:lnSpc>
                <a:spcBef>
                  <a:spcPct val="0"/>
                </a:spcBef>
                <a:spcAft>
                  <a:spcPct val="35000"/>
                </a:spcAft>
              </a:pPr>
              <a:r>
                <a:rPr lang="en-US" sz="1600" b="1" kern="1200" dirty="0">
                  <a:solidFill>
                    <a:srgbClr val="FF6600"/>
                  </a:solidFill>
                  <a:latin typeface="Century Gothic" panose="020B0502020202020204" pitchFamily="34" charset="0"/>
                </a:rPr>
                <a:t>EXPLORE</a:t>
              </a:r>
            </a:p>
          </p:txBody>
        </p:sp>
        <p:pic>
          <p:nvPicPr>
            <p:cNvPr id="40962" name="Picture 2" descr="Related image">
              <a:extLst>
                <a:ext uri="{FF2B5EF4-FFF2-40B4-BE49-F238E27FC236}">
                  <a16:creationId xmlns:a16="http://schemas.microsoft.com/office/drawing/2014/main" id="{12406DA7-843E-4D3C-962E-7E12688C1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382" y="3755942"/>
              <a:ext cx="1232860" cy="123286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22">
              <a:extLst>
                <a:ext uri="{FF2B5EF4-FFF2-40B4-BE49-F238E27FC236}">
                  <a16:creationId xmlns:a16="http://schemas.microsoft.com/office/drawing/2014/main" id="{F0DE48A3-3989-4447-87EB-19F1C57E6B98}"/>
                </a:ext>
              </a:extLst>
            </p:cNvPr>
            <p:cNvSpPr/>
            <p:nvPr/>
          </p:nvSpPr>
          <p:spPr>
            <a:xfrm>
              <a:off x="3329964" y="4016985"/>
              <a:ext cx="7471412" cy="810911"/>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1700" kern="1200" dirty="0">
                  <a:solidFill>
                    <a:sysClr val="windowText" lastClr="000000"/>
                  </a:solidFill>
                  <a:latin typeface="Century Gothic" panose="020B0502020202020204" pitchFamily="34" charset="0"/>
                </a:rPr>
                <a:t>Suppose you are free for the whole afternoon, and you are interested in learning about digital drawing. Find a tutorial…</a:t>
              </a:r>
            </a:p>
          </p:txBody>
        </p:sp>
      </p:grpSp>
      <p:grpSp>
        <p:nvGrpSpPr>
          <p:cNvPr id="15" name="Group 14">
            <a:extLst>
              <a:ext uri="{FF2B5EF4-FFF2-40B4-BE49-F238E27FC236}">
                <a16:creationId xmlns:a16="http://schemas.microsoft.com/office/drawing/2014/main" id="{7FBB2283-8AF6-49A2-8409-C2B4E32B65A7}"/>
              </a:ext>
            </a:extLst>
          </p:cNvPr>
          <p:cNvGrpSpPr/>
          <p:nvPr/>
        </p:nvGrpSpPr>
        <p:grpSpPr>
          <a:xfrm>
            <a:off x="1446949" y="4619329"/>
            <a:ext cx="9582150" cy="1515904"/>
            <a:chOff x="1449511" y="5198821"/>
            <a:chExt cx="9582150" cy="1515904"/>
          </a:xfrm>
        </p:grpSpPr>
        <p:sp>
          <p:nvSpPr>
            <p:cNvPr id="12" name="Freeform 23">
              <a:extLst>
                <a:ext uri="{FF2B5EF4-FFF2-40B4-BE49-F238E27FC236}">
                  <a16:creationId xmlns:a16="http://schemas.microsoft.com/office/drawing/2014/main" id="{5AD6DAD7-3141-43DA-8344-41CBCEFC9C1D}"/>
                </a:ext>
              </a:extLst>
            </p:cNvPr>
            <p:cNvSpPr/>
            <p:nvPr/>
          </p:nvSpPr>
          <p:spPr>
            <a:xfrm rot="16200000">
              <a:off x="5482634" y="1165698"/>
              <a:ext cx="1515904" cy="9582150"/>
            </a:xfrm>
            <a:custGeom>
              <a:avLst/>
              <a:gdLst>
                <a:gd name="connsiteX0" fmla="*/ 0 w 1680080"/>
                <a:gd name="connsiteY0" fmla="*/ 84004 h 2016096"/>
                <a:gd name="connsiteX1" fmla="*/ 84004 w 1680080"/>
                <a:gd name="connsiteY1" fmla="*/ 0 h 2016096"/>
                <a:gd name="connsiteX2" fmla="*/ 1596076 w 1680080"/>
                <a:gd name="connsiteY2" fmla="*/ 0 h 2016096"/>
                <a:gd name="connsiteX3" fmla="*/ 1680080 w 1680080"/>
                <a:gd name="connsiteY3" fmla="*/ 84004 h 2016096"/>
                <a:gd name="connsiteX4" fmla="*/ 1680080 w 1680080"/>
                <a:gd name="connsiteY4" fmla="*/ 1932092 h 2016096"/>
                <a:gd name="connsiteX5" fmla="*/ 1596076 w 1680080"/>
                <a:gd name="connsiteY5" fmla="*/ 2016096 h 2016096"/>
                <a:gd name="connsiteX6" fmla="*/ 84004 w 1680080"/>
                <a:gd name="connsiteY6" fmla="*/ 2016096 h 2016096"/>
                <a:gd name="connsiteX7" fmla="*/ 0 w 1680080"/>
                <a:gd name="connsiteY7" fmla="*/ 1932092 h 2016096"/>
                <a:gd name="connsiteX8" fmla="*/ 0 w 1680080"/>
                <a:gd name="connsiteY8" fmla="*/ 84004 h 20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80" h="2016096">
                  <a:moveTo>
                    <a:pt x="1610076" y="1"/>
                  </a:moveTo>
                  <a:cubicBezTo>
                    <a:pt x="1648738" y="1"/>
                    <a:pt x="1680080" y="45133"/>
                    <a:pt x="1680080" y="100806"/>
                  </a:cubicBezTo>
                  <a:lnTo>
                    <a:pt x="1680080" y="1915290"/>
                  </a:lnTo>
                  <a:cubicBezTo>
                    <a:pt x="1680080" y="1970963"/>
                    <a:pt x="1648738" y="2016095"/>
                    <a:pt x="1610076" y="2016095"/>
                  </a:cubicBezTo>
                  <a:lnTo>
                    <a:pt x="70004" y="2016095"/>
                  </a:lnTo>
                  <a:cubicBezTo>
                    <a:pt x="31342" y="2016095"/>
                    <a:pt x="0" y="1970963"/>
                    <a:pt x="0" y="1915290"/>
                  </a:cubicBezTo>
                  <a:lnTo>
                    <a:pt x="0" y="100806"/>
                  </a:lnTo>
                  <a:cubicBezTo>
                    <a:pt x="0" y="45133"/>
                    <a:pt x="31342" y="1"/>
                    <a:pt x="70004" y="1"/>
                  </a:cubicBezTo>
                  <a:lnTo>
                    <a:pt x="1610076" y="1"/>
                  </a:lnTo>
                  <a:close/>
                </a:path>
              </a:pathLst>
            </a:custGeom>
            <a:solidFill>
              <a:schemeClr val="bg1"/>
            </a:solidFill>
            <a:ln>
              <a:solidFill>
                <a:schemeClr val="tx1"/>
              </a:solidFill>
            </a:ln>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362896" tIns="61722" rIns="80013" bIns="1344064" numCol="1" spcCol="1270" anchor="t" anchorCtr="0">
              <a:noAutofit/>
            </a:bodyPr>
            <a:lstStyle/>
            <a:p>
              <a:pPr lvl="0" algn="r" defTabSz="800100">
                <a:lnSpc>
                  <a:spcPct val="90000"/>
                </a:lnSpc>
                <a:spcBef>
                  <a:spcPct val="0"/>
                </a:spcBef>
                <a:spcAft>
                  <a:spcPct val="35000"/>
                </a:spcAft>
              </a:pPr>
              <a:r>
                <a:rPr lang="en-US" sz="1600" b="1" kern="1200" dirty="0">
                  <a:solidFill>
                    <a:srgbClr val="FF6600"/>
                  </a:solidFill>
                  <a:latin typeface="Century Gothic" panose="020B0502020202020204" pitchFamily="34" charset="0"/>
                </a:rPr>
                <a:t>DIFFICULTY</a:t>
              </a:r>
            </a:p>
          </p:txBody>
        </p:sp>
        <p:sp>
          <p:nvSpPr>
            <p:cNvPr id="14" name="Freeform 22">
              <a:extLst>
                <a:ext uri="{FF2B5EF4-FFF2-40B4-BE49-F238E27FC236}">
                  <a16:creationId xmlns:a16="http://schemas.microsoft.com/office/drawing/2014/main" id="{53955D73-BA48-49A6-98C6-688D6504D731}"/>
                </a:ext>
              </a:extLst>
            </p:cNvPr>
            <p:cNvSpPr/>
            <p:nvPr/>
          </p:nvSpPr>
          <p:spPr>
            <a:xfrm>
              <a:off x="3331245" y="5628586"/>
              <a:ext cx="7471412" cy="72224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1700" kern="1200" dirty="0">
                  <a:solidFill>
                    <a:sysClr val="windowText" lastClr="000000"/>
                  </a:solidFill>
                  <a:latin typeface="Century Gothic" panose="020B0502020202020204" pitchFamily="34" charset="0"/>
                </a:rPr>
                <a:t>Suppose you have a friend who has never used Photoshop before. Find a suitable tutorial for your friend…</a:t>
              </a:r>
            </a:p>
          </p:txBody>
        </p:sp>
        <p:pic>
          <p:nvPicPr>
            <p:cNvPr id="40964" name="Picture 4" descr="Image result for expertise png">
              <a:extLst>
                <a:ext uri="{FF2B5EF4-FFF2-40B4-BE49-F238E27FC236}">
                  <a16:creationId xmlns:a16="http://schemas.microsoft.com/office/drawing/2014/main" id="{40013DA8-6D24-4D78-9F56-77F02384D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906" y="5359193"/>
              <a:ext cx="1173336" cy="117333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23;p14">
            <a:extLst>
              <a:ext uri="{FF2B5EF4-FFF2-40B4-BE49-F238E27FC236}">
                <a16:creationId xmlns:a16="http://schemas.microsoft.com/office/drawing/2014/main" id="{F06F9A5E-7047-45F3-BC88-C1D5FE9099B1}"/>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a:t>
            </a:r>
            <a:endParaRPr lang="en-CA" b="1" dirty="0">
              <a:solidFill>
                <a:srgbClr val="434343"/>
              </a:solidFill>
            </a:endParaRPr>
          </a:p>
        </p:txBody>
      </p:sp>
    </p:spTree>
    <p:extLst>
      <p:ext uri="{BB962C8B-B14F-4D97-AF65-F5344CB8AC3E}">
        <p14:creationId xmlns:p14="http://schemas.microsoft.com/office/powerpoint/2010/main" val="129656621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FF5CB6-1862-45E3-AE14-126F7C1F5EF9}"/>
              </a:ext>
            </a:extLst>
          </p:cNvPr>
          <p:cNvSpPr/>
          <p:nvPr/>
        </p:nvSpPr>
        <p:spPr>
          <a:xfrm>
            <a:off x="364073" y="1196625"/>
            <a:ext cx="1096427" cy="2245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Meet Participant</a:t>
            </a:r>
          </a:p>
        </p:txBody>
      </p:sp>
      <p:sp>
        <p:nvSpPr>
          <p:cNvPr id="4" name="Google Shape;123;p14">
            <a:extLst>
              <a:ext uri="{FF2B5EF4-FFF2-40B4-BE49-F238E27FC236}">
                <a16:creationId xmlns:a16="http://schemas.microsoft.com/office/drawing/2014/main" id="{1861E160-D142-4C71-80BD-1F2D762E531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Procedure</a:t>
            </a:r>
            <a:endParaRPr lang="en-CA" b="1" dirty="0">
              <a:solidFill>
                <a:srgbClr val="434343"/>
              </a:solidFill>
            </a:endParaRPr>
          </a:p>
        </p:txBody>
      </p:sp>
      <p:sp>
        <p:nvSpPr>
          <p:cNvPr id="12" name="Rectangle 11">
            <a:extLst>
              <a:ext uri="{FF2B5EF4-FFF2-40B4-BE49-F238E27FC236}">
                <a16:creationId xmlns:a16="http://schemas.microsoft.com/office/drawing/2014/main" id="{75DB4768-12E7-4F6E-8024-D7C3DA1D2C89}"/>
              </a:ext>
            </a:extLst>
          </p:cNvPr>
          <p:cNvSpPr/>
          <p:nvPr/>
        </p:nvSpPr>
        <p:spPr>
          <a:xfrm>
            <a:off x="10536757" y="1183922"/>
            <a:ext cx="1248827" cy="2245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Semi Structure Interview</a:t>
            </a:r>
          </a:p>
        </p:txBody>
      </p:sp>
      <p:grpSp>
        <p:nvGrpSpPr>
          <p:cNvPr id="15" name="Group 14">
            <a:extLst>
              <a:ext uri="{FF2B5EF4-FFF2-40B4-BE49-F238E27FC236}">
                <a16:creationId xmlns:a16="http://schemas.microsoft.com/office/drawing/2014/main" id="{A1701D34-6154-4521-96CE-073234FCCC49}"/>
              </a:ext>
            </a:extLst>
          </p:cNvPr>
          <p:cNvGrpSpPr/>
          <p:nvPr/>
        </p:nvGrpSpPr>
        <p:grpSpPr>
          <a:xfrm>
            <a:off x="-360536" y="3705136"/>
            <a:ext cx="13014672" cy="358864"/>
            <a:chOff x="-360536" y="3705136"/>
            <a:chExt cx="13014672" cy="358864"/>
          </a:xfrm>
        </p:grpSpPr>
        <p:pic>
          <p:nvPicPr>
            <p:cNvPr id="38916" name="Picture 4" descr="Image result for timeline png">
              <a:extLst>
                <a:ext uri="{FF2B5EF4-FFF2-40B4-BE49-F238E27FC236}">
                  <a16:creationId xmlns:a16="http://schemas.microsoft.com/office/drawing/2014/main" id="{DA98370A-C0F6-49AE-B0A6-45371CB5B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740" b="40742"/>
            <a:stretch/>
          </p:blipFill>
          <p:spPr bwMode="auto">
            <a:xfrm>
              <a:off x="-360536" y="3710176"/>
              <a:ext cx="13014672" cy="3538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22">
              <a:extLst>
                <a:ext uri="{FF2B5EF4-FFF2-40B4-BE49-F238E27FC236}">
                  <a16:creationId xmlns:a16="http://schemas.microsoft.com/office/drawing/2014/main" id="{B5F6CF50-ED66-42A5-9946-EC26BEA34E16}"/>
                </a:ext>
              </a:extLst>
            </p:cNvPr>
            <p:cNvSpPr/>
            <p:nvPr/>
          </p:nvSpPr>
          <p:spPr>
            <a:xfrm>
              <a:off x="0" y="3705136"/>
              <a:ext cx="12192000" cy="35382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noFill/>
            <a:ln>
              <a:no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n-US" sz="1700" b="1" kern="1200" dirty="0">
                  <a:solidFill>
                    <a:schemeClr val="bg1"/>
                  </a:solidFill>
                  <a:latin typeface="Century Gothic" panose="020B0502020202020204" pitchFamily="34" charset="0"/>
                </a:rPr>
                <a:t>1.5 Hours</a:t>
              </a:r>
            </a:p>
          </p:txBody>
        </p:sp>
      </p:grpSp>
      <p:grpSp>
        <p:nvGrpSpPr>
          <p:cNvPr id="23" name="Group 22">
            <a:extLst>
              <a:ext uri="{FF2B5EF4-FFF2-40B4-BE49-F238E27FC236}">
                <a16:creationId xmlns:a16="http://schemas.microsoft.com/office/drawing/2014/main" id="{80490C98-700D-4801-843B-09796B17D8D2}"/>
              </a:ext>
            </a:extLst>
          </p:cNvPr>
          <p:cNvGrpSpPr/>
          <p:nvPr/>
        </p:nvGrpSpPr>
        <p:grpSpPr>
          <a:xfrm>
            <a:off x="1684873" y="1196624"/>
            <a:ext cx="2722027" cy="2245078"/>
            <a:chOff x="1684873" y="1196624"/>
            <a:chExt cx="2722027" cy="2245078"/>
          </a:xfrm>
        </p:grpSpPr>
        <p:sp>
          <p:nvSpPr>
            <p:cNvPr id="6" name="Rectangle 5">
              <a:extLst>
                <a:ext uri="{FF2B5EF4-FFF2-40B4-BE49-F238E27FC236}">
                  <a16:creationId xmlns:a16="http://schemas.microsoft.com/office/drawing/2014/main" id="{66B8CA31-56A7-41BB-9069-7E38FA89EEF7}"/>
                </a:ext>
              </a:extLst>
            </p:cNvPr>
            <p:cNvSpPr/>
            <p:nvPr/>
          </p:nvSpPr>
          <p:spPr>
            <a:xfrm>
              <a:off x="1684873" y="1196624"/>
              <a:ext cx="1248827" cy="22450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Interface Condition 1</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Tasks</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Urgent</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Explore</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Difficulty</a:t>
              </a:r>
            </a:p>
          </p:txBody>
        </p:sp>
        <p:sp>
          <p:nvSpPr>
            <p:cNvPr id="7" name="Rectangle 6">
              <a:extLst>
                <a:ext uri="{FF2B5EF4-FFF2-40B4-BE49-F238E27FC236}">
                  <a16:creationId xmlns:a16="http://schemas.microsoft.com/office/drawing/2014/main" id="{9EFB7C8E-D5DC-48C2-BFF2-9B0318FF94B1}"/>
                </a:ext>
              </a:extLst>
            </p:cNvPr>
            <p:cNvSpPr/>
            <p:nvPr/>
          </p:nvSpPr>
          <p:spPr>
            <a:xfrm>
              <a:off x="3158073" y="1196625"/>
              <a:ext cx="1248827" cy="22450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Post Condition Questionnaire</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Interface components used ?</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Confidence in selection ?</a:t>
              </a:r>
            </a:p>
            <a:p>
              <a:pPr algn="ctr"/>
              <a:r>
                <a:rPr lang="en-CA" dirty="0">
                  <a:solidFill>
                    <a:schemeClr val="tx1"/>
                  </a:solidFill>
                  <a:latin typeface="Calibri" panose="020F0502020204030204" pitchFamily="34" charset="0"/>
                  <a:cs typeface="Calibri" panose="020F0502020204030204" pitchFamily="34" charset="0"/>
                </a:rPr>
                <a:t>5-pt Likert </a:t>
              </a:r>
            </a:p>
          </p:txBody>
        </p:sp>
      </p:grpSp>
      <p:grpSp>
        <p:nvGrpSpPr>
          <p:cNvPr id="5" name="Group 4">
            <a:extLst>
              <a:ext uri="{FF2B5EF4-FFF2-40B4-BE49-F238E27FC236}">
                <a16:creationId xmlns:a16="http://schemas.microsoft.com/office/drawing/2014/main" id="{072B0041-EB7D-471D-9CAB-C6AC7C2353C0}"/>
              </a:ext>
            </a:extLst>
          </p:cNvPr>
          <p:cNvGrpSpPr/>
          <p:nvPr/>
        </p:nvGrpSpPr>
        <p:grpSpPr>
          <a:xfrm>
            <a:off x="4631273" y="1196624"/>
            <a:ext cx="2722027" cy="2245078"/>
            <a:chOff x="4631273" y="1196624"/>
            <a:chExt cx="2722027" cy="2245078"/>
          </a:xfrm>
        </p:grpSpPr>
        <p:sp>
          <p:nvSpPr>
            <p:cNvPr id="8" name="Rectangle 7">
              <a:extLst>
                <a:ext uri="{FF2B5EF4-FFF2-40B4-BE49-F238E27FC236}">
                  <a16:creationId xmlns:a16="http://schemas.microsoft.com/office/drawing/2014/main" id="{D115793E-B405-4582-9F9B-EB1FBA422B03}"/>
                </a:ext>
              </a:extLst>
            </p:cNvPr>
            <p:cNvSpPr/>
            <p:nvPr/>
          </p:nvSpPr>
          <p:spPr>
            <a:xfrm>
              <a:off x="4631273" y="1196624"/>
              <a:ext cx="1248827" cy="224507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Interface Condition 2</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Tasks</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Urgent</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Explore</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Difficulty</a:t>
              </a:r>
            </a:p>
          </p:txBody>
        </p:sp>
        <p:sp>
          <p:nvSpPr>
            <p:cNvPr id="9" name="Rectangle 8">
              <a:extLst>
                <a:ext uri="{FF2B5EF4-FFF2-40B4-BE49-F238E27FC236}">
                  <a16:creationId xmlns:a16="http://schemas.microsoft.com/office/drawing/2014/main" id="{BB3A6D87-1EE5-4268-ABDE-308F254E6A3C}"/>
                </a:ext>
              </a:extLst>
            </p:cNvPr>
            <p:cNvSpPr/>
            <p:nvPr/>
          </p:nvSpPr>
          <p:spPr>
            <a:xfrm>
              <a:off x="6104473" y="1196625"/>
              <a:ext cx="1248827" cy="224507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Post Condition Questionnaire</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Interface components used ?</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Confidence in selection ?</a:t>
              </a:r>
            </a:p>
            <a:p>
              <a:pPr algn="ctr"/>
              <a:r>
                <a:rPr lang="en-CA" dirty="0">
                  <a:solidFill>
                    <a:schemeClr val="tx1"/>
                  </a:solidFill>
                  <a:latin typeface="Calibri" panose="020F0502020204030204" pitchFamily="34" charset="0"/>
                  <a:cs typeface="Calibri" panose="020F0502020204030204" pitchFamily="34" charset="0"/>
                </a:rPr>
                <a:t>5-pt Likert </a:t>
              </a:r>
            </a:p>
          </p:txBody>
        </p:sp>
      </p:grpSp>
      <p:grpSp>
        <p:nvGrpSpPr>
          <p:cNvPr id="13" name="Group 12">
            <a:extLst>
              <a:ext uri="{FF2B5EF4-FFF2-40B4-BE49-F238E27FC236}">
                <a16:creationId xmlns:a16="http://schemas.microsoft.com/office/drawing/2014/main" id="{00D56235-9485-4761-ABF4-0A1839834599}"/>
              </a:ext>
            </a:extLst>
          </p:cNvPr>
          <p:cNvGrpSpPr/>
          <p:nvPr/>
        </p:nvGrpSpPr>
        <p:grpSpPr>
          <a:xfrm>
            <a:off x="7581901" y="1183923"/>
            <a:ext cx="2726255" cy="2245078"/>
            <a:chOff x="7581901" y="1183923"/>
            <a:chExt cx="2726255" cy="2245078"/>
          </a:xfrm>
        </p:grpSpPr>
        <p:sp>
          <p:nvSpPr>
            <p:cNvPr id="10" name="Rectangle 9">
              <a:extLst>
                <a:ext uri="{FF2B5EF4-FFF2-40B4-BE49-F238E27FC236}">
                  <a16:creationId xmlns:a16="http://schemas.microsoft.com/office/drawing/2014/main" id="{4837461D-CA07-480D-8E08-618C3D99025F}"/>
                </a:ext>
              </a:extLst>
            </p:cNvPr>
            <p:cNvSpPr/>
            <p:nvPr/>
          </p:nvSpPr>
          <p:spPr>
            <a:xfrm>
              <a:off x="7581901" y="1183924"/>
              <a:ext cx="1248827" cy="22450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Interface Condition 3</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Tasks</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Urgent</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Explore</a:t>
              </a:r>
            </a:p>
            <a:p>
              <a:pPr marL="342900" indent="-342900">
                <a:buAutoNum type="arabicPeriod"/>
              </a:pPr>
              <a:r>
                <a:rPr lang="en-CA" dirty="0">
                  <a:solidFill>
                    <a:schemeClr val="tx1"/>
                  </a:solidFill>
                  <a:latin typeface="Calibri" panose="020F0502020204030204" pitchFamily="34" charset="0"/>
                  <a:cs typeface="Calibri" panose="020F0502020204030204" pitchFamily="34" charset="0"/>
                </a:rPr>
                <a:t>Difficulty</a:t>
              </a:r>
            </a:p>
          </p:txBody>
        </p:sp>
        <p:sp>
          <p:nvSpPr>
            <p:cNvPr id="11" name="Rectangle 10">
              <a:extLst>
                <a:ext uri="{FF2B5EF4-FFF2-40B4-BE49-F238E27FC236}">
                  <a16:creationId xmlns:a16="http://schemas.microsoft.com/office/drawing/2014/main" id="{E5E37B15-38D2-43E2-AA05-163E25513ABF}"/>
                </a:ext>
              </a:extLst>
            </p:cNvPr>
            <p:cNvSpPr/>
            <p:nvPr/>
          </p:nvSpPr>
          <p:spPr>
            <a:xfrm>
              <a:off x="9059329" y="1183923"/>
              <a:ext cx="1248827" cy="22450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a:solidFill>
                    <a:schemeClr val="tx1"/>
                  </a:solidFill>
                  <a:latin typeface="Calibri" panose="020F0502020204030204" pitchFamily="34" charset="0"/>
                  <a:cs typeface="Calibri" panose="020F0502020204030204" pitchFamily="34" charset="0"/>
                </a:rPr>
                <a:t>Post Condition Questionnaire</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Interface components used ?</a:t>
              </a:r>
            </a:p>
            <a:p>
              <a:pPr algn="ctr"/>
              <a:endParaRPr lang="en-CA" dirty="0">
                <a:solidFill>
                  <a:schemeClr val="tx1"/>
                </a:solidFill>
                <a:latin typeface="Calibri" panose="020F0502020204030204" pitchFamily="34" charset="0"/>
                <a:cs typeface="Calibri" panose="020F0502020204030204" pitchFamily="34" charset="0"/>
              </a:endParaRPr>
            </a:p>
            <a:p>
              <a:pPr algn="ctr"/>
              <a:r>
                <a:rPr lang="en-CA" dirty="0">
                  <a:solidFill>
                    <a:schemeClr val="tx1"/>
                  </a:solidFill>
                  <a:latin typeface="Calibri" panose="020F0502020204030204" pitchFamily="34" charset="0"/>
                  <a:cs typeface="Calibri" panose="020F0502020204030204" pitchFamily="34" charset="0"/>
                </a:rPr>
                <a:t>Confidence in selection ?</a:t>
              </a:r>
            </a:p>
            <a:p>
              <a:pPr algn="ctr"/>
              <a:r>
                <a:rPr lang="en-CA" dirty="0">
                  <a:solidFill>
                    <a:schemeClr val="tx1"/>
                  </a:solidFill>
                  <a:latin typeface="Calibri" panose="020F0502020204030204" pitchFamily="34" charset="0"/>
                  <a:cs typeface="Calibri" panose="020F0502020204030204" pitchFamily="34" charset="0"/>
                </a:rPr>
                <a:t>5-pt Likert </a:t>
              </a:r>
            </a:p>
          </p:txBody>
        </p:sp>
      </p:grpSp>
      <p:grpSp>
        <p:nvGrpSpPr>
          <p:cNvPr id="22" name="Group 21">
            <a:extLst>
              <a:ext uri="{FF2B5EF4-FFF2-40B4-BE49-F238E27FC236}">
                <a16:creationId xmlns:a16="http://schemas.microsoft.com/office/drawing/2014/main" id="{D61263E7-5B18-48B1-84A9-8BDA3FC490BA}"/>
              </a:ext>
            </a:extLst>
          </p:cNvPr>
          <p:cNvGrpSpPr/>
          <p:nvPr/>
        </p:nvGrpSpPr>
        <p:grpSpPr>
          <a:xfrm>
            <a:off x="1460500" y="4203722"/>
            <a:ext cx="10105856" cy="2060734"/>
            <a:chOff x="1460500" y="4203722"/>
            <a:chExt cx="10105856" cy="2060734"/>
          </a:xfrm>
        </p:grpSpPr>
        <p:grpSp>
          <p:nvGrpSpPr>
            <p:cNvPr id="42" name="Group 41">
              <a:extLst>
                <a:ext uri="{FF2B5EF4-FFF2-40B4-BE49-F238E27FC236}">
                  <a16:creationId xmlns:a16="http://schemas.microsoft.com/office/drawing/2014/main" id="{4A881304-5F8A-4BFB-B211-CCF7C2E61B53}"/>
                </a:ext>
              </a:extLst>
            </p:cNvPr>
            <p:cNvGrpSpPr/>
            <p:nvPr/>
          </p:nvGrpSpPr>
          <p:grpSpPr>
            <a:xfrm>
              <a:off x="1460500" y="4203722"/>
              <a:ext cx="9512472" cy="2060734"/>
              <a:chOff x="1824784" y="4155562"/>
              <a:chExt cx="9512472" cy="2060734"/>
            </a:xfrm>
          </p:grpSpPr>
          <p:grpSp>
            <p:nvGrpSpPr>
              <p:cNvPr id="20" name="Group 19">
                <a:extLst>
                  <a:ext uri="{FF2B5EF4-FFF2-40B4-BE49-F238E27FC236}">
                    <a16:creationId xmlns:a16="http://schemas.microsoft.com/office/drawing/2014/main" id="{765E8F99-FC14-471B-970B-6BF11153977B}"/>
                  </a:ext>
                </a:extLst>
              </p:cNvPr>
              <p:cNvGrpSpPr/>
              <p:nvPr/>
            </p:nvGrpSpPr>
            <p:grpSpPr>
              <a:xfrm>
                <a:off x="1824784" y="4155562"/>
                <a:ext cx="9512472" cy="2060734"/>
                <a:chOff x="1824784" y="4155562"/>
                <a:chExt cx="9512472" cy="2060734"/>
              </a:xfrm>
            </p:grpSpPr>
            <p:grpSp>
              <p:nvGrpSpPr>
                <p:cNvPr id="16" name="Group 15">
                  <a:extLst>
                    <a:ext uri="{FF2B5EF4-FFF2-40B4-BE49-F238E27FC236}">
                      <a16:creationId xmlns:a16="http://schemas.microsoft.com/office/drawing/2014/main" id="{3C7A7B9D-75EF-44C3-9EEF-2A37C372EDB2}"/>
                    </a:ext>
                  </a:extLst>
                </p:cNvPr>
                <p:cNvGrpSpPr/>
                <p:nvPr/>
              </p:nvGrpSpPr>
              <p:grpSpPr>
                <a:xfrm>
                  <a:off x="1824784" y="4155562"/>
                  <a:ext cx="6319274" cy="2060734"/>
                  <a:chOff x="1824784" y="4155562"/>
                  <a:chExt cx="6319274" cy="2060734"/>
                </a:xfrm>
              </p:grpSpPr>
              <p:pic>
                <p:nvPicPr>
                  <p:cNvPr id="38918" name="Picture 6" descr="Image result for think a loud png">
                    <a:extLst>
                      <a:ext uri="{FF2B5EF4-FFF2-40B4-BE49-F238E27FC236}">
                        <a16:creationId xmlns:a16="http://schemas.microsoft.com/office/drawing/2014/main" id="{FC699A41-D257-4ED5-8DE9-6718E1658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640" y="4155562"/>
                    <a:ext cx="2070100" cy="2060734"/>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22">
                    <a:extLst>
                      <a:ext uri="{FF2B5EF4-FFF2-40B4-BE49-F238E27FC236}">
                        <a16:creationId xmlns:a16="http://schemas.microsoft.com/office/drawing/2014/main" id="{7669CDEA-A5B6-4FE7-9979-FD1DA1B9C91C}"/>
                      </a:ext>
                    </a:extLst>
                  </p:cNvPr>
                  <p:cNvSpPr/>
                  <p:nvPr/>
                </p:nvSpPr>
                <p:spPr>
                  <a:xfrm>
                    <a:off x="1824784" y="5009017"/>
                    <a:ext cx="1836855" cy="35382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noFill/>
                  <a:ln>
                    <a:no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1700" kern="1200" dirty="0">
                        <a:solidFill>
                          <a:sysClr val="windowText" lastClr="000000"/>
                        </a:solidFill>
                        <a:latin typeface="Calibri" panose="020F0502020204030204" pitchFamily="34" charset="0"/>
                        <a:cs typeface="Calibri" panose="020F0502020204030204" pitchFamily="34" charset="0"/>
                      </a:rPr>
                      <a:t>Think aloud</a:t>
                    </a:r>
                  </a:p>
                </p:txBody>
              </p:sp>
              <p:sp>
                <p:nvSpPr>
                  <p:cNvPr id="46" name="Freeform 22">
                    <a:extLst>
                      <a:ext uri="{FF2B5EF4-FFF2-40B4-BE49-F238E27FC236}">
                        <a16:creationId xmlns:a16="http://schemas.microsoft.com/office/drawing/2014/main" id="{3683CEAC-03EE-42B1-A769-491DCD186DCE}"/>
                      </a:ext>
                    </a:extLst>
                  </p:cNvPr>
                  <p:cNvSpPr/>
                  <p:nvPr/>
                </p:nvSpPr>
                <p:spPr>
                  <a:xfrm>
                    <a:off x="5619970" y="5787427"/>
                    <a:ext cx="2524088" cy="35382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noFill/>
                  <a:ln>
                    <a:no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400" kern="1200" dirty="0">
                        <a:solidFill>
                          <a:sysClr val="windowText" lastClr="000000"/>
                        </a:solidFill>
                        <a:latin typeface="Calibri" panose="020F0502020204030204" pitchFamily="34" charset="0"/>
                        <a:cs typeface="Calibri" panose="020F0502020204030204" pitchFamily="34" charset="0"/>
                      </a:rPr>
                      <a:t>Data Collection</a:t>
                    </a:r>
                  </a:p>
                </p:txBody>
              </p:sp>
            </p:grpSp>
            <p:sp>
              <p:nvSpPr>
                <p:cNvPr id="18" name="Freeform 22">
                  <a:extLst>
                    <a:ext uri="{FF2B5EF4-FFF2-40B4-BE49-F238E27FC236}">
                      <a16:creationId xmlns:a16="http://schemas.microsoft.com/office/drawing/2014/main" id="{F0B9F12F-CAFF-4EF6-92A8-4328825548ED}"/>
                    </a:ext>
                  </a:extLst>
                </p:cNvPr>
                <p:cNvSpPr/>
                <p:nvPr/>
              </p:nvSpPr>
              <p:spPr>
                <a:xfrm>
                  <a:off x="9500401" y="5185929"/>
                  <a:ext cx="1836855" cy="647143"/>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noFill/>
                <a:ln>
                  <a:no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1700" kern="1200" dirty="0">
                      <a:solidFill>
                        <a:sysClr val="windowText" lastClr="000000"/>
                      </a:solidFill>
                      <a:latin typeface="Calibri" panose="020F0502020204030204" pitchFamily="34" charset="0"/>
                      <a:cs typeface="Calibri" panose="020F0502020204030204" pitchFamily="34" charset="0"/>
                    </a:rPr>
                    <a:t>Gaze Tracking</a:t>
                  </a:r>
                </a:p>
                <a:p>
                  <a:pPr lvl="0" algn="just" defTabSz="755650">
                    <a:lnSpc>
                      <a:spcPct val="90000"/>
                    </a:lnSpc>
                    <a:spcBef>
                      <a:spcPct val="0"/>
                    </a:spcBef>
                    <a:spcAft>
                      <a:spcPct val="35000"/>
                    </a:spcAft>
                  </a:pPr>
                  <a:r>
                    <a:rPr lang="en-US" sz="1700" kern="1200" dirty="0" err="1">
                      <a:solidFill>
                        <a:sysClr val="windowText" lastClr="000000"/>
                      </a:solidFill>
                      <a:latin typeface="Calibri" panose="020F0502020204030204" pitchFamily="34" charset="0"/>
                      <a:cs typeface="Calibri" panose="020F0502020204030204" pitchFamily="34" charset="0"/>
                    </a:rPr>
                    <a:t>tobii</a:t>
                  </a:r>
                  <a:r>
                    <a:rPr lang="en-US" sz="1700" kern="1200" dirty="0">
                      <a:solidFill>
                        <a:sysClr val="windowText" lastClr="000000"/>
                      </a:solidFill>
                      <a:latin typeface="Calibri" panose="020F0502020204030204" pitchFamily="34" charset="0"/>
                      <a:cs typeface="Calibri" panose="020F0502020204030204" pitchFamily="34" charset="0"/>
                    </a:rPr>
                    <a:t> Eye Tracker 4C</a:t>
                  </a:r>
                </a:p>
              </p:txBody>
            </p:sp>
          </p:grpSp>
          <p:pic>
            <p:nvPicPr>
              <p:cNvPr id="41" name="Picture 40">
                <a:extLst>
                  <a:ext uri="{FF2B5EF4-FFF2-40B4-BE49-F238E27FC236}">
                    <a16:creationId xmlns:a16="http://schemas.microsoft.com/office/drawing/2014/main" id="{759B3B36-A535-40F6-9FFF-6D0FFB6F6033}"/>
                  </a:ext>
                </a:extLst>
              </p:cNvPr>
              <p:cNvPicPr>
                <a:picLocks noChangeAspect="1"/>
              </p:cNvPicPr>
              <p:nvPr/>
            </p:nvPicPr>
            <p:blipFill>
              <a:blip r:embed="rId5"/>
              <a:stretch>
                <a:fillRect/>
              </a:stretch>
            </p:blipFill>
            <p:spPr>
              <a:xfrm>
                <a:off x="5912918" y="4491973"/>
                <a:ext cx="1247131" cy="1247131"/>
              </a:xfrm>
              <a:prstGeom prst="rect">
                <a:avLst/>
              </a:prstGeom>
            </p:spPr>
          </p:pic>
        </p:grpSp>
        <p:pic>
          <p:nvPicPr>
            <p:cNvPr id="1028" name="Picture 4" descr="Image result for tobii 4c eye tracker png">
              <a:extLst>
                <a:ext uri="{FF2B5EF4-FFF2-40B4-BE49-F238E27FC236}">
                  <a16:creationId xmlns:a16="http://schemas.microsoft.com/office/drawing/2014/main" id="{D8A0D468-38D4-4C45-A0FC-33DAD9575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61" y="4809875"/>
              <a:ext cx="3338295" cy="3538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60680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23;p14">
            <a:extLst>
              <a:ext uri="{FF2B5EF4-FFF2-40B4-BE49-F238E27FC236}">
                <a16:creationId xmlns:a16="http://schemas.microsoft.com/office/drawing/2014/main" id="{DDB8A109-FE65-45BC-B55B-299917400B3C}"/>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grpSp>
        <p:nvGrpSpPr>
          <p:cNvPr id="15" name="Group 14">
            <a:extLst>
              <a:ext uri="{FF2B5EF4-FFF2-40B4-BE49-F238E27FC236}">
                <a16:creationId xmlns:a16="http://schemas.microsoft.com/office/drawing/2014/main" id="{9C5349ED-C874-4272-8328-E3BB1E3D304B}"/>
              </a:ext>
            </a:extLst>
          </p:cNvPr>
          <p:cNvGrpSpPr/>
          <p:nvPr/>
        </p:nvGrpSpPr>
        <p:grpSpPr>
          <a:xfrm>
            <a:off x="1890660" y="2801737"/>
            <a:ext cx="9842588" cy="1642926"/>
            <a:chOff x="1890660" y="2801737"/>
            <a:chExt cx="9842588" cy="1642926"/>
          </a:xfrm>
        </p:grpSpPr>
        <p:grpSp>
          <p:nvGrpSpPr>
            <p:cNvPr id="7" name="Group 6">
              <a:extLst>
                <a:ext uri="{FF2B5EF4-FFF2-40B4-BE49-F238E27FC236}">
                  <a16:creationId xmlns:a16="http://schemas.microsoft.com/office/drawing/2014/main" id="{BC99D7CF-1010-4F4B-B3D8-BF61D1B23171}"/>
                </a:ext>
              </a:extLst>
            </p:cNvPr>
            <p:cNvGrpSpPr/>
            <p:nvPr/>
          </p:nvGrpSpPr>
          <p:grpSpPr>
            <a:xfrm>
              <a:off x="1890660" y="2801737"/>
              <a:ext cx="9842588" cy="1642926"/>
              <a:chOff x="1890660" y="2801737"/>
              <a:chExt cx="9842588" cy="1642926"/>
            </a:xfrm>
          </p:grpSpPr>
          <p:sp>
            <p:nvSpPr>
              <p:cNvPr id="4" name="Rectangle 3">
                <a:extLst>
                  <a:ext uri="{FF2B5EF4-FFF2-40B4-BE49-F238E27FC236}">
                    <a16:creationId xmlns:a16="http://schemas.microsoft.com/office/drawing/2014/main" id="{C33802C0-416E-45BA-B83F-B7A1BC74DC91}"/>
                  </a:ext>
                </a:extLst>
              </p:cNvPr>
              <p:cNvSpPr/>
              <p:nvPr/>
            </p:nvSpPr>
            <p:spPr>
              <a:xfrm>
                <a:off x="4178705" y="3023035"/>
                <a:ext cx="7554543" cy="1200329"/>
              </a:xfrm>
              <a:prstGeom prst="rect">
                <a:avLst/>
              </a:prstGeom>
            </p:spPr>
            <p:txBody>
              <a:bodyPr wrap="square">
                <a:spAutoFit/>
              </a:bodyPr>
              <a:lstStyle/>
              <a:p>
                <a:pPr algn="just"/>
                <a:r>
                  <a:rPr lang="en-US" sz="2400" dirty="0">
                    <a:latin typeface="Calibri Light" panose="020F0302020204030204" pitchFamily="34" charset="0"/>
                    <a:cs typeface="Calibri Light" panose="020F0302020204030204" pitchFamily="34" charset="0"/>
                  </a:rPr>
                  <a:t>Statistically significant main effect </a:t>
                </a:r>
              </a:p>
              <a:p>
                <a:pPr algn="just"/>
                <a:r>
                  <a:rPr lang="en-CA" sz="2400" dirty="0">
                    <a:latin typeface="Calibri" panose="020F0502020204030204" pitchFamily="34" charset="0"/>
                    <a:cs typeface="Calibri" panose="020F0502020204030204" pitchFamily="34" charset="0"/>
                  </a:rPr>
                  <a:t>(</a:t>
                </a:r>
                <a:r>
                  <a:rPr lang="en-CA" sz="2400" i="1" dirty="0">
                    <a:latin typeface="Calibri" panose="020F0502020204030204" pitchFamily="34" charset="0"/>
                    <a:cs typeface="Calibri" panose="020F0502020204030204" pitchFamily="34" charset="0"/>
                  </a:rPr>
                  <a:t>χ</a:t>
                </a:r>
                <a:r>
                  <a:rPr lang="en-CA" sz="2400" i="1" baseline="30000" dirty="0">
                    <a:latin typeface="Calibri" panose="020F0502020204030204" pitchFamily="34" charset="0"/>
                    <a:cs typeface="Calibri" panose="020F0502020204030204" pitchFamily="34" charset="0"/>
                  </a:rPr>
                  <a:t>2</a:t>
                </a:r>
                <a:r>
                  <a:rPr lang="en-CA" sz="2400" i="1" dirty="0">
                    <a:latin typeface="Calibri" panose="020F0502020204030204" pitchFamily="34" charset="0"/>
                    <a:cs typeface="Calibri" panose="020F0502020204030204" pitchFamily="34" charset="0"/>
                  </a:rPr>
                  <a:t>(2) = 11.267,</a:t>
                </a:r>
                <a:r>
                  <a:rPr lang="en-CA" sz="2400" dirty="0">
                    <a:latin typeface="Calibri" panose="020F0502020204030204" pitchFamily="34" charset="0"/>
                    <a:cs typeface="Calibri" panose="020F0502020204030204" pitchFamily="34" charset="0"/>
                  </a:rPr>
                  <a:t> </a:t>
                </a:r>
                <a:r>
                  <a:rPr lang="en-CA" sz="2400" i="1" dirty="0">
                    <a:latin typeface="Calibri" panose="020F0502020204030204" pitchFamily="34" charset="0"/>
                    <a:cs typeface="Calibri" panose="020F0502020204030204" pitchFamily="34" charset="0"/>
                  </a:rPr>
                  <a:t>p = 0.004</a:t>
                </a:r>
                <a:r>
                  <a:rPr lang="en-CA" sz="2400" dirty="0">
                    <a:latin typeface="Calibri" panose="020F0502020204030204" pitchFamily="34" charset="0"/>
                    <a:cs typeface="Calibri" panose="020F0502020204030204" pitchFamily="34" charset="0"/>
                  </a:rPr>
                  <a:t>)</a:t>
                </a:r>
              </a:p>
              <a:p>
                <a:pPr algn="just"/>
                <a:r>
                  <a:rPr lang="en-CA" sz="2400" dirty="0">
                    <a:latin typeface="Calibri" panose="020F0502020204030204" pitchFamily="34" charset="0"/>
                    <a:cs typeface="Calibri" panose="020F0502020204030204" pitchFamily="34" charset="0"/>
                  </a:rPr>
                  <a:t> </a:t>
                </a:r>
                <a:r>
                  <a:rPr lang="en-CA" sz="2400" dirty="0">
                    <a:latin typeface="Calibri Light" panose="020F0302020204030204" pitchFamily="34" charset="0"/>
                    <a:cs typeface="Calibri Light" panose="020F0302020204030204" pitchFamily="34" charset="0"/>
                  </a:rPr>
                  <a:t>on tutorial selection confidence</a:t>
                </a:r>
                <a:r>
                  <a:rPr lang="en-US" sz="2400" dirty="0">
                    <a:latin typeface="Calibri Light" panose="020F0302020204030204" pitchFamily="34" charset="0"/>
                    <a:cs typeface="Calibri Light" panose="020F0302020204030204" pitchFamily="34" charset="0"/>
                  </a:rPr>
                  <a:t> </a:t>
                </a:r>
                <a:endParaRPr lang="en-US" sz="2000" dirty="0">
                  <a:latin typeface="Calibri Light" panose="020F0302020204030204" pitchFamily="34" charset="0"/>
                  <a:cs typeface="Calibri Light" panose="020F0302020204030204" pitchFamily="34" charset="0"/>
                </a:endParaRPr>
              </a:p>
            </p:txBody>
          </p:sp>
          <p:pic>
            <p:nvPicPr>
              <p:cNvPr id="4102" name="Picture 6" descr="Image result for list of videos png">
                <a:extLst>
                  <a:ext uri="{FF2B5EF4-FFF2-40B4-BE49-F238E27FC236}">
                    <a16:creationId xmlns:a16="http://schemas.microsoft.com/office/drawing/2014/main" id="{9D2D1096-7913-4DE6-97A1-DE894DB0808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1" b="89844" l="1563" r="99609">
                            <a14:foregroundMark x1="7813" y1="10352" x2="7813" y2="10352"/>
                            <a14:foregroundMark x1="12109" y1="12109" x2="22070" y2="11914"/>
                            <a14:foregroundMark x1="22070" y1="11914" x2="24414" y2="11328"/>
                            <a14:foregroundMark x1="26172" y1="12305" x2="60352" y2="10156"/>
                            <a14:foregroundMark x1="62695" y1="10547" x2="73828" y2="10156"/>
                            <a14:foregroundMark x1="73828" y1="10156" x2="78906" y2="10547"/>
                            <a14:foregroundMark x1="81250" y1="10547" x2="97852" y2="10547"/>
                            <a14:foregroundMark x1="13281" y1="11523" x2="1758" y2="11719"/>
                            <a14:foregroundMark x1="1563" y1="11719" x2="1953" y2="32813"/>
                            <a14:foregroundMark x1="1953" y1="32813" x2="1953" y2="32813"/>
                            <a14:foregroundMark x1="1953" y1="32813" x2="2539" y2="89844"/>
                            <a14:foregroundMark x1="13281" y1="45898" x2="13867" y2="56055"/>
                            <a14:foregroundMark x1="13867" y1="56055" x2="14258" y2="56445"/>
                            <a14:foregroundMark x1="14063" y1="69141" x2="14258" y2="75977"/>
                            <a14:foregroundMark x1="37695" y1="68555" x2="41406" y2="68555"/>
                            <a14:foregroundMark x1="38867" y1="75000" x2="44531" y2="74805"/>
                            <a14:foregroundMark x1="35938" y1="25195" x2="56641" y2="25781"/>
                            <a14:foregroundMark x1="56641" y1="25781" x2="78906" y2="24414"/>
                            <a14:foregroundMark x1="78906" y1="24414" x2="80273" y2="25000"/>
                            <a14:foregroundMark x1="35352" y1="24609" x2="35352" y2="24609"/>
                            <a14:foregroundMark x1="35156" y1="25977" x2="35156" y2="25977"/>
                            <a14:foregroundMark x1="35742" y1="31445" x2="35742" y2="31445"/>
                            <a14:foregroundMark x1="42969" y1="31250" x2="42969" y2="31250"/>
                            <a14:foregroundMark x1="34961" y1="31445" x2="44922" y2="31445"/>
                            <a14:foregroundMark x1="44922" y1="31445" x2="55664" y2="31250"/>
                            <a14:foregroundMark x1="55664" y1="31250" x2="65430" y2="31445"/>
                            <a14:foregroundMark x1="65430" y1="31445" x2="75391" y2="31250"/>
                            <a14:foregroundMark x1="75391" y1="31250" x2="85742" y2="31641"/>
                            <a14:foregroundMark x1="85742" y1="31641" x2="86133" y2="31445"/>
                            <a14:foregroundMark x1="35156" y1="46680" x2="46680" y2="46484"/>
                            <a14:foregroundMark x1="46680" y1="46484" x2="56836" y2="47266"/>
                            <a14:foregroundMark x1="56836" y1="47266" x2="66992" y2="46680"/>
                            <a14:foregroundMark x1="66992" y1="46680" x2="77344" y2="46875"/>
                            <a14:foregroundMark x1="77344" y1="46875" x2="78906" y2="46484"/>
                            <a14:foregroundMark x1="79883" y1="47070" x2="79883" y2="47070"/>
                            <a14:foregroundMark x1="80469" y1="46289" x2="80469" y2="46289"/>
                            <a14:foregroundMark x1="37305" y1="54102" x2="48047" y2="54297"/>
                            <a14:foregroundMark x1="48047" y1="54297" x2="69336" y2="52539"/>
                            <a14:foregroundMark x1="69336" y1="52539" x2="85938" y2="53516"/>
                            <a14:foregroundMark x1="35547" y1="53516" x2="35547" y2="53516"/>
                            <a14:foregroundMark x1="87109" y1="53516" x2="87109" y2="53516"/>
                            <a14:foregroundMark x1="35742" y1="68945" x2="59180" y2="67578"/>
                            <a14:foregroundMark x1="59180" y1="67578" x2="69141" y2="68555"/>
                            <a14:foregroundMark x1="69141" y1="68555" x2="79102" y2="68359"/>
                            <a14:foregroundMark x1="79102" y1="68359" x2="79297" y2="68359"/>
                            <a14:foregroundMark x1="35547" y1="75586" x2="67773" y2="74805"/>
                            <a14:foregroundMark x1="67773" y1="74805" x2="86914" y2="74805"/>
                            <a14:foregroundMark x1="35938" y1="74414" x2="35938" y2="74414"/>
                            <a14:foregroundMark x1="35156" y1="75195" x2="35156" y2="75195"/>
                            <a14:foregroundMark x1="4297" y1="89453" x2="14258" y2="90430"/>
                            <a14:foregroundMark x1="14258" y1="90430" x2="24805" y2="89258"/>
                            <a14:foregroundMark x1="24805" y1="89258" x2="35938" y2="89258"/>
                            <a14:foregroundMark x1="35938" y1="89258" x2="47656" y2="89063"/>
                            <a14:foregroundMark x1="47656" y1="89063" x2="79492" y2="89063"/>
                            <a14:foregroundMark x1="79492" y1="89063" x2="98242" y2="88477"/>
                            <a14:foregroundMark x1="98242" y1="12891" x2="99609" y2="77344"/>
                            <a14:foregroundMark x1="99609" y1="77344" x2="98242" y2="89258"/>
                          </a14:backgroundRemoval>
                        </a14:imgEffect>
                      </a14:imgLayer>
                    </a14:imgProps>
                  </a:ext>
                  <a:ext uri="{28A0092B-C50C-407E-A947-70E740481C1C}">
                    <a14:useLocalDpi xmlns:a14="http://schemas.microsoft.com/office/drawing/2010/main" val="0"/>
                  </a:ext>
                </a:extLst>
              </a:blip>
              <a:srcRect/>
              <a:stretch>
                <a:fillRect/>
              </a:stretch>
            </p:blipFill>
            <p:spPr bwMode="auto">
              <a:xfrm>
                <a:off x="1890660" y="2801737"/>
                <a:ext cx="1642926" cy="164292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3F4757C0-3927-47A1-8448-1C0321DB0E0B}"/>
                </a:ext>
              </a:extLst>
            </p:cNvPr>
            <p:cNvPicPr>
              <a:picLocks noChangeAspect="1"/>
            </p:cNvPicPr>
            <p:nvPr/>
          </p:nvPicPr>
          <p:blipFill>
            <a:blip r:embed="rId5">
              <a:duotone>
                <a:prstClr val="black"/>
                <a:srgbClr val="00B0F0">
                  <a:tint val="45000"/>
                  <a:satMod val="400000"/>
                </a:srgb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880126" y="3458339"/>
              <a:ext cx="132404" cy="203020"/>
            </a:xfrm>
            <a:prstGeom prst="rect">
              <a:avLst/>
            </a:prstGeom>
          </p:spPr>
        </p:pic>
      </p:grpSp>
      <p:grpSp>
        <p:nvGrpSpPr>
          <p:cNvPr id="6" name="Group 5">
            <a:extLst>
              <a:ext uri="{FF2B5EF4-FFF2-40B4-BE49-F238E27FC236}">
                <a16:creationId xmlns:a16="http://schemas.microsoft.com/office/drawing/2014/main" id="{50E7EE68-5902-44F7-A40D-F938E869F31B}"/>
              </a:ext>
            </a:extLst>
          </p:cNvPr>
          <p:cNvGrpSpPr/>
          <p:nvPr/>
        </p:nvGrpSpPr>
        <p:grpSpPr>
          <a:xfrm>
            <a:off x="1326035" y="823850"/>
            <a:ext cx="7059585" cy="1649586"/>
            <a:chOff x="1326035" y="823850"/>
            <a:chExt cx="7059585" cy="1649586"/>
          </a:xfrm>
        </p:grpSpPr>
        <p:grpSp>
          <p:nvGrpSpPr>
            <p:cNvPr id="3" name="Group 2">
              <a:extLst>
                <a:ext uri="{FF2B5EF4-FFF2-40B4-BE49-F238E27FC236}">
                  <a16:creationId xmlns:a16="http://schemas.microsoft.com/office/drawing/2014/main" id="{493EB2AA-E855-4668-B742-58EFB3BB3ADB}"/>
                </a:ext>
              </a:extLst>
            </p:cNvPr>
            <p:cNvGrpSpPr/>
            <p:nvPr/>
          </p:nvGrpSpPr>
          <p:grpSpPr>
            <a:xfrm>
              <a:off x="1326035" y="823850"/>
              <a:ext cx="2772175" cy="1649586"/>
              <a:chOff x="3662212" y="1084893"/>
              <a:chExt cx="3470246" cy="2064974"/>
            </a:xfrm>
          </p:grpSpPr>
          <p:pic>
            <p:nvPicPr>
              <p:cNvPr id="2" name="Picture 4" descr="Image result for first second third podium png">
                <a:extLst>
                  <a:ext uri="{FF2B5EF4-FFF2-40B4-BE49-F238E27FC236}">
                    <a16:creationId xmlns:a16="http://schemas.microsoft.com/office/drawing/2014/main" id="{8A1847F4-244E-45CD-BA43-593DCACC0D4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7422" t="47861" r="51953" b="15972"/>
              <a:stretch/>
            </p:blipFill>
            <p:spPr bwMode="auto">
              <a:xfrm>
                <a:off x="3662212" y="1513365"/>
                <a:ext cx="3267977" cy="1636502"/>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22">
                <a:extLst>
                  <a:ext uri="{FF2B5EF4-FFF2-40B4-BE49-F238E27FC236}">
                    <a16:creationId xmlns:a16="http://schemas.microsoft.com/office/drawing/2014/main" id="{13672AFF-2DD8-4DB7-983D-9326F5CD1AF2}"/>
                  </a:ext>
                </a:extLst>
              </p:cNvPr>
              <p:cNvSpPr/>
              <p:nvPr/>
            </p:nvSpPr>
            <p:spPr>
              <a:xfrm>
                <a:off x="4896291" y="1084893"/>
                <a:ext cx="1043520"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err="1">
                    <a:solidFill>
                      <a:sysClr val="windowText" lastClr="000000"/>
                    </a:solidFill>
                    <a:latin typeface="Century Gothic" panose="020B0502020202020204" pitchFamily="34" charset="0"/>
                  </a:rPr>
                  <a:t>TutVis</a:t>
                </a:r>
                <a:endParaRPr lang="en-US" sz="2000" kern="1200" dirty="0">
                  <a:solidFill>
                    <a:sysClr val="windowText" lastClr="000000"/>
                  </a:solidFill>
                  <a:latin typeface="Century Gothic" panose="020B0502020202020204" pitchFamily="34" charset="0"/>
                </a:endParaRPr>
              </a:p>
            </p:txBody>
          </p:sp>
          <p:sp>
            <p:nvSpPr>
              <p:cNvPr id="10" name="Freeform 22">
                <a:extLst>
                  <a:ext uri="{FF2B5EF4-FFF2-40B4-BE49-F238E27FC236}">
                    <a16:creationId xmlns:a16="http://schemas.microsoft.com/office/drawing/2014/main" id="{41EDDF88-3BC9-45F1-85AB-3B1CAE91240B}"/>
                  </a:ext>
                </a:extLst>
              </p:cNvPr>
              <p:cNvSpPr/>
              <p:nvPr/>
            </p:nvSpPr>
            <p:spPr>
              <a:xfrm>
                <a:off x="3758464" y="1696995"/>
                <a:ext cx="1043520"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err="1">
                    <a:solidFill>
                      <a:sysClr val="windowText" lastClr="000000"/>
                    </a:solidFill>
                    <a:latin typeface="Century Gothic" panose="020B0502020202020204" pitchFamily="34" charset="0"/>
                  </a:rPr>
                  <a:t>TutDiff</a:t>
                </a:r>
                <a:endParaRPr lang="en-US" sz="2000" kern="1200" dirty="0">
                  <a:solidFill>
                    <a:sysClr val="windowText" lastClr="000000"/>
                  </a:solidFill>
                  <a:latin typeface="Century Gothic" panose="020B0502020202020204" pitchFamily="34" charset="0"/>
                </a:endParaRPr>
              </a:p>
            </p:txBody>
          </p:sp>
          <p:sp>
            <p:nvSpPr>
              <p:cNvPr id="11" name="Freeform 22">
                <a:extLst>
                  <a:ext uri="{FF2B5EF4-FFF2-40B4-BE49-F238E27FC236}">
                    <a16:creationId xmlns:a16="http://schemas.microsoft.com/office/drawing/2014/main" id="{30781DC7-5899-43F6-A5A7-E3D2E10FBE59}"/>
                  </a:ext>
                </a:extLst>
              </p:cNvPr>
              <p:cNvSpPr/>
              <p:nvPr/>
            </p:nvSpPr>
            <p:spPr>
              <a:xfrm>
                <a:off x="5789395" y="1866373"/>
                <a:ext cx="1343063"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a:solidFill>
                      <a:sysClr val="windowText" lastClr="000000"/>
                    </a:solidFill>
                    <a:latin typeface="Century Gothic" panose="020B0502020202020204" pitchFamily="34" charset="0"/>
                  </a:rPr>
                  <a:t>Baseline</a:t>
                </a:r>
              </a:p>
            </p:txBody>
          </p:sp>
        </p:grpSp>
        <p:sp>
          <p:nvSpPr>
            <p:cNvPr id="24" name="Rectangle 23">
              <a:extLst>
                <a:ext uri="{FF2B5EF4-FFF2-40B4-BE49-F238E27FC236}">
                  <a16:creationId xmlns:a16="http://schemas.microsoft.com/office/drawing/2014/main" id="{6A1B7021-3E49-44F1-AE67-95ED57DD9A13}"/>
                </a:ext>
              </a:extLst>
            </p:cNvPr>
            <p:cNvSpPr/>
            <p:nvPr/>
          </p:nvSpPr>
          <p:spPr>
            <a:xfrm>
              <a:off x="4271993" y="1819783"/>
              <a:ext cx="4113627" cy="461665"/>
            </a:xfrm>
            <a:prstGeom prst="rect">
              <a:avLst/>
            </a:prstGeom>
          </p:spPr>
          <p:txBody>
            <a:bodyPr wrap="none">
              <a:spAutoFit/>
            </a:bodyPr>
            <a:lstStyle/>
            <a:p>
              <a:pPr algn="just"/>
              <a:r>
                <a:rPr lang="en-US" sz="2400" dirty="0">
                  <a:latin typeface="Calibri Light" panose="020F0302020204030204" pitchFamily="34" charset="0"/>
                  <a:cs typeface="Calibri Light" panose="020F0302020204030204" pitchFamily="34" charset="0"/>
                </a:rPr>
                <a:t>All participants preferred </a:t>
              </a:r>
              <a:r>
                <a:rPr lang="en-US" sz="2400" dirty="0" err="1">
                  <a:latin typeface="Calibri Light" panose="020F0302020204030204" pitchFamily="34" charset="0"/>
                  <a:cs typeface="Calibri Light" panose="020F0302020204030204" pitchFamily="34" charset="0"/>
                </a:rPr>
                <a:t>TutVis</a:t>
              </a:r>
              <a:endParaRPr lang="en-US" sz="2400" dirty="0">
                <a:latin typeface="Calibri Light" panose="020F0302020204030204" pitchFamily="34" charset="0"/>
                <a:cs typeface="Calibri Light" panose="020F0302020204030204" pitchFamily="34" charset="0"/>
              </a:endParaRPr>
            </a:p>
          </p:txBody>
        </p:sp>
      </p:grpSp>
      <p:grpSp>
        <p:nvGrpSpPr>
          <p:cNvPr id="14" name="Group 13">
            <a:extLst>
              <a:ext uri="{FF2B5EF4-FFF2-40B4-BE49-F238E27FC236}">
                <a16:creationId xmlns:a16="http://schemas.microsoft.com/office/drawing/2014/main" id="{55BA4DB8-C93A-49F1-9099-182FC578D146}"/>
              </a:ext>
            </a:extLst>
          </p:cNvPr>
          <p:cNvGrpSpPr/>
          <p:nvPr/>
        </p:nvGrpSpPr>
        <p:grpSpPr>
          <a:xfrm>
            <a:off x="2031944" y="4713120"/>
            <a:ext cx="9480964" cy="1369346"/>
            <a:chOff x="2031944" y="4713120"/>
            <a:chExt cx="9480964" cy="1369346"/>
          </a:xfrm>
        </p:grpSpPr>
        <p:pic>
          <p:nvPicPr>
            <p:cNvPr id="4116" name="Picture 20" descr="Image result for trend png">
              <a:extLst>
                <a:ext uri="{FF2B5EF4-FFF2-40B4-BE49-F238E27FC236}">
                  <a16:creationId xmlns:a16="http://schemas.microsoft.com/office/drawing/2014/main" id="{15E61C24-5B9A-43E7-A59C-5FF096F9BA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1944" y="4737277"/>
              <a:ext cx="1393454" cy="134518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C1E1D78-F7C2-4066-A66F-D57533255589}"/>
                </a:ext>
              </a:extLst>
            </p:cNvPr>
            <p:cNvSpPr/>
            <p:nvPr/>
          </p:nvSpPr>
          <p:spPr>
            <a:xfrm>
              <a:off x="4178705" y="4713120"/>
              <a:ext cx="5012911" cy="461665"/>
            </a:xfrm>
            <a:prstGeom prst="rect">
              <a:avLst/>
            </a:prstGeom>
          </p:spPr>
          <p:txBody>
            <a:bodyPr wrap="none">
              <a:spAutoFit/>
            </a:bodyPr>
            <a:lstStyle/>
            <a:p>
              <a:pPr algn="just"/>
              <a:r>
                <a:rPr lang="en-US" sz="2400" dirty="0">
                  <a:latin typeface="Calibri Light" panose="020F0302020204030204" pitchFamily="34" charset="0"/>
                  <a:cs typeface="Calibri Light" panose="020F0302020204030204" pitchFamily="34" charset="0"/>
                </a:rPr>
                <a:t>Post hoc comparisons revealed a trend</a:t>
              </a:r>
            </a:p>
          </p:txBody>
        </p:sp>
        <p:grpSp>
          <p:nvGrpSpPr>
            <p:cNvPr id="12" name="Group 11">
              <a:extLst>
                <a:ext uri="{FF2B5EF4-FFF2-40B4-BE49-F238E27FC236}">
                  <a16:creationId xmlns:a16="http://schemas.microsoft.com/office/drawing/2014/main" id="{4EF18B52-22B1-4399-B3F3-1E10B24566A8}"/>
                </a:ext>
              </a:extLst>
            </p:cNvPr>
            <p:cNvGrpSpPr/>
            <p:nvPr/>
          </p:nvGrpSpPr>
          <p:grpSpPr>
            <a:xfrm>
              <a:off x="4271993" y="5279165"/>
              <a:ext cx="7240915" cy="683350"/>
              <a:chOff x="4271993" y="5279165"/>
              <a:chExt cx="7240915" cy="683350"/>
            </a:xfrm>
          </p:grpSpPr>
          <p:sp>
            <p:nvSpPr>
              <p:cNvPr id="28" name="Freeform 22">
                <a:extLst>
                  <a:ext uri="{FF2B5EF4-FFF2-40B4-BE49-F238E27FC236}">
                    <a16:creationId xmlns:a16="http://schemas.microsoft.com/office/drawing/2014/main" id="{81FFB9F5-3DDD-43F8-9E2D-12F99DE53D84}"/>
                  </a:ext>
                </a:extLst>
              </p:cNvPr>
              <p:cNvSpPr/>
              <p:nvPr/>
            </p:nvSpPr>
            <p:spPr>
              <a:xfrm>
                <a:off x="4271993" y="5460501"/>
                <a:ext cx="1043520"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err="1">
                    <a:solidFill>
                      <a:sysClr val="windowText" lastClr="000000"/>
                    </a:solidFill>
                    <a:latin typeface="Century Gothic" panose="020B0502020202020204" pitchFamily="34" charset="0"/>
                  </a:rPr>
                  <a:t>TutVis</a:t>
                </a:r>
                <a:endParaRPr lang="en-US" sz="2000" kern="1200" dirty="0">
                  <a:solidFill>
                    <a:sysClr val="windowText" lastClr="000000"/>
                  </a:solidFill>
                  <a:latin typeface="Century Gothic" panose="020B0502020202020204" pitchFamily="34" charset="0"/>
                </a:endParaRPr>
              </a:p>
            </p:txBody>
          </p:sp>
          <p:sp>
            <p:nvSpPr>
              <p:cNvPr id="29" name="Freeform 22">
                <a:extLst>
                  <a:ext uri="{FF2B5EF4-FFF2-40B4-BE49-F238E27FC236}">
                    <a16:creationId xmlns:a16="http://schemas.microsoft.com/office/drawing/2014/main" id="{616A3AEA-309D-4318-A8AD-0FDB1C0DF7A9}"/>
                  </a:ext>
                </a:extLst>
              </p:cNvPr>
              <p:cNvSpPr/>
              <p:nvPr/>
            </p:nvSpPr>
            <p:spPr>
              <a:xfrm>
                <a:off x="7015591" y="5460501"/>
                <a:ext cx="1043520"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err="1">
                    <a:solidFill>
                      <a:sysClr val="windowText" lastClr="000000"/>
                    </a:solidFill>
                    <a:latin typeface="Century Gothic" panose="020B0502020202020204" pitchFamily="34" charset="0"/>
                  </a:rPr>
                  <a:t>TutDiff</a:t>
                </a:r>
                <a:endParaRPr lang="en-US" sz="2000" kern="1200" dirty="0">
                  <a:solidFill>
                    <a:sysClr val="windowText" lastClr="000000"/>
                  </a:solidFill>
                  <a:latin typeface="Century Gothic" panose="020B0502020202020204" pitchFamily="34" charset="0"/>
                </a:endParaRPr>
              </a:p>
            </p:txBody>
          </p:sp>
          <p:sp>
            <p:nvSpPr>
              <p:cNvPr id="30" name="Freeform 22">
                <a:extLst>
                  <a:ext uri="{FF2B5EF4-FFF2-40B4-BE49-F238E27FC236}">
                    <a16:creationId xmlns:a16="http://schemas.microsoft.com/office/drawing/2014/main" id="{AE07ED89-1DC5-4786-9544-6CBAEAE695D5}"/>
                  </a:ext>
                </a:extLst>
              </p:cNvPr>
              <p:cNvSpPr/>
              <p:nvPr/>
            </p:nvSpPr>
            <p:spPr>
              <a:xfrm>
                <a:off x="9746550" y="5460501"/>
                <a:ext cx="1766358" cy="502014"/>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a:solidFill>
                      <a:sysClr val="windowText" lastClr="000000"/>
                    </a:solidFill>
                    <a:latin typeface="Century Gothic" panose="020B0502020202020204" pitchFamily="34" charset="0"/>
                  </a:rPr>
                  <a:t>Baseline</a:t>
                </a:r>
              </a:p>
            </p:txBody>
          </p:sp>
          <p:cxnSp>
            <p:nvCxnSpPr>
              <p:cNvPr id="31" name="Straight Arrow Connector 30">
                <a:extLst>
                  <a:ext uri="{FF2B5EF4-FFF2-40B4-BE49-F238E27FC236}">
                    <a16:creationId xmlns:a16="http://schemas.microsoft.com/office/drawing/2014/main" id="{00A2187B-64B8-4AED-9F5F-5124A9B1F39F}"/>
                  </a:ext>
                </a:extLst>
              </p:cNvPr>
              <p:cNvCxnSpPr/>
              <p:nvPr/>
            </p:nvCxnSpPr>
            <p:spPr>
              <a:xfrm>
                <a:off x="5161654" y="5711508"/>
                <a:ext cx="17373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16B11BD-40AA-4AB6-B19D-CC63BAB2EF83}"/>
                  </a:ext>
                </a:extLst>
              </p:cNvPr>
              <p:cNvCxnSpPr/>
              <p:nvPr/>
            </p:nvCxnSpPr>
            <p:spPr>
              <a:xfrm>
                <a:off x="7955976" y="5711508"/>
                <a:ext cx="17373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Freeform 22">
                <a:extLst>
                  <a:ext uri="{FF2B5EF4-FFF2-40B4-BE49-F238E27FC236}">
                    <a16:creationId xmlns:a16="http://schemas.microsoft.com/office/drawing/2014/main" id="{DC9A8702-573B-489C-B80F-097CFD9FA853}"/>
                  </a:ext>
                </a:extLst>
              </p:cNvPr>
              <p:cNvSpPr/>
              <p:nvPr/>
            </p:nvSpPr>
            <p:spPr>
              <a:xfrm>
                <a:off x="5478190" y="5282934"/>
                <a:ext cx="1235620" cy="285715"/>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a:solidFill>
                      <a:sysClr val="windowText" lastClr="000000"/>
                    </a:solidFill>
                    <a:latin typeface="Century Gothic" panose="020B0502020202020204" pitchFamily="34" charset="0"/>
                  </a:rPr>
                  <a:t>p &lt; 0.05</a:t>
                </a:r>
              </a:p>
            </p:txBody>
          </p:sp>
          <p:sp>
            <p:nvSpPr>
              <p:cNvPr id="38" name="Freeform 22">
                <a:extLst>
                  <a:ext uri="{FF2B5EF4-FFF2-40B4-BE49-F238E27FC236}">
                    <a16:creationId xmlns:a16="http://schemas.microsoft.com/office/drawing/2014/main" id="{CF5615E0-4177-4851-B76E-81AF99678646}"/>
                  </a:ext>
                </a:extLst>
              </p:cNvPr>
              <p:cNvSpPr/>
              <p:nvPr/>
            </p:nvSpPr>
            <p:spPr>
              <a:xfrm>
                <a:off x="8224496" y="5279165"/>
                <a:ext cx="1235620" cy="285715"/>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a:solidFill>
                      <a:sysClr val="windowText" lastClr="000000"/>
                    </a:solidFill>
                    <a:latin typeface="Century Gothic" panose="020B0502020202020204" pitchFamily="34" charset="0"/>
                  </a:rPr>
                  <a:t>p &lt; 0.05</a:t>
                </a:r>
              </a:p>
            </p:txBody>
          </p:sp>
        </p:grpSp>
      </p:grpSp>
    </p:spTree>
    <p:extLst>
      <p:ext uri="{BB962C8B-B14F-4D97-AF65-F5344CB8AC3E}">
        <p14:creationId xmlns:p14="http://schemas.microsoft.com/office/powerpoint/2010/main" val="5358900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84E72F-24F0-4C9C-85BF-E5C08669858C}"/>
              </a:ext>
            </a:extLst>
          </p:cNvPr>
          <p:cNvGraphicFramePr/>
          <p:nvPr>
            <p:extLst>
              <p:ext uri="{D42A27DB-BD31-4B8C-83A1-F6EECF244321}">
                <p14:modId xmlns:p14="http://schemas.microsoft.com/office/powerpoint/2010/main" val="1415485892"/>
              </p:ext>
            </p:extLst>
          </p:nvPr>
        </p:nvGraphicFramePr>
        <p:xfrm>
          <a:off x="1125537" y="1382833"/>
          <a:ext cx="9940926"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123;p14">
            <a:extLst>
              <a:ext uri="{FF2B5EF4-FFF2-40B4-BE49-F238E27FC236}">
                <a16:creationId xmlns:a16="http://schemas.microsoft.com/office/drawing/2014/main" id="{0E7977BC-FE5D-46DA-AE8F-6DD3A8B8D3C4}"/>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sp>
        <p:nvSpPr>
          <p:cNvPr id="4" name="Rectangle 3">
            <a:extLst>
              <a:ext uri="{FF2B5EF4-FFF2-40B4-BE49-F238E27FC236}">
                <a16:creationId xmlns:a16="http://schemas.microsoft.com/office/drawing/2014/main" id="{A42CD681-DCC8-4945-8CF7-26FF998D985F}"/>
              </a:ext>
            </a:extLst>
          </p:cNvPr>
          <p:cNvSpPr/>
          <p:nvPr/>
        </p:nvSpPr>
        <p:spPr>
          <a:xfrm>
            <a:off x="3579977" y="853836"/>
            <a:ext cx="5415265" cy="461665"/>
          </a:xfrm>
          <a:prstGeom prst="rect">
            <a:avLst/>
          </a:prstGeom>
        </p:spPr>
        <p:txBody>
          <a:bodyPr wrap="none">
            <a:spAutoFit/>
          </a:bodyPr>
          <a:lstStyle/>
          <a:p>
            <a:pPr algn="ctr">
              <a:spcAft>
                <a:spcPts val="1000"/>
              </a:spcAft>
            </a:pPr>
            <a:r>
              <a:rPr lang="en-CA" sz="2400" dirty="0">
                <a:latin typeface="Calibri" panose="020F0502020204030204" pitchFamily="34" charset="0"/>
                <a:ea typeface="MS Mincho" panose="02020609040205080304" pitchFamily="49" charset="-128"/>
                <a:cs typeface="Calibri" panose="020F0502020204030204" pitchFamily="34" charset="0"/>
              </a:rPr>
              <a:t>Self-reported interface components used</a:t>
            </a:r>
            <a:endParaRPr lang="en-US" sz="2400" dirty="0">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32399568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F091B62-4B50-4553-9551-FC52597FA873}"/>
              </a:ext>
            </a:extLst>
          </p:cNvPr>
          <p:cNvGraphicFramePr/>
          <p:nvPr>
            <p:extLst>
              <p:ext uri="{D42A27DB-BD31-4B8C-83A1-F6EECF244321}">
                <p14:modId xmlns:p14="http://schemas.microsoft.com/office/powerpoint/2010/main" val="4260843321"/>
              </p:ext>
            </p:extLst>
          </p:nvPr>
        </p:nvGraphicFramePr>
        <p:xfrm>
          <a:off x="1126236" y="1339155"/>
          <a:ext cx="9939528" cy="4910328"/>
        </p:xfrm>
        <a:graphic>
          <a:graphicData uri="http://schemas.openxmlformats.org/drawingml/2006/chart">
            <c:chart xmlns:c="http://schemas.openxmlformats.org/drawingml/2006/chart" xmlns:r="http://schemas.openxmlformats.org/officeDocument/2006/relationships" r:id="rId3"/>
          </a:graphicData>
        </a:graphic>
      </p:graphicFrame>
      <p:sp>
        <p:nvSpPr>
          <p:cNvPr id="2" name="Google Shape;123;p14">
            <a:extLst>
              <a:ext uri="{FF2B5EF4-FFF2-40B4-BE49-F238E27FC236}">
                <a16:creationId xmlns:a16="http://schemas.microsoft.com/office/drawing/2014/main" id="{55BFCBF4-B9E9-4E5D-9162-67CDEBB37803}"/>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sp>
        <p:nvSpPr>
          <p:cNvPr id="4" name="Rectangle 3">
            <a:extLst>
              <a:ext uri="{FF2B5EF4-FFF2-40B4-BE49-F238E27FC236}">
                <a16:creationId xmlns:a16="http://schemas.microsoft.com/office/drawing/2014/main" id="{61613ED9-2621-4740-9AC7-84F1EF53E8A2}"/>
              </a:ext>
            </a:extLst>
          </p:cNvPr>
          <p:cNvSpPr/>
          <p:nvPr/>
        </p:nvSpPr>
        <p:spPr>
          <a:xfrm>
            <a:off x="247687" y="877490"/>
            <a:ext cx="12004657" cy="461665"/>
          </a:xfrm>
          <a:prstGeom prst="rect">
            <a:avLst/>
          </a:prstGeom>
        </p:spPr>
        <p:txBody>
          <a:bodyPr wrap="square">
            <a:spAutoFit/>
          </a:bodyPr>
          <a:lstStyle/>
          <a:p>
            <a:pPr algn="ctr">
              <a:spcAft>
                <a:spcPts val="1000"/>
              </a:spcAft>
            </a:pPr>
            <a:r>
              <a:rPr lang="en-CA" sz="2400" dirty="0">
                <a:latin typeface="Calibri" panose="020F0502020204030204" pitchFamily="34" charset="0"/>
                <a:ea typeface="MS Mincho" panose="02020609040205080304" pitchFamily="49" charset="-128"/>
                <a:cs typeface="Calibri" panose="020F0502020204030204" pitchFamily="34" charset="0"/>
              </a:rPr>
              <a:t>Interface components used according eye-gaze and think-aloud data</a:t>
            </a:r>
            <a:endParaRPr lang="en-US" sz="2400" dirty="0">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36109728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2A003A1D-EF88-4A5A-9493-9DBE4AE1E389}"/>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Discussion</a:t>
            </a:r>
            <a:endParaRPr lang="en-CA" b="1" dirty="0">
              <a:solidFill>
                <a:srgbClr val="434343"/>
              </a:solidFill>
            </a:endParaRPr>
          </a:p>
        </p:txBody>
      </p:sp>
      <p:sp>
        <p:nvSpPr>
          <p:cNvPr id="4" name="Rectangle 3">
            <a:extLst>
              <a:ext uri="{FF2B5EF4-FFF2-40B4-BE49-F238E27FC236}">
                <a16:creationId xmlns:a16="http://schemas.microsoft.com/office/drawing/2014/main" id="{312D152A-3CE7-4DCB-BAD3-A7A08310A21A}"/>
              </a:ext>
            </a:extLst>
          </p:cNvPr>
          <p:cNvSpPr/>
          <p:nvPr/>
        </p:nvSpPr>
        <p:spPr>
          <a:xfrm>
            <a:off x="1758950" y="1707803"/>
            <a:ext cx="8826500"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Topics provide a useful preview</a:t>
            </a:r>
          </a:p>
        </p:txBody>
      </p:sp>
      <p:sp>
        <p:nvSpPr>
          <p:cNvPr id="2" name="Rectangle 1">
            <a:extLst>
              <a:ext uri="{FF2B5EF4-FFF2-40B4-BE49-F238E27FC236}">
                <a16:creationId xmlns:a16="http://schemas.microsoft.com/office/drawing/2014/main" id="{6EA9E889-7969-4C6C-846C-4CC04F20DA9F}"/>
              </a:ext>
            </a:extLst>
          </p:cNvPr>
          <p:cNvSpPr/>
          <p:nvPr/>
        </p:nvSpPr>
        <p:spPr>
          <a:xfrm>
            <a:off x="1809749" y="2728318"/>
            <a:ext cx="8658225" cy="1969770"/>
          </a:xfrm>
          <a:prstGeom prst="rect">
            <a:avLst/>
          </a:prstGeom>
        </p:spPr>
        <p:txBody>
          <a:bodyPr wrap="square">
            <a:spAutoFit/>
          </a:bodyPr>
          <a:lstStyle/>
          <a:p>
            <a:pPr lvl="2">
              <a:spcAft>
                <a:spcPts val="1200"/>
              </a:spcAft>
            </a:pPr>
            <a:endParaRPr lang="en-US" sz="2800" i="1" dirty="0">
              <a:latin typeface="Calibri Light" panose="020F0302020204030204" pitchFamily="34" charset="0"/>
              <a:cs typeface="Calibri Light" panose="020F0302020204030204" pitchFamily="34" charset="0"/>
            </a:endParaRPr>
          </a:p>
          <a:p>
            <a:pPr lvl="2" algn="just">
              <a:spcAft>
                <a:spcPts val="1200"/>
              </a:spcAft>
            </a:pPr>
            <a:r>
              <a:rPr lang="en-US" sz="2800" i="1" dirty="0">
                <a:latin typeface="Calibri Light" panose="020F0302020204030204" pitchFamily="34" charset="0"/>
                <a:cs typeface="Calibri Light" panose="020F0302020204030204" pitchFamily="34" charset="0"/>
              </a:rPr>
              <a:t>“It is giving you a </a:t>
            </a:r>
            <a:r>
              <a:rPr lang="en-US" sz="2800" b="1" i="1" dirty="0">
                <a:latin typeface="Calibri "/>
                <a:cs typeface="Calibri Light" panose="020F0302020204030204" pitchFamily="34" charset="0"/>
              </a:rPr>
              <a:t>type of outline </a:t>
            </a:r>
            <a:r>
              <a:rPr lang="en-US" sz="2800" i="1" dirty="0">
                <a:latin typeface="Calibri Light" panose="020F0302020204030204" pitchFamily="34" charset="0"/>
                <a:cs typeface="Calibri Light" panose="020F0302020204030204" pitchFamily="34" charset="0"/>
              </a:rPr>
              <a:t>[…]. It is like a </a:t>
            </a:r>
            <a:r>
              <a:rPr lang="en-US" sz="2800" b="1" i="1" dirty="0">
                <a:latin typeface="Calibri "/>
                <a:cs typeface="Calibri Light" panose="020F0302020204030204" pitchFamily="34" charset="0"/>
              </a:rPr>
              <a:t>preface to a book</a:t>
            </a:r>
            <a:r>
              <a:rPr lang="en-US" sz="2800" i="1" dirty="0">
                <a:latin typeface="Calibri Light" panose="020F0302020204030204" pitchFamily="34" charset="0"/>
                <a:cs typeface="Calibri Light" panose="020F0302020204030204" pitchFamily="34" charset="0"/>
              </a:rPr>
              <a:t>. Like when you start reading, you should know the contents.” – P10</a:t>
            </a: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56616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2A003A1D-EF88-4A5A-9493-9DBE4AE1E389}"/>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Discussion</a:t>
            </a:r>
            <a:endParaRPr lang="en-CA" b="1" dirty="0">
              <a:solidFill>
                <a:srgbClr val="434343"/>
              </a:solidFill>
            </a:endParaRPr>
          </a:p>
        </p:txBody>
      </p:sp>
      <p:sp>
        <p:nvSpPr>
          <p:cNvPr id="4" name="Rectangle 3">
            <a:extLst>
              <a:ext uri="{FF2B5EF4-FFF2-40B4-BE49-F238E27FC236}">
                <a16:creationId xmlns:a16="http://schemas.microsoft.com/office/drawing/2014/main" id="{312D152A-3CE7-4DCB-BAD3-A7A08310A21A}"/>
              </a:ext>
            </a:extLst>
          </p:cNvPr>
          <p:cNvSpPr/>
          <p:nvPr/>
        </p:nvSpPr>
        <p:spPr>
          <a:xfrm>
            <a:off x="1936787" y="1707803"/>
            <a:ext cx="8826500" cy="1538883"/>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Difficulty labels help with filtering and uncovering advanced techniques</a:t>
            </a:r>
          </a:p>
          <a:p>
            <a:pPr lvl="2">
              <a:spcAft>
                <a:spcPts val="1200"/>
              </a:spcAft>
            </a:pPr>
            <a:endParaRPr lang="en-US" sz="2800" i="1" dirty="0">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E870F3EE-1F95-4FF2-8058-90C4E96F50EC}"/>
              </a:ext>
            </a:extLst>
          </p:cNvPr>
          <p:cNvSpPr/>
          <p:nvPr/>
        </p:nvSpPr>
        <p:spPr>
          <a:xfrm>
            <a:off x="1704976" y="2980068"/>
            <a:ext cx="9429750" cy="2246769"/>
          </a:xfrm>
          <a:prstGeom prst="rect">
            <a:avLst/>
          </a:prstGeom>
        </p:spPr>
        <p:txBody>
          <a:bodyPr wrap="square">
            <a:spAutoFit/>
          </a:bodyPr>
          <a:lstStyle/>
          <a:p>
            <a:pPr lvl="2" algn="just">
              <a:spcAft>
                <a:spcPts val="1200"/>
              </a:spcAft>
            </a:pPr>
            <a:r>
              <a:rPr lang="en-US" sz="2800" i="1" dirty="0">
                <a:latin typeface="Calibri Light" panose="020F0302020204030204" pitchFamily="34" charset="0"/>
                <a:cs typeface="Calibri Light" panose="020F0302020204030204" pitchFamily="34" charset="0"/>
              </a:rPr>
              <a:t>“</a:t>
            </a:r>
            <a:r>
              <a:rPr lang="en-CA" sz="2800" i="1" dirty="0">
                <a:latin typeface="Calibri Light" panose="020F0302020204030204" pitchFamily="34" charset="0"/>
                <a:cs typeface="Calibri Light" panose="020F0302020204030204" pitchFamily="34" charset="0"/>
              </a:rPr>
              <a:t>For event flyers [task scenario] I think </a:t>
            </a:r>
            <a:r>
              <a:rPr lang="en-CA" sz="2800" b="1" i="1" dirty="0">
                <a:latin typeface="Calibri "/>
                <a:cs typeface="Calibri Light" panose="020F0302020204030204" pitchFamily="34" charset="0"/>
              </a:rPr>
              <a:t>that one [beginner tutorial] is really fit for the task</a:t>
            </a:r>
            <a:r>
              <a:rPr lang="en-CA" sz="2800" i="1" dirty="0">
                <a:latin typeface="Calibri Light" panose="020F0302020204030204" pitchFamily="34" charset="0"/>
                <a:cs typeface="Calibri Light" panose="020F0302020204030204" pitchFamily="34" charset="0"/>
              </a:rPr>
              <a:t>. But in my mind, if I am doing this […] I vote to have something </a:t>
            </a:r>
            <a:r>
              <a:rPr lang="en-CA" sz="2800" b="1" i="1" dirty="0">
                <a:solidFill>
                  <a:schemeClr val="tx1"/>
                </a:solidFill>
                <a:latin typeface="Calibri "/>
                <a:cs typeface="Calibri Light" panose="020F0302020204030204" pitchFamily="34" charset="0"/>
              </a:rPr>
              <a:t>more stylish more attractive […] eye catchy</a:t>
            </a:r>
            <a:r>
              <a:rPr lang="en-CA" sz="2800" i="1" dirty="0">
                <a:latin typeface="Calibri Light" panose="020F0302020204030204" pitchFamily="34" charset="0"/>
                <a:cs typeface="Calibri Light" panose="020F0302020204030204" pitchFamily="34" charset="0"/>
              </a:rPr>
              <a:t>. So that’s why </a:t>
            </a:r>
            <a:r>
              <a:rPr lang="en-CA" sz="2800" b="1" i="1" dirty="0">
                <a:latin typeface="Calibri "/>
                <a:cs typeface="Calibri Light" panose="020F0302020204030204" pitchFamily="34" charset="0"/>
              </a:rPr>
              <a:t>I am choosing this advanced tutorial </a:t>
            </a:r>
            <a:r>
              <a:rPr lang="en-CA" sz="2800" i="1" dirty="0">
                <a:latin typeface="Calibri Light" panose="020F0302020204030204" pitchFamily="34" charset="0"/>
                <a:cs typeface="Calibri Light" panose="020F0302020204030204" pitchFamily="34" charset="0"/>
              </a:rPr>
              <a:t>[…]” – P7</a:t>
            </a:r>
            <a:endParaRPr lang="en-US" sz="28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23015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8987BEB-F0CB-431E-8567-316A326C465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Discussion</a:t>
            </a:r>
            <a:endParaRPr lang="en-CA" b="1" dirty="0">
              <a:solidFill>
                <a:srgbClr val="434343"/>
              </a:solidFill>
            </a:endParaRPr>
          </a:p>
        </p:txBody>
      </p:sp>
      <p:sp>
        <p:nvSpPr>
          <p:cNvPr id="5" name="Rectangle 4">
            <a:extLst>
              <a:ext uri="{FF2B5EF4-FFF2-40B4-BE49-F238E27FC236}">
                <a16:creationId xmlns:a16="http://schemas.microsoft.com/office/drawing/2014/main" id="{BCC6A7F8-04FE-4979-946C-CD2D0CB5E45F}"/>
              </a:ext>
            </a:extLst>
          </p:cNvPr>
          <p:cNvSpPr/>
          <p:nvPr/>
        </p:nvSpPr>
        <p:spPr>
          <a:xfrm>
            <a:off x="1073497" y="1060104"/>
            <a:ext cx="10045006" cy="954107"/>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Participants worried more about misclassifications related to beginner tutorials</a:t>
            </a:r>
          </a:p>
        </p:txBody>
      </p:sp>
      <p:sp>
        <p:nvSpPr>
          <p:cNvPr id="6" name="Rectangle 5">
            <a:extLst>
              <a:ext uri="{FF2B5EF4-FFF2-40B4-BE49-F238E27FC236}">
                <a16:creationId xmlns:a16="http://schemas.microsoft.com/office/drawing/2014/main" id="{AEF1E0CB-54E8-4162-93D5-47EE077F2975}"/>
              </a:ext>
            </a:extLst>
          </p:cNvPr>
          <p:cNvSpPr/>
          <p:nvPr/>
        </p:nvSpPr>
        <p:spPr>
          <a:xfrm>
            <a:off x="1073497" y="1763315"/>
            <a:ext cx="10045006" cy="2400657"/>
          </a:xfrm>
          <a:prstGeom prst="rect">
            <a:avLst/>
          </a:prstGeom>
        </p:spPr>
        <p:txBody>
          <a:bodyPr wrap="square">
            <a:spAutoFit/>
          </a:bodyPr>
          <a:lstStyle/>
          <a:p>
            <a:pPr lvl="2">
              <a:spcAft>
                <a:spcPts val="1200"/>
              </a:spcAft>
            </a:pPr>
            <a:endParaRPr lang="en-US" sz="2800" i="1" dirty="0">
              <a:latin typeface="Calibri Light" panose="020F0302020204030204" pitchFamily="34" charset="0"/>
              <a:cs typeface="Calibri Light" panose="020F0302020204030204" pitchFamily="34" charset="0"/>
            </a:endParaRPr>
          </a:p>
          <a:p>
            <a:pPr algn="just"/>
            <a:r>
              <a:rPr lang="en-US" sz="2800" i="1" dirty="0">
                <a:latin typeface="Calibri Light" panose="020F0302020204030204" pitchFamily="34" charset="0"/>
                <a:cs typeface="Calibri Light" panose="020F0302020204030204" pitchFamily="34" charset="0"/>
              </a:rPr>
              <a:t>“I think that [following misclassified tutorial] is </a:t>
            </a:r>
            <a:r>
              <a:rPr lang="en-US" sz="2800" b="1" i="1" dirty="0">
                <a:latin typeface="Calibri "/>
                <a:cs typeface="Calibri Light" panose="020F0302020204030204" pitchFamily="34" charset="0"/>
              </a:rPr>
              <a:t>not difficult for me</a:t>
            </a:r>
            <a:r>
              <a:rPr lang="en-US" sz="2800" i="1" dirty="0">
                <a:latin typeface="Calibri "/>
                <a:cs typeface="Calibri Light" panose="020F0302020204030204" pitchFamily="34" charset="0"/>
              </a:rPr>
              <a:t> </a:t>
            </a:r>
            <a:r>
              <a:rPr lang="en-US" sz="2800" i="1" dirty="0">
                <a:latin typeface="Calibri Light" panose="020F0302020204030204" pitchFamily="34" charset="0"/>
                <a:cs typeface="Calibri Light" panose="020F0302020204030204" pitchFamily="34" charset="0"/>
              </a:rPr>
              <a:t>here because </a:t>
            </a:r>
            <a:r>
              <a:rPr lang="en-US" sz="2800" b="1" i="1" dirty="0">
                <a:latin typeface="Calibri "/>
                <a:cs typeface="Calibri Light" panose="020F0302020204030204" pitchFamily="34" charset="0"/>
              </a:rPr>
              <a:t>I can follow each level [advanced or beginner]</a:t>
            </a:r>
            <a:r>
              <a:rPr lang="en-US" sz="2800" i="1" dirty="0">
                <a:latin typeface="Calibri Light" panose="020F0302020204030204" pitchFamily="34" charset="0"/>
                <a:cs typeface="Calibri Light" panose="020F0302020204030204" pitchFamily="34" charset="0"/>
              </a:rPr>
              <a:t>” – P7(Expert) </a:t>
            </a:r>
          </a:p>
          <a:p>
            <a:pPr algn="just"/>
            <a:endParaRPr lang="en-US" sz="2800" i="1" dirty="0">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E67EDCCF-DE14-4A96-9BEC-FD7237CBDAFA}"/>
              </a:ext>
            </a:extLst>
          </p:cNvPr>
          <p:cNvSpPr/>
          <p:nvPr/>
        </p:nvSpPr>
        <p:spPr>
          <a:xfrm>
            <a:off x="1073497" y="3959242"/>
            <a:ext cx="10045006" cy="1815882"/>
          </a:xfrm>
          <a:prstGeom prst="rect">
            <a:avLst/>
          </a:prstGeom>
        </p:spPr>
        <p:txBody>
          <a:bodyPr wrap="square">
            <a:spAutoFit/>
          </a:bodyPr>
          <a:lstStyle/>
          <a:p>
            <a:pPr algn="just"/>
            <a:endParaRPr lang="en-US" sz="2800" i="1" dirty="0">
              <a:latin typeface="Calibri Light" panose="020F0302020204030204" pitchFamily="34" charset="0"/>
              <a:cs typeface="Calibri Light" panose="020F0302020204030204" pitchFamily="34" charset="0"/>
            </a:endParaRPr>
          </a:p>
          <a:p>
            <a:pPr algn="just"/>
            <a:r>
              <a:rPr lang="en-US" sz="2800" i="1" dirty="0">
                <a:latin typeface="Calibri Light" panose="020F0302020204030204" pitchFamily="34" charset="0"/>
                <a:cs typeface="Calibri Light" panose="020F0302020204030204" pitchFamily="34" charset="0"/>
              </a:rPr>
              <a:t>“If I am </a:t>
            </a:r>
            <a:r>
              <a:rPr lang="en-US" sz="2800" b="1" i="1" dirty="0">
                <a:latin typeface="Calibri "/>
                <a:cs typeface="Calibri Light" panose="020F0302020204030204" pitchFamily="34" charset="0"/>
              </a:rPr>
              <a:t>sharing a tutorial to someone </a:t>
            </a:r>
            <a:r>
              <a:rPr lang="en-US" sz="2800" i="1" dirty="0">
                <a:latin typeface="Calibri Light" panose="020F0302020204030204" pitchFamily="34" charset="0"/>
                <a:cs typeface="Calibri Light" panose="020F0302020204030204" pitchFamily="34" charset="0"/>
              </a:rPr>
              <a:t>else like in it said a grandparent [sharing advanced tutorial to beginners] and it is </a:t>
            </a:r>
            <a:r>
              <a:rPr lang="en-US" sz="2800" b="1" i="1" dirty="0">
                <a:latin typeface="Calibri "/>
                <a:cs typeface="Calibri Light" panose="020F0302020204030204" pitchFamily="34" charset="0"/>
              </a:rPr>
              <a:t>actually advanced […] that’s not </a:t>
            </a:r>
            <a:r>
              <a:rPr lang="en-US" sz="2800" b="1" i="1" dirty="0" err="1">
                <a:latin typeface="Calibri "/>
                <a:cs typeface="Calibri Light" panose="020F0302020204030204" pitchFamily="34" charset="0"/>
              </a:rPr>
              <a:t>gonna</a:t>
            </a:r>
            <a:r>
              <a:rPr lang="en-US" sz="2800" b="1" i="1" dirty="0">
                <a:latin typeface="Calibri "/>
                <a:cs typeface="Calibri Light" panose="020F0302020204030204" pitchFamily="34" charset="0"/>
              </a:rPr>
              <a:t> be very good</a:t>
            </a:r>
            <a:r>
              <a:rPr lang="en-US" sz="2800" i="1" dirty="0">
                <a:latin typeface="Calibri Light" panose="020F0302020204030204" pitchFamily="34" charset="0"/>
                <a:cs typeface="Calibri Light" panose="020F0302020204030204" pitchFamily="34" charset="0"/>
              </a:rPr>
              <a:t>” – P1(Novice)</a:t>
            </a:r>
            <a:endParaRPr lang="en-US" i="1" dirty="0"/>
          </a:p>
        </p:txBody>
      </p:sp>
    </p:spTree>
    <p:extLst>
      <p:ext uri="{BB962C8B-B14F-4D97-AF65-F5344CB8AC3E}">
        <p14:creationId xmlns:p14="http://schemas.microsoft.com/office/powerpoint/2010/main" val="16780590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8987BEB-F0CB-431E-8567-316A326C465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Summary</a:t>
            </a:r>
            <a:endParaRPr lang="en-CA" b="1" dirty="0">
              <a:solidFill>
                <a:srgbClr val="434343"/>
              </a:solidFill>
            </a:endParaRPr>
          </a:p>
        </p:txBody>
      </p:sp>
      <p:sp>
        <p:nvSpPr>
          <p:cNvPr id="5" name="Rectangle 4">
            <a:extLst>
              <a:ext uri="{FF2B5EF4-FFF2-40B4-BE49-F238E27FC236}">
                <a16:creationId xmlns:a16="http://schemas.microsoft.com/office/drawing/2014/main" id="{BCC6A7F8-04FE-4979-946C-CD2D0CB5E45F}"/>
              </a:ext>
            </a:extLst>
          </p:cNvPr>
          <p:cNvSpPr/>
          <p:nvPr/>
        </p:nvSpPr>
        <p:spPr>
          <a:xfrm>
            <a:off x="1073497" y="1460154"/>
            <a:ext cx="10045006"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Participants needed the labels and the features</a:t>
            </a:r>
          </a:p>
        </p:txBody>
      </p:sp>
      <p:sp>
        <p:nvSpPr>
          <p:cNvPr id="6" name="Rectangle 5">
            <a:extLst>
              <a:ext uri="{FF2B5EF4-FFF2-40B4-BE49-F238E27FC236}">
                <a16:creationId xmlns:a16="http://schemas.microsoft.com/office/drawing/2014/main" id="{AEF1E0CB-54E8-4162-93D5-47EE077F2975}"/>
              </a:ext>
            </a:extLst>
          </p:cNvPr>
          <p:cNvSpPr/>
          <p:nvPr/>
        </p:nvSpPr>
        <p:spPr>
          <a:xfrm>
            <a:off x="1073497" y="1763315"/>
            <a:ext cx="10045006" cy="1107996"/>
          </a:xfrm>
          <a:prstGeom prst="rect">
            <a:avLst/>
          </a:prstGeom>
        </p:spPr>
        <p:txBody>
          <a:bodyPr wrap="square">
            <a:spAutoFit/>
          </a:bodyPr>
          <a:lstStyle/>
          <a:p>
            <a:pPr lvl="2">
              <a:spcAft>
                <a:spcPts val="1200"/>
              </a:spcAft>
            </a:pPr>
            <a:endParaRPr lang="en-US" sz="2800" i="1" dirty="0">
              <a:latin typeface="Calibri Light" panose="020F0302020204030204" pitchFamily="34" charset="0"/>
              <a:cs typeface="Calibri Light" panose="020F0302020204030204" pitchFamily="34" charset="0"/>
            </a:endParaRPr>
          </a:p>
          <a:p>
            <a:pPr algn="just"/>
            <a:endParaRPr lang="en-US" sz="2800" i="1"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A22E5AB1-FF7C-4A39-8392-870EE13B9537}"/>
              </a:ext>
            </a:extLst>
          </p:cNvPr>
          <p:cNvSpPr/>
          <p:nvPr/>
        </p:nvSpPr>
        <p:spPr>
          <a:xfrm>
            <a:off x="1073497" y="2317313"/>
            <a:ext cx="10045006"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Topics and labels were most heavily used components</a:t>
            </a:r>
          </a:p>
        </p:txBody>
      </p:sp>
      <p:sp>
        <p:nvSpPr>
          <p:cNvPr id="9" name="Rectangle 8">
            <a:extLst>
              <a:ext uri="{FF2B5EF4-FFF2-40B4-BE49-F238E27FC236}">
                <a16:creationId xmlns:a16="http://schemas.microsoft.com/office/drawing/2014/main" id="{D62FBE59-9E80-4C98-BD0D-A48697FAFEC4}"/>
              </a:ext>
            </a:extLst>
          </p:cNvPr>
          <p:cNvSpPr/>
          <p:nvPr/>
        </p:nvSpPr>
        <p:spPr>
          <a:xfrm>
            <a:off x="1073497" y="4874626"/>
            <a:ext cx="10045006"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Beginners were more impacted by the misclassified results</a:t>
            </a:r>
          </a:p>
        </p:txBody>
      </p:sp>
      <p:sp>
        <p:nvSpPr>
          <p:cNvPr id="10" name="Rectangle 9">
            <a:extLst>
              <a:ext uri="{FF2B5EF4-FFF2-40B4-BE49-F238E27FC236}">
                <a16:creationId xmlns:a16="http://schemas.microsoft.com/office/drawing/2014/main" id="{16EC9084-4676-4BC8-946D-D5DD5CFC5680}"/>
              </a:ext>
            </a:extLst>
          </p:cNvPr>
          <p:cNvSpPr/>
          <p:nvPr/>
        </p:nvSpPr>
        <p:spPr>
          <a:xfrm>
            <a:off x="1073497" y="3162118"/>
            <a:ext cx="10045006"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Use of length was task and user dependent </a:t>
            </a:r>
          </a:p>
        </p:txBody>
      </p:sp>
      <p:sp>
        <p:nvSpPr>
          <p:cNvPr id="11" name="Rectangle 10">
            <a:extLst>
              <a:ext uri="{FF2B5EF4-FFF2-40B4-BE49-F238E27FC236}">
                <a16:creationId xmlns:a16="http://schemas.microsoft.com/office/drawing/2014/main" id="{70182C10-E336-4977-AF0B-2D1EAD6F1CCD}"/>
              </a:ext>
            </a:extLst>
          </p:cNvPr>
          <p:cNvSpPr/>
          <p:nvPr/>
        </p:nvSpPr>
        <p:spPr>
          <a:xfrm>
            <a:off x="1073497" y="3976145"/>
            <a:ext cx="10045006" cy="523220"/>
          </a:xfrm>
          <a:prstGeom prst="rect">
            <a:avLst/>
          </a:prstGeom>
        </p:spPr>
        <p:txBody>
          <a:bodyPr wrap="square">
            <a:spAutoFit/>
          </a:bodyPr>
          <a:lstStyle/>
          <a:p>
            <a:pPr lvl="2" algn="ctr">
              <a:spcAft>
                <a:spcPts val="1200"/>
              </a:spcAft>
            </a:pPr>
            <a:r>
              <a:rPr lang="en-US" sz="2800" dirty="0">
                <a:latin typeface="Calibri Light" panose="020F0302020204030204" pitchFamily="34" charset="0"/>
                <a:cs typeface="Calibri Light" panose="020F0302020204030204" pitchFamily="34" charset="0"/>
              </a:rPr>
              <a:t>Text difficulty and commands usage had little qualitative support</a:t>
            </a:r>
          </a:p>
        </p:txBody>
      </p:sp>
    </p:spTree>
    <p:extLst>
      <p:ext uri="{BB962C8B-B14F-4D97-AF65-F5344CB8AC3E}">
        <p14:creationId xmlns:p14="http://schemas.microsoft.com/office/powerpoint/2010/main" val="1376910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Research Goal</a:t>
            </a:r>
            <a:endParaRPr lang="en-CA" b="1" dirty="0">
              <a:solidFill>
                <a:srgbClr val="434343"/>
              </a:solidFill>
            </a:endParaRPr>
          </a:p>
        </p:txBody>
      </p:sp>
      <p:sp>
        <p:nvSpPr>
          <p:cNvPr id="18" name="Google Shape;279;p23">
            <a:extLst>
              <a:ext uri="{FF2B5EF4-FFF2-40B4-BE49-F238E27FC236}">
                <a16:creationId xmlns:a16="http://schemas.microsoft.com/office/drawing/2014/main" id="{EA7578D4-E228-4515-A904-4FDBC6FA4D8F}"/>
              </a:ext>
            </a:extLst>
          </p:cNvPr>
          <p:cNvSpPr txBox="1">
            <a:spLocks/>
          </p:cNvSpPr>
          <p:nvPr/>
        </p:nvSpPr>
        <p:spPr>
          <a:xfrm>
            <a:off x="154616" y="4048625"/>
            <a:ext cx="298901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Machine Learning System</a:t>
            </a:r>
          </a:p>
        </p:txBody>
      </p:sp>
      <p:grpSp>
        <p:nvGrpSpPr>
          <p:cNvPr id="25" name="Group 24">
            <a:extLst>
              <a:ext uri="{FF2B5EF4-FFF2-40B4-BE49-F238E27FC236}">
                <a16:creationId xmlns:a16="http://schemas.microsoft.com/office/drawing/2014/main" id="{A34A744E-EC0A-4DD5-9FBE-1067FF76083A}"/>
              </a:ext>
            </a:extLst>
          </p:cNvPr>
          <p:cNvGrpSpPr/>
          <p:nvPr/>
        </p:nvGrpSpPr>
        <p:grpSpPr>
          <a:xfrm>
            <a:off x="-2927" y="2309174"/>
            <a:ext cx="3312111" cy="1738858"/>
            <a:chOff x="1398933" y="2378261"/>
            <a:chExt cx="3312111" cy="1738858"/>
          </a:xfrm>
        </p:grpSpPr>
        <p:pic>
          <p:nvPicPr>
            <p:cNvPr id="4102" name="Picture 6" descr="Related image">
              <a:extLst>
                <a:ext uri="{FF2B5EF4-FFF2-40B4-BE49-F238E27FC236}">
                  <a16:creationId xmlns:a16="http://schemas.microsoft.com/office/drawing/2014/main" id="{1D5A11E8-3E26-45E0-9878-5CC7FFB37C8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1398933" y="2378261"/>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5EF50ECF-1C09-45A5-9B7A-FECA6FEF7431}"/>
                </a:ext>
              </a:extLst>
            </p:cNvPr>
            <p:cNvSpPr/>
            <p:nvPr/>
          </p:nvSpPr>
          <p:spPr>
            <a:xfrm>
              <a:off x="2552700" y="2811780"/>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98" name="Picture 2" descr="Image result for machine learning png">
              <a:extLst>
                <a:ext uri="{FF2B5EF4-FFF2-40B4-BE49-F238E27FC236}">
                  <a16:creationId xmlns:a16="http://schemas.microsoft.com/office/drawing/2014/main" id="{0DC7939D-9FCA-4383-92C1-F9994E27E90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2713271" y="2799184"/>
              <a:ext cx="675425" cy="690776"/>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Image result for difference">
            <a:extLst>
              <a:ext uri="{FF2B5EF4-FFF2-40B4-BE49-F238E27FC236}">
                <a16:creationId xmlns:a16="http://schemas.microsoft.com/office/drawing/2014/main" id="{9E551897-A69C-4D18-B208-F9112E330D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5914" b="1"/>
          <a:stretch/>
        </p:blipFill>
        <p:spPr bwMode="auto">
          <a:xfrm>
            <a:off x="3431517" y="3472977"/>
            <a:ext cx="5589588" cy="1150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utorials">
            <a:extLst>
              <a:ext uri="{FF2B5EF4-FFF2-40B4-BE49-F238E27FC236}">
                <a16:creationId xmlns:a16="http://schemas.microsoft.com/office/drawing/2014/main" id="{BE1B7F81-D884-47B8-89C0-4AB57D026BD7}"/>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671" b="96532" l="34722" r="95556">
                        <a14:foregroundMark x1="55278" y1="15607" x2="64444" y2="53757"/>
                        <a14:foregroundMark x1="49722" y1="69075" x2="55972" y2="86705"/>
                        <a14:foregroundMark x1="42778" y1="82659" x2="86111" y2="82659"/>
                        <a14:foregroundMark x1="49444" y1="91329" x2="69722" y2="91329"/>
                        <a14:foregroundMark x1="69722" y1="91329" x2="86111" y2="89595"/>
                        <a14:foregroundMark x1="86111" y1="89595" x2="87917" y2="89595"/>
                        <a14:foregroundMark x1="38750" y1="78324" x2="38750" y2="92775"/>
                        <a14:foregroundMark x1="56389" y1="25434" x2="73889" y2="65607"/>
                        <a14:foregroundMark x1="73889" y1="65607" x2="88750" y2="83526"/>
                        <a14:foregroundMark x1="88750" y1="83526" x2="88750" y2="83526"/>
                        <a14:foregroundMark x1="80278" y1="32370" x2="94167" y2="96532"/>
                        <a14:foregroundMark x1="86528" y1="36994" x2="48333" y2="54624"/>
                        <a14:foregroundMark x1="48333" y1="54624" x2="48333" y2="54624"/>
                        <a14:foregroundMark x1="48611" y1="18497" x2="40139" y2="75145"/>
                        <a14:foregroundMark x1="49028" y1="22254" x2="75139" y2="19364"/>
                        <a14:foregroundMark x1="75139" y1="19364" x2="88750" y2="19364"/>
                        <a14:foregroundMark x1="87639" y1="22254" x2="94583" y2="31503"/>
                        <a14:foregroundMark x1="95000" y1="23121" x2="85972" y2="58382"/>
                        <a14:foregroundMark x1="85972" y1="58382" x2="85000" y2="69653"/>
                        <a14:foregroundMark x1="96111" y1="46821" x2="87917" y2="89595"/>
                        <a14:foregroundMark x1="88750" y1="43642" x2="88750" y2="66763"/>
                        <a14:foregroundMark x1="80278" y1="69075" x2="64722" y2="83815"/>
                        <a14:foregroundMark x1="64722" y1="83815" x2="47361" y2="82659"/>
                        <a14:foregroundMark x1="47361" y1="82659" x2="35833" y2="89595"/>
                        <a14:foregroundMark x1="43194" y1="9249" x2="43194" y2="9249"/>
                        <a14:foregroundMark x1="66667" y1="11561" x2="66667" y2="11561"/>
                        <a14:foregroundMark x1="71389" y1="10983" x2="90139" y2="10983"/>
                        <a14:foregroundMark x1="76250" y1="8671" x2="45000" y2="10116"/>
                        <a14:foregroundMark x1="46111" y1="23988" x2="70278" y2="65896"/>
                        <a14:foregroundMark x1="49722" y1="65896" x2="34722" y2="82081"/>
                        <a14:foregroundMark x1="34722" y1="82081" x2="34722" y2="82081"/>
                        <a14:foregroundMark x1="37222" y1="65896" x2="38333" y2="72832"/>
                        <a14:foregroundMark x1="54167" y1="32948" x2="74444" y2="32370"/>
                        <a14:foregroundMark x1="74444" y1="32370" x2="78056" y2="32370"/>
                        <a14:foregroundMark x1="54583" y1="36994" x2="76250" y2="43064"/>
                        <a14:backgroundMark x1="33611" y1="50578" x2="35000" y2="47688"/>
                        <a14:backgroundMark x1="36944" y1="45954" x2="36944" y2="54624"/>
                      </a14:backgroundRemoval>
                    </a14:imgEffect>
                  </a14:imgLayer>
                </a14:imgProps>
              </a:ext>
              <a:ext uri="{28A0092B-C50C-407E-A947-70E740481C1C}">
                <a14:useLocalDpi xmlns:a14="http://schemas.microsoft.com/office/drawing/2010/main" val="0"/>
              </a:ext>
            </a:extLst>
          </a:blip>
          <a:srcRect l="32841"/>
          <a:stretch/>
        </p:blipFill>
        <p:spPr bwMode="auto">
          <a:xfrm>
            <a:off x="5438508" y="2476112"/>
            <a:ext cx="1575606" cy="1156348"/>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79;p23">
            <a:extLst>
              <a:ext uri="{FF2B5EF4-FFF2-40B4-BE49-F238E27FC236}">
                <a16:creationId xmlns:a16="http://schemas.microsoft.com/office/drawing/2014/main" id="{0056A68F-3B22-4CCE-8645-58ABBE3F0E73}"/>
              </a:ext>
            </a:extLst>
          </p:cNvPr>
          <p:cNvSpPr txBox="1">
            <a:spLocks/>
          </p:cNvSpPr>
          <p:nvPr/>
        </p:nvSpPr>
        <p:spPr>
          <a:xfrm>
            <a:off x="5101003" y="4421060"/>
            <a:ext cx="298901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Classifying Tutorials</a:t>
            </a:r>
          </a:p>
        </p:txBody>
      </p:sp>
      <p:pic>
        <p:nvPicPr>
          <p:cNvPr id="23" name="Picture 8" descr="Image result for right arrow png">
            <a:extLst>
              <a:ext uri="{FF2B5EF4-FFF2-40B4-BE49-F238E27FC236}">
                <a16:creationId xmlns:a16="http://schemas.microsoft.com/office/drawing/2014/main" id="{E288A8C8-F2A9-4912-BE65-DDCB140592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0336" y="2793800"/>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Image result for right arrow png">
            <a:extLst>
              <a:ext uri="{FF2B5EF4-FFF2-40B4-BE49-F238E27FC236}">
                <a16:creationId xmlns:a16="http://schemas.microsoft.com/office/drawing/2014/main" id="{D96978D4-1D55-48CB-A078-570F82587A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9786" y="2742693"/>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mage result for tutorial png">
            <a:extLst>
              <a:ext uri="{FF2B5EF4-FFF2-40B4-BE49-F238E27FC236}">
                <a16:creationId xmlns:a16="http://schemas.microsoft.com/office/drawing/2014/main" id="{AEAC316D-C304-4EE7-8156-A322B73A504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10226206" y="2131813"/>
            <a:ext cx="1340837" cy="1787783"/>
          </a:xfrm>
          <a:prstGeom prst="rect">
            <a:avLst/>
          </a:prstGeom>
          <a:noFill/>
          <a:extLst>
            <a:ext uri="{909E8E84-426E-40DD-AFC4-6F175D3DCCD1}">
              <a14:hiddenFill xmlns:a14="http://schemas.microsoft.com/office/drawing/2010/main">
                <a:solidFill>
                  <a:srgbClr val="FFFFFF"/>
                </a:solidFill>
              </a14:hiddenFill>
            </a:ext>
          </a:extLst>
        </p:spPr>
      </p:pic>
      <p:sp>
        <p:nvSpPr>
          <p:cNvPr id="38" name="Google Shape;279;p23">
            <a:extLst>
              <a:ext uri="{FF2B5EF4-FFF2-40B4-BE49-F238E27FC236}">
                <a16:creationId xmlns:a16="http://schemas.microsoft.com/office/drawing/2014/main" id="{90959AC8-21C0-48DD-874A-8D6A46E792FD}"/>
              </a:ext>
            </a:extLst>
          </p:cNvPr>
          <p:cNvSpPr txBox="1">
            <a:spLocks/>
          </p:cNvSpPr>
          <p:nvPr/>
        </p:nvSpPr>
        <p:spPr>
          <a:xfrm>
            <a:off x="9797530" y="4048030"/>
            <a:ext cx="298901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Tutorial Selection</a:t>
            </a:r>
          </a:p>
        </p:txBody>
      </p:sp>
      <p:pic>
        <p:nvPicPr>
          <p:cNvPr id="43" name="Google Shape;111;p13">
            <a:extLst>
              <a:ext uri="{FF2B5EF4-FFF2-40B4-BE49-F238E27FC236}">
                <a16:creationId xmlns:a16="http://schemas.microsoft.com/office/drawing/2014/main" id="{AF13E902-7D8B-42A5-8E5B-61C10F6065E0}"/>
              </a:ext>
            </a:extLst>
          </p:cNvPr>
          <p:cNvPicPr preferRelativeResize="0"/>
          <p:nvPr/>
        </p:nvPicPr>
        <p:blipFill>
          <a:blip r:embed="rId13">
            <a:alphaModFix/>
          </a:blip>
          <a:stretch>
            <a:fillRect/>
          </a:stretch>
        </p:blipFill>
        <p:spPr>
          <a:xfrm>
            <a:off x="4232997" y="2113764"/>
            <a:ext cx="781050" cy="1323975"/>
          </a:xfrm>
          <a:prstGeom prst="rect">
            <a:avLst/>
          </a:prstGeom>
          <a:noFill/>
          <a:ln>
            <a:noFill/>
          </a:ln>
        </p:spPr>
      </p:pic>
      <p:pic>
        <p:nvPicPr>
          <p:cNvPr id="44" name="Google Shape;113;p13">
            <a:extLst>
              <a:ext uri="{FF2B5EF4-FFF2-40B4-BE49-F238E27FC236}">
                <a16:creationId xmlns:a16="http://schemas.microsoft.com/office/drawing/2014/main" id="{02A1B9B3-6E3B-4161-BE27-C33336CCB869}"/>
              </a:ext>
            </a:extLst>
          </p:cNvPr>
          <p:cNvPicPr preferRelativeResize="0"/>
          <p:nvPr/>
        </p:nvPicPr>
        <p:blipFill>
          <a:blip r:embed="rId14">
            <a:alphaModFix/>
          </a:blip>
          <a:stretch>
            <a:fillRect/>
          </a:stretch>
        </p:blipFill>
        <p:spPr>
          <a:xfrm>
            <a:off x="6790269" y="1668677"/>
            <a:ext cx="1804273" cy="1804300"/>
          </a:xfrm>
          <a:prstGeom prst="rect">
            <a:avLst/>
          </a:prstGeom>
          <a:noFill/>
          <a:ln>
            <a:noFill/>
          </a:ln>
        </p:spPr>
      </p:pic>
      <p:pic>
        <p:nvPicPr>
          <p:cNvPr id="48" name="Google Shape;110;p13">
            <a:extLst>
              <a:ext uri="{FF2B5EF4-FFF2-40B4-BE49-F238E27FC236}">
                <a16:creationId xmlns:a16="http://schemas.microsoft.com/office/drawing/2014/main" id="{A7FA1172-0D71-49F3-BDD8-CDEA4C211FEB}"/>
              </a:ext>
            </a:extLst>
          </p:cNvPr>
          <p:cNvPicPr preferRelativeResize="0"/>
          <p:nvPr/>
        </p:nvPicPr>
        <p:blipFill>
          <a:blip r:embed="rId15">
            <a:alphaModFix/>
          </a:blip>
          <a:stretch>
            <a:fillRect/>
          </a:stretch>
        </p:blipFill>
        <p:spPr>
          <a:xfrm>
            <a:off x="3771619" y="3727944"/>
            <a:ext cx="1695450" cy="438150"/>
          </a:xfrm>
          <a:prstGeom prst="rect">
            <a:avLst/>
          </a:prstGeom>
          <a:noFill/>
          <a:ln>
            <a:noFill/>
          </a:ln>
        </p:spPr>
      </p:pic>
      <p:sp>
        <p:nvSpPr>
          <p:cNvPr id="49" name="TextBox 48">
            <a:extLst>
              <a:ext uri="{FF2B5EF4-FFF2-40B4-BE49-F238E27FC236}">
                <a16:creationId xmlns:a16="http://schemas.microsoft.com/office/drawing/2014/main" id="{B778F473-855E-45DC-A272-A719424F6A3A}"/>
              </a:ext>
            </a:extLst>
          </p:cNvPr>
          <p:cNvSpPr txBox="1"/>
          <p:nvPr/>
        </p:nvSpPr>
        <p:spPr>
          <a:xfrm>
            <a:off x="4333994" y="3786561"/>
            <a:ext cx="952453" cy="276999"/>
          </a:xfrm>
          <a:prstGeom prst="rect">
            <a:avLst/>
          </a:prstGeom>
          <a:solidFill>
            <a:srgbClr val="97C046"/>
          </a:solidFill>
        </p:spPr>
        <p:txBody>
          <a:bodyPr wrap="square" rtlCol="0">
            <a:spAutoFit/>
          </a:bodyPr>
          <a:lstStyle/>
          <a:p>
            <a:pPr algn="ctr"/>
            <a:r>
              <a:rPr lang="en-CA" sz="1200" dirty="0">
                <a:ln w="12700">
                  <a:solidFill>
                    <a:schemeClr val="bg1"/>
                  </a:solidFill>
                </a:ln>
                <a:solidFill>
                  <a:schemeClr val="bg1"/>
                </a:solidFill>
                <a:latin typeface="Gadugi" panose="020B0502040204020203" pitchFamily="34" charset="0"/>
                <a:ea typeface="Gadugi" panose="020B0502040204020203" pitchFamily="34" charset="0"/>
                <a:cs typeface="Calibri" panose="020F0502020204030204" pitchFamily="34" charset="0"/>
              </a:rPr>
              <a:t>BEGINNER</a:t>
            </a:r>
          </a:p>
        </p:txBody>
      </p:sp>
      <p:pic>
        <p:nvPicPr>
          <p:cNvPr id="50" name="Google Shape;112;p13">
            <a:extLst>
              <a:ext uri="{FF2B5EF4-FFF2-40B4-BE49-F238E27FC236}">
                <a16:creationId xmlns:a16="http://schemas.microsoft.com/office/drawing/2014/main" id="{72961025-C07C-4926-BFC5-95F6BA1D4108}"/>
              </a:ext>
            </a:extLst>
          </p:cNvPr>
          <p:cNvPicPr preferRelativeResize="0"/>
          <p:nvPr/>
        </p:nvPicPr>
        <p:blipFill>
          <a:blip r:embed="rId16">
            <a:alphaModFix/>
          </a:blip>
          <a:stretch>
            <a:fillRect/>
          </a:stretch>
        </p:blipFill>
        <p:spPr>
          <a:xfrm>
            <a:off x="6913793" y="3727943"/>
            <a:ext cx="1743075" cy="409575"/>
          </a:xfrm>
          <a:prstGeom prst="rect">
            <a:avLst/>
          </a:prstGeom>
          <a:noFill/>
          <a:ln>
            <a:noFill/>
          </a:ln>
        </p:spPr>
      </p:pic>
      <p:sp>
        <p:nvSpPr>
          <p:cNvPr id="51" name="TextBox 50">
            <a:extLst>
              <a:ext uri="{FF2B5EF4-FFF2-40B4-BE49-F238E27FC236}">
                <a16:creationId xmlns:a16="http://schemas.microsoft.com/office/drawing/2014/main" id="{3C5B9593-D3B0-40D2-BC94-CB7E400A66CD}"/>
              </a:ext>
            </a:extLst>
          </p:cNvPr>
          <p:cNvSpPr txBox="1"/>
          <p:nvPr/>
        </p:nvSpPr>
        <p:spPr>
          <a:xfrm>
            <a:off x="7420775" y="3794230"/>
            <a:ext cx="1135558" cy="276999"/>
          </a:xfrm>
          <a:prstGeom prst="rect">
            <a:avLst/>
          </a:prstGeom>
          <a:solidFill>
            <a:srgbClr val="DC7979"/>
          </a:solidFill>
          <a:ln>
            <a:solidFill>
              <a:srgbClr val="DC7979"/>
            </a:solidFill>
          </a:ln>
        </p:spPr>
        <p:txBody>
          <a:bodyPr wrap="square" rtlCol="0">
            <a:spAutoFit/>
          </a:bodyPr>
          <a:lstStyle/>
          <a:p>
            <a:pPr algn="ctr"/>
            <a:r>
              <a:rPr lang="en-CA" sz="1200" dirty="0">
                <a:ln w="12700">
                  <a:solidFill>
                    <a:schemeClr val="bg1"/>
                  </a:solidFill>
                </a:ln>
                <a:solidFill>
                  <a:schemeClr val="bg1"/>
                </a:solidFill>
                <a:latin typeface="Gadugi" panose="020B0502040204020203" pitchFamily="34" charset="0"/>
                <a:ea typeface="Gadugi" panose="020B0502040204020203" pitchFamily="34" charset="0"/>
                <a:cs typeface="Calibri" panose="020F0502020204030204" pitchFamily="34" charset="0"/>
              </a:rPr>
              <a:t>ADVANCED</a:t>
            </a:r>
          </a:p>
        </p:txBody>
      </p:sp>
    </p:spTree>
    <p:extLst>
      <p:ext uri="{BB962C8B-B14F-4D97-AF65-F5344CB8AC3E}">
        <p14:creationId xmlns:p14="http://schemas.microsoft.com/office/powerpoint/2010/main" val="9168644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0086E9DC-7FD4-4EC0-9F89-A4FBB842CB9F}"/>
              </a:ext>
            </a:extLst>
          </p:cNvPr>
          <p:cNvSpPr txBox="1"/>
          <p:nvPr/>
        </p:nvSpPr>
        <p:spPr>
          <a:xfrm>
            <a:off x="375277" y="244863"/>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Contribution: In Summary</a:t>
            </a:r>
            <a:endParaRPr lang="en-CA" b="1" dirty="0">
              <a:solidFill>
                <a:srgbClr val="434343"/>
              </a:solidFill>
            </a:endParaRPr>
          </a:p>
        </p:txBody>
      </p:sp>
      <p:grpSp>
        <p:nvGrpSpPr>
          <p:cNvPr id="26" name="Group 25">
            <a:extLst>
              <a:ext uri="{FF2B5EF4-FFF2-40B4-BE49-F238E27FC236}">
                <a16:creationId xmlns:a16="http://schemas.microsoft.com/office/drawing/2014/main" id="{32828D97-72AF-404E-9B89-A0F31B024B4F}"/>
              </a:ext>
            </a:extLst>
          </p:cNvPr>
          <p:cNvGrpSpPr/>
          <p:nvPr/>
        </p:nvGrpSpPr>
        <p:grpSpPr>
          <a:xfrm>
            <a:off x="419044" y="1560079"/>
            <a:ext cx="2220179" cy="4271569"/>
            <a:chOff x="589663" y="1722915"/>
            <a:chExt cx="2220179" cy="4271569"/>
          </a:xfrm>
        </p:grpSpPr>
        <p:sp>
          <p:nvSpPr>
            <p:cNvPr id="19" name="Google Shape;279;p23">
              <a:extLst>
                <a:ext uri="{FF2B5EF4-FFF2-40B4-BE49-F238E27FC236}">
                  <a16:creationId xmlns:a16="http://schemas.microsoft.com/office/drawing/2014/main" id="{784ED817-1C6E-4F3A-BBB6-F326A46C860D}"/>
                </a:ext>
              </a:extLst>
            </p:cNvPr>
            <p:cNvSpPr txBox="1">
              <a:spLocks/>
            </p:cNvSpPr>
            <p:nvPr/>
          </p:nvSpPr>
          <p:spPr>
            <a:xfrm>
              <a:off x="589663" y="3580514"/>
              <a:ext cx="2220179" cy="24139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Identify and</a:t>
              </a:r>
            </a:p>
            <a:p>
              <a:pPr marL="50800" indent="0" algn="ctr">
                <a:lnSpc>
                  <a:spcPct val="100000"/>
                </a:lnSpc>
                <a:spcBef>
                  <a:spcPts val="0"/>
                </a:spcBef>
                <a:buNone/>
              </a:pPr>
              <a:r>
                <a:rPr lang="en-CA" sz="2400" dirty="0"/>
                <a:t>investigate differentiable features</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nvGrpSpPr>
            <p:cNvPr id="2" name="Group 1">
              <a:extLst>
                <a:ext uri="{FF2B5EF4-FFF2-40B4-BE49-F238E27FC236}">
                  <a16:creationId xmlns:a16="http://schemas.microsoft.com/office/drawing/2014/main" id="{F2550746-046C-4820-A0FB-C9E3CE4D2910}"/>
                </a:ext>
              </a:extLst>
            </p:cNvPr>
            <p:cNvGrpSpPr/>
            <p:nvPr/>
          </p:nvGrpSpPr>
          <p:grpSpPr>
            <a:xfrm>
              <a:off x="877578" y="1722915"/>
              <a:ext cx="1549713" cy="1465228"/>
              <a:chOff x="685534" y="2540952"/>
              <a:chExt cx="1202980" cy="1137398"/>
            </a:xfrm>
          </p:grpSpPr>
          <p:sp>
            <p:nvSpPr>
              <p:cNvPr id="13" name="Oval 12">
                <a:extLst>
                  <a:ext uri="{FF2B5EF4-FFF2-40B4-BE49-F238E27FC236}">
                    <a16:creationId xmlns:a16="http://schemas.microsoft.com/office/drawing/2014/main" id="{461D3102-4702-46EE-8CE5-6387D6070318}"/>
                  </a:ext>
                </a:extLst>
              </p:cNvPr>
              <p:cNvSpPr/>
              <p:nvPr/>
            </p:nvSpPr>
            <p:spPr>
              <a:xfrm>
                <a:off x="758998" y="2540952"/>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Image result for features">
                <a:extLst>
                  <a:ext uri="{FF2B5EF4-FFF2-40B4-BE49-F238E27FC236}">
                    <a16:creationId xmlns:a16="http://schemas.microsoft.com/office/drawing/2014/main" id="{CE503051-C328-4760-AC64-C98373A2B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34" y="2650127"/>
                <a:ext cx="1189562" cy="9564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oup 26">
            <a:extLst>
              <a:ext uri="{FF2B5EF4-FFF2-40B4-BE49-F238E27FC236}">
                <a16:creationId xmlns:a16="http://schemas.microsoft.com/office/drawing/2014/main" id="{47B8F3B7-C7C8-4564-9EA6-5DF11E2809F0}"/>
              </a:ext>
            </a:extLst>
          </p:cNvPr>
          <p:cNvGrpSpPr/>
          <p:nvPr/>
        </p:nvGrpSpPr>
        <p:grpSpPr>
          <a:xfrm>
            <a:off x="2695957" y="1394721"/>
            <a:ext cx="3585363" cy="3932649"/>
            <a:chOff x="2676065" y="1546685"/>
            <a:chExt cx="3585363" cy="3932649"/>
          </a:xfrm>
        </p:grpSpPr>
        <p:sp>
          <p:nvSpPr>
            <p:cNvPr id="15" name="Google Shape;279;p23">
              <a:extLst>
                <a:ext uri="{FF2B5EF4-FFF2-40B4-BE49-F238E27FC236}">
                  <a16:creationId xmlns:a16="http://schemas.microsoft.com/office/drawing/2014/main" id="{879DCF86-168C-4863-9899-374783096C05}"/>
                </a:ext>
              </a:extLst>
            </p:cNvPr>
            <p:cNvSpPr txBox="1">
              <a:spLocks/>
            </p:cNvSpPr>
            <p:nvPr/>
          </p:nvSpPr>
          <p:spPr>
            <a:xfrm>
              <a:off x="3488181" y="3597019"/>
              <a:ext cx="1905000" cy="18823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Classify with 85 % accuracy</a:t>
              </a:r>
            </a:p>
            <a:p>
              <a:pPr marL="0" indent="0">
                <a:lnSpc>
                  <a:spcPct val="100000"/>
                </a:lnSpc>
                <a:buFont typeface="Arial"/>
                <a:buNone/>
              </a:pPr>
              <a:endParaRPr lang="en-CA" sz="2400" dirty="0"/>
            </a:p>
            <a:p>
              <a:pPr marL="0" indent="0">
                <a:lnSpc>
                  <a:spcPct val="100000"/>
                </a:lnSpc>
                <a:buFont typeface="Arial"/>
                <a:buNone/>
              </a:pPr>
              <a:endParaRPr lang="en-CA" sz="2400" dirty="0"/>
            </a:p>
            <a:p>
              <a:pPr marL="0" indent="0">
                <a:lnSpc>
                  <a:spcPct val="100000"/>
                </a:lnSpc>
                <a:buFont typeface="Arial"/>
                <a:buNone/>
              </a:pPr>
              <a:endParaRPr lang="en-CA" sz="2400" dirty="0"/>
            </a:p>
          </p:txBody>
        </p:sp>
        <p:pic>
          <p:nvPicPr>
            <p:cNvPr id="18" name="Picture 6" descr="Related image">
              <a:extLst>
                <a:ext uri="{FF2B5EF4-FFF2-40B4-BE49-F238E27FC236}">
                  <a16:creationId xmlns:a16="http://schemas.microsoft.com/office/drawing/2014/main" id="{1CE69732-C76D-4E40-890B-0F02DADE298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2676065" y="1546685"/>
              <a:ext cx="3585363" cy="1882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ADFBCA5-1BBC-42F2-8BB9-ED2FFD7F89AC}"/>
              </a:ext>
            </a:extLst>
          </p:cNvPr>
          <p:cNvGrpSpPr/>
          <p:nvPr/>
        </p:nvGrpSpPr>
        <p:grpSpPr>
          <a:xfrm>
            <a:off x="6085308" y="1421327"/>
            <a:ext cx="2868237" cy="4004491"/>
            <a:chOff x="6244984" y="1421327"/>
            <a:chExt cx="2868237" cy="4004491"/>
          </a:xfrm>
        </p:grpSpPr>
        <p:sp>
          <p:nvSpPr>
            <p:cNvPr id="16" name="Google Shape;279;p23">
              <a:extLst>
                <a:ext uri="{FF2B5EF4-FFF2-40B4-BE49-F238E27FC236}">
                  <a16:creationId xmlns:a16="http://schemas.microsoft.com/office/drawing/2014/main" id="{16EDC7C0-8CFD-4407-855A-DA88648B7318}"/>
                </a:ext>
              </a:extLst>
            </p:cNvPr>
            <p:cNvSpPr txBox="1">
              <a:spLocks/>
            </p:cNvSpPr>
            <p:nvPr/>
          </p:nvSpPr>
          <p:spPr>
            <a:xfrm>
              <a:off x="6527552" y="3416043"/>
              <a:ext cx="2220179" cy="20097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Design and</a:t>
              </a:r>
            </a:p>
            <a:p>
              <a:pPr marL="50800" indent="0" algn="ctr">
                <a:lnSpc>
                  <a:spcPct val="100000"/>
                </a:lnSpc>
                <a:spcBef>
                  <a:spcPts val="0"/>
                </a:spcBef>
                <a:buNone/>
              </a:pPr>
              <a:r>
                <a:rPr lang="en-CA" sz="2400" dirty="0"/>
                <a:t> develop</a:t>
              </a:r>
            </a:p>
            <a:p>
              <a:pPr marL="50800" indent="0" algn="ctr">
                <a:lnSpc>
                  <a:spcPct val="100000"/>
                </a:lnSpc>
                <a:spcBef>
                  <a:spcPts val="0"/>
                </a:spcBef>
                <a:buNone/>
              </a:pPr>
              <a:r>
                <a:rPr lang="en-CA" sz="2400" dirty="0"/>
                <a:t> </a:t>
              </a:r>
              <a:r>
                <a:rPr lang="en-CA" sz="2400" dirty="0" err="1"/>
                <a:t>TutVis</a:t>
              </a:r>
              <a:endParaRPr lang="en-CA" sz="2400" dirty="0"/>
            </a:p>
            <a:p>
              <a:pPr indent="0" algn="ctr">
                <a:lnSpc>
                  <a:spcPct val="100000"/>
                </a:lnSpc>
                <a:spcBef>
                  <a:spcPts val="0"/>
                </a:spcBef>
                <a:buFont typeface="Arial"/>
                <a:buNone/>
              </a:pPr>
              <a:endParaRPr lang="en-CA" sz="2400" dirty="0"/>
            </a:p>
            <a:p>
              <a:pPr marL="0" indent="0" algn="ctr">
                <a:lnSpc>
                  <a:spcPct val="100000"/>
                </a:lnSpc>
                <a:spcBef>
                  <a:spcPts val="0"/>
                </a:spcBef>
                <a:buFont typeface="Arial"/>
                <a:buNone/>
              </a:pPr>
              <a:endParaRPr lang="en-CA" sz="2400" dirty="0"/>
            </a:p>
            <a:p>
              <a:pPr marL="0" indent="0" algn="ctr">
                <a:lnSpc>
                  <a:spcPct val="100000"/>
                </a:lnSpc>
                <a:spcBef>
                  <a:spcPts val="0"/>
                </a:spcBef>
                <a:buFont typeface="Arial"/>
                <a:buNone/>
              </a:pPr>
              <a:endParaRPr lang="en-CA" sz="2400" dirty="0"/>
            </a:p>
            <a:p>
              <a:pPr marL="0" indent="0" algn="ctr">
                <a:lnSpc>
                  <a:spcPct val="100000"/>
                </a:lnSpc>
                <a:spcBef>
                  <a:spcPts val="0"/>
                </a:spcBef>
                <a:buFont typeface="Arial"/>
                <a:buNone/>
              </a:pPr>
              <a:endParaRPr lang="en-CA" sz="2400" dirty="0"/>
            </a:p>
          </p:txBody>
        </p:sp>
        <p:grpSp>
          <p:nvGrpSpPr>
            <p:cNvPr id="25" name="Group 24">
              <a:extLst>
                <a:ext uri="{FF2B5EF4-FFF2-40B4-BE49-F238E27FC236}">
                  <a16:creationId xmlns:a16="http://schemas.microsoft.com/office/drawing/2014/main" id="{A5F411E0-AA43-42B2-A8CC-D8443B5EAAB7}"/>
                </a:ext>
              </a:extLst>
            </p:cNvPr>
            <p:cNvGrpSpPr/>
            <p:nvPr/>
          </p:nvGrpSpPr>
          <p:grpSpPr>
            <a:xfrm>
              <a:off x="6244984" y="1421327"/>
              <a:ext cx="2868237" cy="1790899"/>
              <a:chOff x="6233729" y="1561727"/>
              <a:chExt cx="2868237" cy="1790899"/>
            </a:xfrm>
          </p:grpSpPr>
          <p:sp>
            <p:nvSpPr>
              <p:cNvPr id="21" name="Oval 20">
                <a:extLst>
                  <a:ext uri="{FF2B5EF4-FFF2-40B4-BE49-F238E27FC236}">
                    <a16:creationId xmlns:a16="http://schemas.microsoft.com/office/drawing/2014/main" id="{0E53973A-7EBC-423F-839A-4937F6CCB089}"/>
                  </a:ext>
                </a:extLst>
              </p:cNvPr>
              <p:cNvSpPr/>
              <p:nvPr/>
            </p:nvSpPr>
            <p:spPr>
              <a:xfrm>
                <a:off x="6940311" y="1785985"/>
                <a:ext cx="1455075" cy="146522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2" name="Picture 4" descr="Image result for interface png">
                <a:extLst>
                  <a:ext uri="{FF2B5EF4-FFF2-40B4-BE49-F238E27FC236}">
                    <a16:creationId xmlns:a16="http://schemas.microsoft.com/office/drawing/2014/main" id="{9E14947D-464C-4D5C-9114-CC8A691029C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29268" y1="50781" x2="29268" y2="41211"/>
                            <a14:foregroundMark x1="36707" y1="57227" x2="43049" y2="48242"/>
                            <a14:foregroundMark x1="36220" y1="37305" x2="57439" y2="51758"/>
                            <a14:foregroundMark x1="57439" y1="51758" x2="60488" y2="54883"/>
                            <a14:foregroundMark x1="45488" y1="50586" x2="37805" y2="41602"/>
                            <a14:foregroundMark x1="37805" y1="41602" x2="45122" y2="31836"/>
                            <a14:foregroundMark x1="45122" y1="31836" x2="47317" y2="31836"/>
                            <a14:foregroundMark x1="51463" y1="31836" x2="41951" y2="36914"/>
                            <a14:foregroundMark x1="34268" y1="43164" x2="34634" y2="48242"/>
                            <a14:foregroundMark x1="30366" y1="52148" x2="34634" y2="63281"/>
                            <a14:foregroundMark x1="34634" y1="63281" x2="50000" y2="65820"/>
                            <a14:foregroundMark x1="50000" y1="65820" x2="56707" y2="65039"/>
                            <a14:foregroundMark x1="56707" y1="65039" x2="59024" y2="62695"/>
                            <a14:foregroundMark x1="41220" y1="38086" x2="46951" y2="30273"/>
                            <a14:foregroundMark x1="46951" y1="30273" x2="60610" y2="32422"/>
                            <a14:foregroundMark x1="60610" y1="32422" x2="65854" y2="29102"/>
                            <a14:foregroundMark x1="55610" y1="29102" x2="60610" y2="32813"/>
                            <a14:foregroundMark x1="32683" y1="33594" x2="29268" y2="38867"/>
                            <a14:foregroundMark x1="32439" y1="54102" x2="29878" y2="61914"/>
                            <a14:foregroundMark x1="55366" y1="52344" x2="58049" y2="60156"/>
                          </a14:backgroundRemoval>
                        </a14:imgEffect>
                      </a14:imgLayer>
                    </a14:imgProps>
                  </a:ext>
                  <a:ext uri="{28A0092B-C50C-407E-A947-70E740481C1C}">
                    <a14:useLocalDpi xmlns:a14="http://schemas.microsoft.com/office/drawing/2010/main" val="0"/>
                  </a:ext>
                </a:extLst>
              </a:blip>
              <a:srcRect/>
              <a:stretch>
                <a:fillRect/>
              </a:stretch>
            </p:blipFill>
            <p:spPr bwMode="auto">
              <a:xfrm>
                <a:off x="6233729" y="1561727"/>
                <a:ext cx="2868237" cy="179089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4" name="Group 33">
            <a:extLst>
              <a:ext uri="{FF2B5EF4-FFF2-40B4-BE49-F238E27FC236}">
                <a16:creationId xmlns:a16="http://schemas.microsoft.com/office/drawing/2014/main" id="{3F546417-BCAE-4189-98AE-4864ED2B19D0}"/>
              </a:ext>
            </a:extLst>
          </p:cNvPr>
          <p:cNvGrpSpPr/>
          <p:nvPr/>
        </p:nvGrpSpPr>
        <p:grpSpPr>
          <a:xfrm>
            <a:off x="9227521" y="1371910"/>
            <a:ext cx="2635782" cy="3669290"/>
            <a:chOff x="9113221" y="1371910"/>
            <a:chExt cx="2635782" cy="3669290"/>
          </a:xfrm>
        </p:grpSpPr>
        <p:sp>
          <p:nvSpPr>
            <p:cNvPr id="17" name="Google Shape;279;p23">
              <a:extLst>
                <a:ext uri="{FF2B5EF4-FFF2-40B4-BE49-F238E27FC236}">
                  <a16:creationId xmlns:a16="http://schemas.microsoft.com/office/drawing/2014/main" id="{7A962749-7611-4969-B31C-DE41BF178768}"/>
                </a:ext>
              </a:extLst>
            </p:cNvPr>
            <p:cNvSpPr txBox="1">
              <a:spLocks/>
            </p:cNvSpPr>
            <p:nvPr/>
          </p:nvSpPr>
          <p:spPr>
            <a:xfrm>
              <a:off x="9113221" y="3416043"/>
              <a:ext cx="2635782" cy="16251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Proof of concept evaluation on tutorial selection</a:t>
              </a:r>
            </a:p>
            <a:p>
              <a:pPr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nvGrpSpPr>
            <p:cNvPr id="28" name="Group 27">
              <a:extLst>
                <a:ext uri="{FF2B5EF4-FFF2-40B4-BE49-F238E27FC236}">
                  <a16:creationId xmlns:a16="http://schemas.microsoft.com/office/drawing/2014/main" id="{E007FEAF-C014-4BFD-A0ED-D08AE93584EE}"/>
                </a:ext>
              </a:extLst>
            </p:cNvPr>
            <p:cNvGrpSpPr/>
            <p:nvPr/>
          </p:nvGrpSpPr>
          <p:grpSpPr>
            <a:xfrm>
              <a:off x="9640343" y="1371910"/>
              <a:ext cx="1491413" cy="1889732"/>
              <a:chOff x="9149300" y="1678839"/>
              <a:chExt cx="1531400" cy="1940398"/>
            </a:xfrm>
          </p:grpSpPr>
          <p:sp>
            <p:nvSpPr>
              <p:cNvPr id="32" name="Oval 31">
                <a:extLst>
                  <a:ext uri="{FF2B5EF4-FFF2-40B4-BE49-F238E27FC236}">
                    <a16:creationId xmlns:a16="http://schemas.microsoft.com/office/drawing/2014/main" id="{2355F38D-769F-4FBD-8657-ADD363C9DCFE}"/>
                  </a:ext>
                </a:extLst>
              </p:cNvPr>
              <p:cNvSpPr/>
              <p:nvPr/>
            </p:nvSpPr>
            <p:spPr>
              <a:xfrm>
                <a:off x="9149300" y="1865406"/>
                <a:ext cx="1506005" cy="1516514"/>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2" descr="Image result for tutorial png">
                <a:extLst>
                  <a:ext uri="{FF2B5EF4-FFF2-40B4-BE49-F238E27FC236}">
                    <a16:creationId xmlns:a16="http://schemas.microsoft.com/office/drawing/2014/main" id="{1BE30FC4-61BF-4CF2-8A02-F298E293B52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9225402" y="1678839"/>
                <a:ext cx="1455298" cy="194039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409794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A05DCE9-FD2C-490E-B1C4-421B9228D671}"/>
              </a:ext>
            </a:extLst>
          </p:cNvPr>
          <p:cNvSpPr txBox="1"/>
          <p:nvPr/>
        </p:nvSpPr>
        <p:spPr>
          <a:xfrm>
            <a:off x="375277" y="244863"/>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Future Direction</a:t>
            </a:r>
            <a:endParaRPr lang="en-CA" b="1" dirty="0">
              <a:solidFill>
                <a:srgbClr val="434343"/>
              </a:solidFill>
            </a:endParaRPr>
          </a:p>
        </p:txBody>
      </p:sp>
      <p:grpSp>
        <p:nvGrpSpPr>
          <p:cNvPr id="6" name="Group 5">
            <a:extLst>
              <a:ext uri="{FF2B5EF4-FFF2-40B4-BE49-F238E27FC236}">
                <a16:creationId xmlns:a16="http://schemas.microsoft.com/office/drawing/2014/main" id="{6D5816EF-A34B-4DEE-9354-F8A4823171F6}"/>
              </a:ext>
            </a:extLst>
          </p:cNvPr>
          <p:cNvGrpSpPr/>
          <p:nvPr/>
        </p:nvGrpSpPr>
        <p:grpSpPr>
          <a:xfrm>
            <a:off x="552209" y="1774912"/>
            <a:ext cx="2785104" cy="2832599"/>
            <a:chOff x="552209" y="1774912"/>
            <a:chExt cx="2785104" cy="2832599"/>
          </a:xfrm>
        </p:grpSpPr>
        <p:pic>
          <p:nvPicPr>
            <p:cNvPr id="4" name="Picture 3">
              <a:extLst>
                <a:ext uri="{FF2B5EF4-FFF2-40B4-BE49-F238E27FC236}">
                  <a16:creationId xmlns:a16="http://schemas.microsoft.com/office/drawing/2014/main" id="{63007789-F333-421A-BDD0-95629F996F87}"/>
                </a:ext>
              </a:extLst>
            </p:cNvPr>
            <p:cNvPicPr>
              <a:picLocks noChangeAspect="1"/>
            </p:cNvPicPr>
            <p:nvPr/>
          </p:nvPicPr>
          <p:blipFill rotWithShape="1">
            <a:blip r:embed="rId3"/>
            <a:srcRect l="13196" t="24286" r="9731" b="28743"/>
            <a:stretch/>
          </p:blipFill>
          <p:spPr>
            <a:xfrm>
              <a:off x="1020931" y="1774912"/>
              <a:ext cx="2316382" cy="1520301"/>
            </a:xfrm>
            <a:prstGeom prst="rect">
              <a:avLst/>
            </a:prstGeom>
          </p:spPr>
        </p:pic>
        <p:sp>
          <p:nvSpPr>
            <p:cNvPr id="5" name="Google Shape;279;p23">
              <a:extLst>
                <a:ext uri="{FF2B5EF4-FFF2-40B4-BE49-F238E27FC236}">
                  <a16:creationId xmlns:a16="http://schemas.microsoft.com/office/drawing/2014/main" id="{57952347-70EF-48BE-8A96-7356E9098740}"/>
                </a:ext>
              </a:extLst>
            </p:cNvPr>
            <p:cNvSpPr txBox="1">
              <a:spLocks/>
            </p:cNvSpPr>
            <p:nvPr/>
          </p:nvSpPr>
          <p:spPr>
            <a:xfrm>
              <a:off x="552209" y="3346657"/>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Reduce the impact of misclassification</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grpSp>
        <p:nvGrpSpPr>
          <p:cNvPr id="10" name="Group 9">
            <a:extLst>
              <a:ext uri="{FF2B5EF4-FFF2-40B4-BE49-F238E27FC236}">
                <a16:creationId xmlns:a16="http://schemas.microsoft.com/office/drawing/2014/main" id="{00D71C76-AF31-4A30-B420-2F9B421EF9B7}"/>
              </a:ext>
            </a:extLst>
          </p:cNvPr>
          <p:cNvGrpSpPr/>
          <p:nvPr/>
        </p:nvGrpSpPr>
        <p:grpSpPr>
          <a:xfrm>
            <a:off x="3537255" y="1908699"/>
            <a:ext cx="2395176" cy="2781155"/>
            <a:chOff x="3537255" y="1908699"/>
            <a:chExt cx="2395176" cy="2781155"/>
          </a:xfrm>
        </p:grpSpPr>
        <p:pic>
          <p:nvPicPr>
            <p:cNvPr id="8" name="Picture 7">
              <a:extLst>
                <a:ext uri="{FF2B5EF4-FFF2-40B4-BE49-F238E27FC236}">
                  <a16:creationId xmlns:a16="http://schemas.microsoft.com/office/drawing/2014/main" id="{B85294B7-E152-4F4A-876E-33AF1CDF1130}"/>
                </a:ext>
              </a:extLst>
            </p:cNvPr>
            <p:cNvPicPr>
              <a:picLocks noChangeAspect="1"/>
            </p:cNvPicPr>
            <p:nvPr/>
          </p:nvPicPr>
          <p:blipFill>
            <a:blip r:embed="rId4"/>
            <a:stretch>
              <a:fillRect/>
            </a:stretch>
          </p:blipFill>
          <p:spPr>
            <a:xfrm>
              <a:off x="4108479" y="1908699"/>
              <a:ext cx="1252728" cy="1252728"/>
            </a:xfrm>
            <a:prstGeom prst="rect">
              <a:avLst/>
            </a:prstGeom>
          </p:spPr>
        </p:pic>
        <p:sp>
          <p:nvSpPr>
            <p:cNvPr id="9" name="Google Shape;279;p23">
              <a:extLst>
                <a:ext uri="{FF2B5EF4-FFF2-40B4-BE49-F238E27FC236}">
                  <a16:creationId xmlns:a16="http://schemas.microsoft.com/office/drawing/2014/main" id="{493FB231-E682-40FD-96F2-636C8BA7B7A7}"/>
                </a:ext>
              </a:extLst>
            </p:cNvPr>
            <p:cNvSpPr txBox="1">
              <a:spLocks/>
            </p:cNvSpPr>
            <p:nvPr/>
          </p:nvSpPr>
          <p:spPr>
            <a:xfrm>
              <a:off x="3537255" y="3429000"/>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Automate manual effort</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grpSp>
        <p:nvGrpSpPr>
          <p:cNvPr id="12" name="Group 11">
            <a:extLst>
              <a:ext uri="{FF2B5EF4-FFF2-40B4-BE49-F238E27FC236}">
                <a16:creationId xmlns:a16="http://schemas.microsoft.com/office/drawing/2014/main" id="{1E8DE3A0-555D-4CA9-A597-0BF129FA1749}"/>
              </a:ext>
            </a:extLst>
          </p:cNvPr>
          <p:cNvGrpSpPr/>
          <p:nvPr/>
        </p:nvGrpSpPr>
        <p:grpSpPr>
          <a:xfrm>
            <a:off x="6326464" y="1774912"/>
            <a:ext cx="2395176" cy="2914942"/>
            <a:chOff x="6326464" y="1774912"/>
            <a:chExt cx="2395176" cy="2914942"/>
          </a:xfrm>
        </p:grpSpPr>
        <p:pic>
          <p:nvPicPr>
            <p:cNvPr id="1028" name="Picture 4" descr="Image result for recommender system icon">
              <a:extLst>
                <a:ext uri="{FF2B5EF4-FFF2-40B4-BE49-F238E27FC236}">
                  <a16:creationId xmlns:a16="http://schemas.microsoft.com/office/drawing/2014/main" id="{CB093341-F6C5-4FAE-A4E9-5AA4D9FEC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795" y="1774912"/>
              <a:ext cx="1386515" cy="138651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9;p23">
              <a:extLst>
                <a:ext uri="{FF2B5EF4-FFF2-40B4-BE49-F238E27FC236}">
                  <a16:creationId xmlns:a16="http://schemas.microsoft.com/office/drawing/2014/main" id="{7228D009-06F9-4C60-8B80-54475F3C82A1}"/>
                </a:ext>
              </a:extLst>
            </p:cNvPr>
            <p:cNvSpPr txBox="1">
              <a:spLocks/>
            </p:cNvSpPr>
            <p:nvPr/>
          </p:nvSpPr>
          <p:spPr>
            <a:xfrm>
              <a:off x="6326464" y="3429000"/>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Recommender system</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grpSp>
        <p:nvGrpSpPr>
          <p:cNvPr id="3" name="Group 2">
            <a:extLst>
              <a:ext uri="{FF2B5EF4-FFF2-40B4-BE49-F238E27FC236}">
                <a16:creationId xmlns:a16="http://schemas.microsoft.com/office/drawing/2014/main" id="{864F77AE-4FF8-4F09-B186-CF6FFB31EC90}"/>
              </a:ext>
            </a:extLst>
          </p:cNvPr>
          <p:cNvGrpSpPr/>
          <p:nvPr/>
        </p:nvGrpSpPr>
        <p:grpSpPr>
          <a:xfrm>
            <a:off x="9200240" y="1467249"/>
            <a:ext cx="2395176" cy="3237586"/>
            <a:chOff x="9200240" y="1467249"/>
            <a:chExt cx="2395176" cy="3237586"/>
          </a:xfrm>
        </p:grpSpPr>
        <p:sp>
          <p:nvSpPr>
            <p:cNvPr id="13" name="Google Shape;279;p23">
              <a:extLst>
                <a:ext uri="{FF2B5EF4-FFF2-40B4-BE49-F238E27FC236}">
                  <a16:creationId xmlns:a16="http://schemas.microsoft.com/office/drawing/2014/main" id="{18F9C4B6-BF92-45EA-AC7C-B9038F1E7E08}"/>
                </a:ext>
              </a:extLst>
            </p:cNvPr>
            <p:cNvSpPr txBox="1">
              <a:spLocks/>
            </p:cNvSpPr>
            <p:nvPr/>
          </p:nvSpPr>
          <p:spPr>
            <a:xfrm>
              <a:off x="9200240" y="3443981"/>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Finer grain difficulty</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pic>
          <p:nvPicPr>
            <p:cNvPr id="2052" name="Picture 4" descr="Image result for details icon">
              <a:extLst>
                <a:ext uri="{FF2B5EF4-FFF2-40B4-BE49-F238E27FC236}">
                  <a16:creationId xmlns:a16="http://schemas.microsoft.com/office/drawing/2014/main" id="{D16B6509-7507-4DE5-8CFB-4E568C874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2576" y="1467249"/>
              <a:ext cx="1890503" cy="18905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61143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12">
            <a:extLst>
              <a:ext uri="{FF2B5EF4-FFF2-40B4-BE49-F238E27FC236}">
                <a16:creationId xmlns:a16="http://schemas.microsoft.com/office/drawing/2014/main" id="{74889BAC-1FD3-4BD5-AD47-5F1E31FC7560}"/>
              </a:ext>
            </a:extLst>
          </p:cNvPr>
          <p:cNvSpPr txBox="1">
            <a:spLocks/>
          </p:cNvSpPr>
          <p:nvPr/>
        </p:nvSpPr>
        <p:spPr>
          <a:xfrm>
            <a:off x="1351183" y="1773876"/>
            <a:ext cx="9642033" cy="43717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Clr>
                <a:schemeClr val="lt1"/>
              </a:buClr>
            </a:pPr>
            <a:r>
              <a:rPr lang="en-CA" sz="4800" dirty="0">
                <a:solidFill>
                  <a:schemeClr val="tx1"/>
                </a:solidFill>
              </a:rPr>
              <a:t>Thank you</a:t>
            </a:r>
          </a:p>
          <a:p>
            <a:pPr marL="0" indent="0">
              <a:spcBef>
                <a:spcPts val="0"/>
              </a:spcBef>
              <a:buClr>
                <a:schemeClr val="lt1"/>
              </a:buClr>
            </a:pPr>
            <a:endParaRPr lang="en-CA" sz="3200" dirty="0">
              <a:solidFill>
                <a:schemeClr val="tx1"/>
              </a:solidFill>
            </a:endParaRPr>
          </a:p>
          <a:p>
            <a:pPr marL="0" indent="0">
              <a:spcBef>
                <a:spcPts val="0"/>
              </a:spcBef>
              <a:buClr>
                <a:schemeClr val="lt1"/>
              </a:buClr>
            </a:pPr>
            <a:r>
              <a:rPr lang="en-CA" sz="2800" dirty="0">
                <a:solidFill>
                  <a:schemeClr val="tx1"/>
                </a:solidFill>
              </a:rPr>
              <a:t>Presenter</a:t>
            </a:r>
          </a:p>
          <a:p>
            <a:pPr marL="0" indent="0">
              <a:spcBef>
                <a:spcPts val="0"/>
              </a:spcBef>
              <a:buClr>
                <a:schemeClr val="lt1"/>
              </a:buClr>
            </a:pPr>
            <a:r>
              <a:rPr lang="en-CA" sz="2800" dirty="0">
                <a:solidFill>
                  <a:schemeClr val="tx1"/>
                </a:solidFill>
              </a:rPr>
              <a:t>Shahed Anzarus Sabab</a:t>
            </a:r>
          </a:p>
          <a:p>
            <a:pPr marL="0" indent="0">
              <a:spcBef>
                <a:spcPts val="0"/>
              </a:spcBef>
              <a:buClr>
                <a:schemeClr val="lt1"/>
              </a:buClr>
            </a:pPr>
            <a:endParaRPr lang="en-CA" sz="2800" dirty="0">
              <a:solidFill>
                <a:schemeClr val="tx1"/>
              </a:solidFill>
            </a:endParaRPr>
          </a:p>
          <a:p>
            <a:pPr marL="0" indent="0">
              <a:spcBef>
                <a:spcPts val="0"/>
              </a:spcBef>
              <a:buClr>
                <a:schemeClr val="lt1"/>
              </a:buClr>
            </a:pPr>
            <a:r>
              <a:rPr lang="en-CA" sz="2800" dirty="0">
                <a:solidFill>
                  <a:schemeClr val="tx1"/>
                </a:solidFill>
              </a:rPr>
              <a:t>Supervisor</a:t>
            </a:r>
          </a:p>
          <a:p>
            <a:pPr marL="0" indent="0">
              <a:spcBef>
                <a:spcPts val="0"/>
              </a:spcBef>
              <a:buClr>
                <a:schemeClr val="lt1"/>
              </a:buClr>
            </a:pPr>
            <a:r>
              <a:rPr lang="en-CA" sz="2800" dirty="0">
                <a:solidFill>
                  <a:schemeClr val="tx1"/>
                </a:solidFill>
              </a:rPr>
              <a:t>Dr. Andrea Bunt</a:t>
            </a:r>
          </a:p>
          <a:p>
            <a:pPr marL="0" indent="0">
              <a:spcBef>
                <a:spcPts val="0"/>
              </a:spcBef>
              <a:buClr>
                <a:schemeClr val="lt1"/>
              </a:buClr>
            </a:pPr>
            <a:endParaRPr lang="en-CA" sz="2800" dirty="0">
              <a:solidFill>
                <a:schemeClr val="tx1"/>
              </a:solidFill>
            </a:endParaRPr>
          </a:p>
          <a:p>
            <a:pPr marL="0" indent="0">
              <a:spcBef>
                <a:spcPts val="0"/>
              </a:spcBef>
              <a:buClr>
                <a:schemeClr val="lt1"/>
              </a:buClr>
            </a:pPr>
            <a:r>
              <a:rPr lang="en-CA" sz="2800" dirty="0">
                <a:solidFill>
                  <a:schemeClr val="tx1"/>
                </a:solidFill>
              </a:rPr>
              <a:t>Committee Members</a:t>
            </a:r>
          </a:p>
          <a:p>
            <a:pPr marL="0" indent="0">
              <a:spcBef>
                <a:spcPts val="0"/>
              </a:spcBef>
              <a:buClr>
                <a:schemeClr val="lt1"/>
              </a:buClr>
            </a:pPr>
            <a:r>
              <a:rPr lang="en-CA" sz="2800" dirty="0">
                <a:solidFill>
                  <a:schemeClr val="tx1"/>
                </a:solidFill>
              </a:rPr>
              <a:t>Dr. Danny Mann, Dr. Olivier Tremblay-Savard</a:t>
            </a:r>
            <a:endParaRPr lang="en-CA" sz="3200" dirty="0">
              <a:solidFill>
                <a:schemeClr val="tx1"/>
              </a:solidFill>
            </a:endParaRPr>
          </a:p>
        </p:txBody>
      </p:sp>
      <p:sp>
        <p:nvSpPr>
          <p:cNvPr id="3" name="Google Shape;97;p12">
            <a:extLst>
              <a:ext uri="{FF2B5EF4-FFF2-40B4-BE49-F238E27FC236}">
                <a16:creationId xmlns:a16="http://schemas.microsoft.com/office/drawing/2014/main" id="{EDF38618-3A35-43DA-A0B7-C84463B6D41F}"/>
              </a:ext>
            </a:extLst>
          </p:cNvPr>
          <p:cNvSpPr txBox="1">
            <a:spLocks/>
          </p:cNvSpPr>
          <p:nvPr/>
        </p:nvSpPr>
        <p:spPr>
          <a:xfrm>
            <a:off x="459299" y="349697"/>
            <a:ext cx="11425800" cy="21669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Clr>
                <a:schemeClr val="dk1"/>
              </a:buClr>
              <a:buSzPts val="1100"/>
            </a:pPr>
            <a:r>
              <a:rPr lang="en-US" sz="4000" b="1" dirty="0">
                <a:latin typeface="Calibri Light" panose="020F0302020204030204" pitchFamily="34" charset="0"/>
                <a:cs typeface="Calibri Light" panose="020F0302020204030204" pitchFamily="34" charset="0"/>
              </a:rPr>
              <a:t>An Investigation on Automatically Assessing an Application Tutorial’s Difficulty</a:t>
            </a:r>
          </a:p>
          <a:p>
            <a:pPr algn="ctr">
              <a:lnSpc>
                <a:spcPct val="115000"/>
              </a:lnSpc>
              <a:buClr>
                <a:schemeClr val="dk1"/>
              </a:buClr>
              <a:buSzPts val="4800"/>
              <a:buFont typeface="Calibri"/>
              <a:buNone/>
            </a:pPr>
            <a:endParaRPr lang="en-US" sz="4400"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15519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F422A-669D-4F69-8BE5-0F6459F97945}"/>
              </a:ext>
            </a:extLst>
          </p:cNvPr>
          <p:cNvPicPr>
            <a:picLocks noChangeAspect="1"/>
          </p:cNvPicPr>
          <p:nvPr/>
        </p:nvPicPr>
        <p:blipFill>
          <a:blip r:embed="rId2"/>
          <a:stretch>
            <a:fillRect/>
          </a:stretch>
        </p:blipFill>
        <p:spPr>
          <a:xfrm>
            <a:off x="124268" y="90487"/>
            <a:ext cx="6648450" cy="6677025"/>
          </a:xfrm>
          <a:prstGeom prst="rect">
            <a:avLst/>
          </a:prstGeom>
        </p:spPr>
      </p:pic>
      <p:sp>
        <p:nvSpPr>
          <p:cNvPr id="3" name="Google Shape;279;p23">
            <a:extLst>
              <a:ext uri="{FF2B5EF4-FFF2-40B4-BE49-F238E27FC236}">
                <a16:creationId xmlns:a16="http://schemas.microsoft.com/office/drawing/2014/main" id="{43D0F30A-2BEC-4544-98EF-B7F0A4AF2F70}"/>
              </a:ext>
            </a:extLst>
          </p:cNvPr>
          <p:cNvSpPr txBox="1">
            <a:spLocks/>
          </p:cNvSpPr>
          <p:nvPr/>
        </p:nvSpPr>
        <p:spPr>
          <a:xfrm>
            <a:off x="6945905" y="323627"/>
            <a:ext cx="4675481" cy="5279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ASL = average sentence length (i.e., the number of words divided by the number of sentences [</a:t>
            </a:r>
            <a:r>
              <a:rPr lang="en-CA" sz="2000" i="1" dirty="0"/>
              <a:t>S</a:t>
            </a:r>
            <a:r>
              <a:rPr lang="en-CA" sz="2000" dirty="0"/>
              <a:t>]); </a:t>
            </a:r>
          </a:p>
          <a:p>
            <a:pPr marL="50800" indent="0">
              <a:lnSpc>
                <a:spcPct val="100000"/>
              </a:lnSpc>
              <a:buNone/>
            </a:pPr>
            <a:r>
              <a:rPr lang="en-CA" sz="2000" dirty="0"/>
              <a:t>ASW = average number of syllables per word (i.e., the number of syllables divided by the number of words); </a:t>
            </a:r>
          </a:p>
          <a:p>
            <a:pPr marL="50800" indent="0">
              <a:lnSpc>
                <a:spcPct val="100000"/>
              </a:lnSpc>
              <a:buNone/>
            </a:pPr>
            <a:r>
              <a:rPr lang="en-CA" sz="2000" dirty="0"/>
              <a:t>PHW = percentage of hard words (i.e., the number of 3+ syllable words [</a:t>
            </a:r>
            <a:r>
              <a:rPr lang="en-CA" sz="2000" i="1" dirty="0"/>
              <a:t>C</a:t>
            </a:r>
            <a:r>
              <a:rPr lang="en-CA" sz="2000" dirty="0"/>
              <a:t>] divided by the number or words in the sample passage); </a:t>
            </a:r>
          </a:p>
          <a:p>
            <a:pPr marL="50800" indent="0">
              <a:lnSpc>
                <a:spcPct val="100000"/>
              </a:lnSpc>
              <a:buNone/>
            </a:pPr>
            <a:r>
              <a:rPr lang="en-CA" sz="2000" i="1" dirty="0"/>
              <a:t>R</a:t>
            </a:r>
            <a:r>
              <a:rPr lang="en-CA" sz="2000" dirty="0"/>
              <a:t> = the number of words ≤2 syllables;</a:t>
            </a:r>
          </a:p>
          <a:p>
            <a:pPr marL="50800" indent="0">
              <a:lnSpc>
                <a:spcPct val="100000"/>
              </a:lnSpc>
              <a:buNone/>
            </a:pPr>
            <a:r>
              <a:rPr lang="en-CA" sz="2000" i="1" dirty="0"/>
              <a:t>L</a:t>
            </a:r>
            <a:r>
              <a:rPr lang="en-CA" sz="2000" dirty="0"/>
              <a:t> = the average number of letters per 100 words</a:t>
            </a:r>
            <a:endParaRPr lang="en-CA" sz="1800" dirty="0"/>
          </a:p>
          <a:p>
            <a:pPr marL="0" indent="0">
              <a:lnSpc>
                <a:spcPct val="100000"/>
              </a:lnSpc>
              <a:buFont typeface="Arial"/>
              <a:buNone/>
            </a:pPr>
            <a:endParaRPr lang="en-CA" sz="2400" dirty="0"/>
          </a:p>
          <a:p>
            <a:pPr marL="0" indent="0">
              <a:lnSpc>
                <a:spcPct val="100000"/>
              </a:lnSpc>
              <a:buFont typeface="Arial"/>
              <a:buNone/>
            </a:pPr>
            <a:endParaRPr lang="en-CA" sz="2400" dirty="0"/>
          </a:p>
        </p:txBody>
      </p:sp>
      <p:sp>
        <p:nvSpPr>
          <p:cNvPr id="4" name="Rectangle 3">
            <a:extLst>
              <a:ext uri="{FF2B5EF4-FFF2-40B4-BE49-F238E27FC236}">
                <a16:creationId xmlns:a16="http://schemas.microsoft.com/office/drawing/2014/main" id="{FAF36C1B-3BAF-42E2-AC60-1C9F82A6F22D}"/>
              </a:ext>
            </a:extLst>
          </p:cNvPr>
          <p:cNvSpPr/>
          <p:nvPr/>
        </p:nvSpPr>
        <p:spPr>
          <a:xfrm>
            <a:off x="4666794" y="6355663"/>
            <a:ext cx="1704313" cy="307777"/>
          </a:xfrm>
          <a:prstGeom prst="rect">
            <a:avLst/>
          </a:prstGeom>
        </p:spPr>
        <p:txBody>
          <a:bodyPr wrap="none">
            <a:spAutoFit/>
          </a:bodyPr>
          <a:lstStyle/>
          <a:p>
            <a:r>
              <a:rPr lang="en-CA" dirty="0">
                <a:solidFill>
                  <a:schemeClr val="tx1"/>
                </a:solidFill>
                <a:latin typeface="Calibri" panose="020F0502020204030204" pitchFamily="34" charset="0"/>
                <a:cs typeface="Calibri" panose="020F0502020204030204" pitchFamily="34" charset="0"/>
              </a:rPr>
              <a:t>[</a:t>
            </a:r>
            <a:r>
              <a:rPr lang="en-CA" dirty="0" err="1">
                <a:solidFill>
                  <a:schemeClr val="tx1"/>
                </a:solidFill>
                <a:latin typeface="Calibri" panose="020F0502020204030204" pitchFamily="34" charset="0"/>
                <a:cs typeface="Calibri" panose="020F0502020204030204" pitchFamily="34" charset="0"/>
              </a:rPr>
              <a:t>Eltorai</a:t>
            </a:r>
            <a:r>
              <a:rPr lang="en-CA" dirty="0">
                <a:solidFill>
                  <a:schemeClr val="tx1"/>
                </a:solidFill>
                <a:latin typeface="Calibri" panose="020F0502020204030204" pitchFamily="34" charset="0"/>
                <a:cs typeface="Calibri" panose="020F0502020204030204" pitchFamily="34" charset="0"/>
              </a:rPr>
              <a:t> et al., 2015 ] </a:t>
            </a:r>
            <a:endParaRPr lang="en-US" dirty="0"/>
          </a:p>
        </p:txBody>
      </p:sp>
      <p:sp>
        <p:nvSpPr>
          <p:cNvPr id="5" name="Rectangle 4">
            <a:extLst>
              <a:ext uri="{FF2B5EF4-FFF2-40B4-BE49-F238E27FC236}">
                <a16:creationId xmlns:a16="http://schemas.microsoft.com/office/drawing/2014/main" id="{27317D83-5AC8-4CB2-A8C7-621E08CC531A}"/>
              </a:ext>
            </a:extLst>
          </p:cNvPr>
          <p:cNvSpPr/>
          <p:nvPr/>
        </p:nvSpPr>
        <p:spPr>
          <a:xfrm>
            <a:off x="7159769" y="6274871"/>
            <a:ext cx="4717958" cy="469359"/>
          </a:xfrm>
          <a:prstGeom prst="rect">
            <a:avLst/>
          </a:prstGeom>
        </p:spPr>
        <p:txBody>
          <a:bodyPr wrap="none">
            <a:spAutoFit/>
          </a:bodyPr>
          <a:lstStyle/>
          <a:p>
            <a:r>
              <a:rPr lang="en-CA" dirty="0">
                <a:solidFill>
                  <a:schemeClr val="tx1"/>
                </a:solidFill>
                <a:latin typeface="Calibri" panose="020F0502020204030204" pitchFamily="34" charset="0"/>
                <a:cs typeface="Calibri" panose="020F0502020204030204" pitchFamily="34" charset="0"/>
              </a:rPr>
              <a:t>US Government Agencies use some of these formulas</a:t>
            </a:r>
          </a:p>
          <a:p>
            <a:r>
              <a:rPr lang="en-CA" sz="1050" dirty="0">
                <a:solidFill>
                  <a:schemeClr val="tx1"/>
                </a:solidFill>
                <a:latin typeface="Calibri" panose="020F0502020204030204" pitchFamily="34" charset="0"/>
                <a:cs typeface="Calibri" panose="020F0502020204030204" pitchFamily="34" charset="0"/>
              </a:rPr>
              <a:t>Source: https://en.wikipedia.org/wiki/Flesch%E2%80%93Kincaid_readability</a:t>
            </a:r>
            <a:r>
              <a:rPr lang="en-CA" sz="1050" dirty="0">
                <a:solidFill>
                  <a:schemeClr val="bg1"/>
                </a:solidFill>
                <a:latin typeface="Calibri" panose="020F0502020204030204" pitchFamily="34" charset="0"/>
                <a:cs typeface="Calibri" panose="020F0502020204030204" pitchFamily="34" charset="0"/>
              </a:rPr>
              <a:t>_tests </a:t>
            </a:r>
          </a:p>
        </p:txBody>
      </p:sp>
    </p:spTree>
    <p:extLst>
      <p:ext uri="{BB962C8B-B14F-4D97-AF65-F5344CB8AC3E}">
        <p14:creationId xmlns:p14="http://schemas.microsoft.com/office/powerpoint/2010/main" val="22214889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0CCCBC-CA37-4305-9B98-4FCCEA0F5D55}"/>
              </a:ext>
            </a:extLst>
          </p:cNvPr>
          <p:cNvGrpSpPr/>
          <p:nvPr/>
        </p:nvGrpSpPr>
        <p:grpSpPr>
          <a:xfrm>
            <a:off x="446950" y="1918747"/>
            <a:ext cx="4222329" cy="1355475"/>
            <a:chOff x="721146" y="1299851"/>
            <a:chExt cx="4222329" cy="1355475"/>
          </a:xfrm>
        </p:grpSpPr>
        <p:grpSp>
          <p:nvGrpSpPr>
            <p:cNvPr id="5" name="Group 4">
              <a:extLst>
                <a:ext uri="{FF2B5EF4-FFF2-40B4-BE49-F238E27FC236}">
                  <a16:creationId xmlns:a16="http://schemas.microsoft.com/office/drawing/2014/main" id="{20F39F50-D453-4A32-A4B3-2975BA72AFE9}"/>
                </a:ext>
              </a:extLst>
            </p:cNvPr>
            <p:cNvGrpSpPr/>
            <p:nvPr/>
          </p:nvGrpSpPr>
          <p:grpSpPr>
            <a:xfrm>
              <a:off x="721146" y="1299851"/>
              <a:ext cx="4222329" cy="1355475"/>
              <a:chOff x="721146" y="1299851"/>
              <a:chExt cx="4222329" cy="1355475"/>
            </a:xfrm>
          </p:grpSpPr>
          <p:sp>
            <p:nvSpPr>
              <p:cNvPr id="15" name="Rectangle: Single Corner Snipped 14">
                <a:extLst>
                  <a:ext uri="{FF2B5EF4-FFF2-40B4-BE49-F238E27FC236}">
                    <a16:creationId xmlns:a16="http://schemas.microsoft.com/office/drawing/2014/main" id="{5676BC49-497D-401A-92BF-60F8F6EB54E1}"/>
                  </a:ext>
                </a:extLst>
              </p:cNvPr>
              <p:cNvSpPr/>
              <p:nvPr/>
            </p:nvSpPr>
            <p:spPr>
              <a:xfrm>
                <a:off x="1409452" y="1615736"/>
                <a:ext cx="3534023" cy="80786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8" descr="Image result for ratio.png">
                <a:extLst>
                  <a:ext uri="{FF2B5EF4-FFF2-40B4-BE49-F238E27FC236}">
                    <a16:creationId xmlns:a16="http://schemas.microsoft.com/office/drawing/2014/main" id="{8DE7EEAD-8E60-4158-8C1F-162BE712B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46" y="1299851"/>
                <a:ext cx="1371186" cy="1355475"/>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14" name="Google Shape;107;p13">
              <a:extLst>
                <a:ext uri="{FF2B5EF4-FFF2-40B4-BE49-F238E27FC236}">
                  <a16:creationId xmlns:a16="http://schemas.microsoft.com/office/drawing/2014/main" id="{FD60D374-0351-4153-B35B-075830A0D8BD}"/>
                </a:ext>
              </a:extLst>
            </p:cNvPr>
            <p:cNvSpPr/>
            <p:nvPr/>
          </p:nvSpPr>
          <p:spPr>
            <a:xfrm>
              <a:off x="1813857" y="1780035"/>
              <a:ext cx="2939117" cy="479270"/>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l" rtl="0">
                <a:spcBef>
                  <a:spcPts val="0"/>
                </a:spcBef>
                <a:spcAft>
                  <a:spcPts val="0"/>
                </a:spcAft>
                <a:buNone/>
              </a:pPr>
              <a:r>
                <a:rPr lang="en-CA" sz="2800" dirty="0">
                  <a:solidFill>
                    <a:schemeClr val="dk1"/>
                  </a:solidFill>
                  <a:latin typeface="Calibri"/>
                  <a:ea typeface="Calibri"/>
                  <a:cs typeface="Calibri"/>
                  <a:sym typeface="Calibri"/>
                </a:rPr>
                <a:t>Command Ratio</a:t>
              </a:r>
              <a:endParaRPr sz="800" dirty="0"/>
            </a:p>
          </p:txBody>
        </p:sp>
      </p:grpSp>
      <p:sp>
        <p:nvSpPr>
          <p:cNvPr id="17" name="TextBox 16">
            <a:extLst>
              <a:ext uri="{FF2B5EF4-FFF2-40B4-BE49-F238E27FC236}">
                <a16:creationId xmlns:a16="http://schemas.microsoft.com/office/drawing/2014/main" id="{30108156-7C20-4BDD-A2DF-383831186620}"/>
              </a:ext>
            </a:extLst>
          </p:cNvPr>
          <p:cNvSpPr txBox="1"/>
          <p:nvPr/>
        </p:nvSpPr>
        <p:spPr>
          <a:xfrm>
            <a:off x="1539661" y="2985812"/>
            <a:ext cx="3534023" cy="1877437"/>
          </a:xfrm>
          <a:prstGeom prst="rect">
            <a:avLst/>
          </a:prstGeom>
          <a:noFill/>
        </p:spPr>
        <p:txBody>
          <a:bodyPr wrap="square" rtlCol="0">
            <a:spAutoFit/>
          </a:bodyPr>
          <a:lstStyle/>
          <a:p>
            <a:endParaRPr lang="en-US" sz="3200" dirty="0"/>
          </a:p>
          <a:p>
            <a:r>
              <a:rPr lang="en-US" sz="2800" dirty="0">
                <a:latin typeface="Calibri Light" panose="020F0302020204030204" pitchFamily="34" charset="0"/>
                <a:cs typeface="Calibri Light" panose="020F0302020204030204" pitchFamily="34" charset="0"/>
              </a:rPr>
              <a:t>Percentage of words refereeing to any photoshop command</a:t>
            </a:r>
            <a:endParaRPr lang="en-US" sz="2800" dirty="0"/>
          </a:p>
        </p:txBody>
      </p:sp>
      <p:pic>
        <p:nvPicPr>
          <p:cNvPr id="20" name="Picture 19">
            <a:extLst>
              <a:ext uri="{FF2B5EF4-FFF2-40B4-BE49-F238E27FC236}">
                <a16:creationId xmlns:a16="http://schemas.microsoft.com/office/drawing/2014/main" id="{4AE80BFB-9CE8-4E1B-8339-3A4DECC35E6F}"/>
              </a:ext>
            </a:extLst>
          </p:cNvPr>
          <p:cNvPicPr/>
          <p:nvPr/>
        </p:nvPicPr>
        <p:blipFill>
          <a:blip r:embed="rId4"/>
          <a:stretch>
            <a:fillRect/>
          </a:stretch>
        </p:blipFill>
        <p:spPr>
          <a:xfrm>
            <a:off x="4991100" y="1918747"/>
            <a:ext cx="7200900" cy="3708739"/>
          </a:xfrm>
          <a:prstGeom prst="rect">
            <a:avLst/>
          </a:prstGeom>
        </p:spPr>
      </p:pic>
      <p:sp>
        <p:nvSpPr>
          <p:cNvPr id="21" name="Google Shape;279;p23">
            <a:extLst>
              <a:ext uri="{FF2B5EF4-FFF2-40B4-BE49-F238E27FC236}">
                <a16:creationId xmlns:a16="http://schemas.microsoft.com/office/drawing/2014/main" id="{04029180-84AD-48AC-882F-A6F036F7AAB5}"/>
              </a:ext>
            </a:extLst>
          </p:cNvPr>
          <p:cNvSpPr txBox="1">
            <a:spLocks/>
          </p:cNvSpPr>
          <p:nvPr/>
        </p:nvSpPr>
        <p:spPr>
          <a:xfrm>
            <a:off x="7769257" y="5500001"/>
            <a:ext cx="4010027"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600" dirty="0"/>
              <a:t>[Pavel et al., 2013]</a:t>
            </a:r>
          </a:p>
        </p:txBody>
      </p:sp>
      <p:sp>
        <p:nvSpPr>
          <p:cNvPr id="22" name="Google Shape;123;p14">
            <a:extLst>
              <a:ext uri="{FF2B5EF4-FFF2-40B4-BE49-F238E27FC236}">
                <a16:creationId xmlns:a16="http://schemas.microsoft.com/office/drawing/2014/main" id="{7ED0028B-9F2D-46C0-99C7-97008E0B45C6}"/>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cs typeface="Calibri"/>
                <a:sym typeface="Calibri"/>
              </a:rPr>
              <a:t>Detecting Commands </a:t>
            </a:r>
            <a:endParaRPr b="1" dirty="0">
              <a:solidFill>
                <a:srgbClr val="434343"/>
              </a:solidFill>
            </a:endParaRPr>
          </a:p>
        </p:txBody>
      </p:sp>
      <p:sp>
        <p:nvSpPr>
          <p:cNvPr id="23" name="Google Shape;123;p14">
            <a:extLst>
              <a:ext uri="{FF2B5EF4-FFF2-40B4-BE49-F238E27FC236}">
                <a16:creationId xmlns:a16="http://schemas.microsoft.com/office/drawing/2014/main" id="{A9B8789F-560D-4782-BDC4-3B89E2A0CF36}"/>
              </a:ext>
            </a:extLst>
          </p:cNvPr>
          <p:cNvSpPr txBox="1"/>
          <p:nvPr/>
        </p:nvSpPr>
        <p:spPr>
          <a:xfrm>
            <a:off x="247687" y="101733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200" b="1" dirty="0">
                <a:solidFill>
                  <a:srgbClr val="434343"/>
                </a:solidFill>
                <a:latin typeface="Calibri"/>
                <a:ea typeface="Calibri"/>
                <a:cs typeface="Calibri"/>
                <a:sym typeface="Calibri"/>
              </a:rPr>
              <a:t>Feature Engineering</a:t>
            </a:r>
            <a:endParaRPr sz="1100" b="1" dirty="0">
              <a:solidFill>
                <a:srgbClr val="434343"/>
              </a:solidFill>
            </a:endParaRPr>
          </a:p>
        </p:txBody>
      </p:sp>
    </p:spTree>
    <p:extLst>
      <p:ext uri="{BB962C8B-B14F-4D97-AF65-F5344CB8AC3E}">
        <p14:creationId xmlns:p14="http://schemas.microsoft.com/office/powerpoint/2010/main" val="24960042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4F1DB-2BE5-4AD6-8D7D-BA3529C073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1084" y="1140278"/>
            <a:ext cx="6362232" cy="4813664"/>
          </a:xfrm>
          <a:prstGeom prst="rect">
            <a:avLst/>
          </a:prstGeom>
          <a:noFill/>
          <a:ln>
            <a:noFill/>
          </a:ln>
        </p:spPr>
      </p:pic>
      <p:sp>
        <p:nvSpPr>
          <p:cNvPr id="8" name="Google Shape;123;p14">
            <a:extLst>
              <a:ext uri="{FF2B5EF4-FFF2-40B4-BE49-F238E27FC236}">
                <a16:creationId xmlns:a16="http://schemas.microsoft.com/office/drawing/2014/main" id="{8DC865EA-E97F-4B84-910C-6BEABB3113DD}"/>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Learning Curves (Bias – Variance Trade-off)</a:t>
            </a:r>
            <a:endParaRPr b="1" dirty="0">
              <a:solidFill>
                <a:srgbClr val="434343"/>
              </a:solidFill>
            </a:endParaRPr>
          </a:p>
        </p:txBody>
      </p:sp>
    </p:spTree>
    <p:extLst>
      <p:ext uri="{BB962C8B-B14F-4D97-AF65-F5344CB8AC3E}">
        <p14:creationId xmlns:p14="http://schemas.microsoft.com/office/powerpoint/2010/main" val="26549333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30676A71-D78C-4C32-A021-0EADB578ABB3}"/>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Different types of topics</a:t>
            </a:r>
            <a:endParaRPr b="1" dirty="0">
              <a:solidFill>
                <a:srgbClr val="434343"/>
              </a:solidFill>
            </a:endParaRPr>
          </a:p>
        </p:txBody>
      </p:sp>
      <p:grpSp>
        <p:nvGrpSpPr>
          <p:cNvPr id="5" name="Group 4">
            <a:extLst>
              <a:ext uri="{FF2B5EF4-FFF2-40B4-BE49-F238E27FC236}">
                <a16:creationId xmlns:a16="http://schemas.microsoft.com/office/drawing/2014/main" id="{60207E27-3CCE-4C29-9D63-DEC8EF18B9F3}"/>
              </a:ext>
            </a:extLst>
          </p:cNvPr>
          <p:cNvGrpSpPr/>
          <p:nvPr/>
        </p:nvGrpSpPr>
        <p:grpSpPr>
          <a:xfrm>
            <a:off x="1921632" y="1047787"/>
            <a:ext cx="9686986" cy="5336773"/>
            <a:chOff x="1921632" y="1047787"/>
            <a:chExt cx="9686986" cy="5336773"/>
          </a:xfrm>
        </p:grpSpPr>
        <p:pic>
          <p:nvPicPr>
            <p:cNvPr id="2" name="Picture 1">
              <a:extLst>
                <a:ext uri="{FF2B5EF4-FFF2-40B4-BE49-F238E27FC236}">
                  <a16:creationId xmlns:a16="http://schemas.microsoft.com/office/drawing/2014/main" id="{21F87890-ED63-4317-8F4F-4FF466CA208E}"/>
                </a:ext>
              </a:extLst>
            </p:cNvPr>
            <p:cNvPicPr>
              <a:picLocks noChangeAspect="1"/>
            </p:cNvPicPr>
            <p:nvPr/>
          </p:nvPicPr>
          <p:blipFill>
            <a:blip r:embed="rId2"/>
            <a:stretch>
              <a:fillRect/>
            </a:stretch>
          </p:blipFill>
          <p:spPr>
            <a:xfrm>
              <a:off x="1921632" y="1047787"/>
              <a:ext cx="9686986" cy="5336773"/>
            </a:xfrm>
            <a:prstGeom prst="rect">
              <a:avLst/>
            </a:prstGeom>
          </p:spPr>
        </p:pic>
        <p:sp>
          <p:nvSpPr>
            <p:cNvPr id="4" name="Rectangle 3">
              <a:extLst>
                <a:ext uri="{FF2B5EF4-FFF2-40B4-BE49-F238E27FC236}">
                  <a16:creationId xmlns:a16="http://schemas.microsoft.com/office/drawing/2014/main" id="{BE9A1CCD-9DE1-4480-851B-D4CD87985136}"/>
                </a:ext>
              </a:extLst>
            </p:cNvPr>
            <p:cNvSpPr/>
            <p:nvPr/>
          </p:nvSpPr>
          <p:spPr>
            <a:xfrm>
              <a:off x="2956264" y="5415379"/>
              <a:ext cx="781235" cy="3948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360421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3099323857"/>
              </p:ext>
            </p:extLst>
          </p:nvPr>
        </p:nvGraphicFramePr>
        <p:xfrm>
          <a:off x="4225442" y="4045993"/>
          <a:ext cx="2755765" cy="1226031"/>
        </p:xfrm>
        <a:graphic>
          <a:graphicData uri="http://schemas.openxmlformats.org/drawingml/2006/table">
            <a:tbl>
              <a:tblPr firstRow="1" bandRow="1">
                <a:tableStyleId>{5940675A-B579-460E-94D1-54222C63F5DA}</a:tableStyleId>
              </a:tblPr>
              <a:tblGrid>
                <a:gridCol w="562493">
                  <a:extLst>
                    <a:ext uri="{9D8B030D-6E8A-4147-A177-3AD203B41FA5}">
                      <a16:colId xmlns:a16="http://schemas.microsoft.com/office/drawing/2014/main" val="2299733072"/>
                    </a:ext>
                  </a:extLst>
                </a:gridCol>
                <a:gridCol w="746735">
                  <a:extLst>
                    <a:ext uri="{9D8B030D-6E8A-4147-A177-3AD203B41FA5}">
                      <a16:colId xmlns:a16="http://schemas.microsoft.com/office/drawing/2014/main" val="3619822808"/>
                    </a:ext>
                  </a:extLst>
                </a:gridCol>
                <a:gridCol w="736590">
                  <a:extLst>
                    <a:ext uri="{9D8B030D-6E8A-4147-A177-3AD203B41FA5}">
                      <a16:colId xmlns:a16="http://schemas.microsoft.com/office/drawing/2014/main" val="2617148441"/>
                    </a:ext>
                  </a:extLst>
                </a:gridCol>
                <a:gridCol w="709947">
                  <a:extLst>
                    <a:ext uri="{9D8B030D-6E8A-4147-A177-3AD203B41FA5}">
                      <a16:colId xmlns:a16="http://schemas.microsoft.com/office/drawing/2014/main" val="490446699"/>
                    </a:ext>
                  </a:extLst>
                </a:gridCol>
              </a:tblGrid>
              <a:tr h="246707">
                <a:tc>
                  <a:txBody>
                    <a:bodyPr/>
                    <a:lstStyle/>
                    <a:p>
                      <a:pPr algn="ctr"/>
                      <a:endParaRPr lang="en-US" sz="1000" dirty="0">
                        <a:latin typeface="Calibri" panose="020F0502020204030204" pitchFamily="34" charset="0"/>
                        <a:cs typeface="Calibri" panose="020F0502020204030204" pitchFamily="34" charset="0"/>
                      </a:endParaRPr>
                    </a:p>
                  </a:txBody>
                  <a:tcPr/>
                </a:tc>
                <a:tc>
                  <a:txBody>
                    <a:bodyPr/>
                    <a:lstStyle/>
                    <a:p>
                      <a:pPr algn="ctr"/>
                      <a:r>
                        <a:rPr lang="en-US" sz="1400" dirty="0">
                          <a:latin typeface="Calibri" panose="020F0502020204030204" pitchFamily="34" charset="0"/>
                          <a:cs typeface="Calibri" panose="020F0502020204030204" pitchFamily="34" charset="0"/>
                        </a:rPr>
                        <a:t>Topic</a:t>
                      </a:r>
                      <a:r>
                        <a:rPr lang="en-US" sz="1400" baseline="0" dirty="0">
                          <a:latin typeface="Calibri" panose="020F0502020204030204" pitchFamily="34" charset="0"/>
                          <a:cs typeface="Calibri" panose="020F0502020204030204" pitchFamily="34" charset="0"/>
                        </a:rPr>
                        <a:t> 1</a:t>
                      </a:r>
                      <a:endParaRPr lang="en-US" sz="1400" b="0" dirty="0">
                        <a:latin typeface="Calibri" panose="020F0502020204030204" pitchFamily="34" charset="0"/>
                        <a:cs typeface="Calibri" panose="020F0502020204030204" pitchFamily="34" charset="0"/>
                      </a:endParaRPr>
                    </a:p>
                  </a:txBody>
                  <a:tcPr/>
                </a:tc>
                <a:tc>
                  <a:txBody>
                    <a:bodyPr/>
                    <a:lstStyle/>
                    <a:p>
                      <a:pPr algn="ctr"/>
                      <a:r>
                        <a:rPr lang="en-US" sz="1400" dirty="0">
                          <a:latin typeface="Calibri" panose="020F0502020204030204" pitchFamily="34" charset="0"/>
                          <a:cs typeface="Calibri" panose="020F0502020204030204" pitchFamily="34" charset="0"/>
                        </a:rPr>
                        <a:t>Topic 2</a:t>
                      </a:r>
                      <a:endParaRPr lang="en-US" sz="1400" b="0" dirty="0">
                        <a:latin typeface="Calibri" panose="020F0502020204030204" pitchFamily="34" charset="0"/>
                        <a:cs typeface="Calibri" panose="020F0502020204030204" pitchFamily="34" charset="0"/>
                      </a:endParaRPr>
                    </a:p>
                  </a:txBody>
                  <a:tcPr/>
                </a:tc>
                <a:tc>
                  <a:txBody>
                    <a:bodyPr/>
                    <a:lstStyle/>
                    <a:p>
                      <a:pPr algn="ctr"/>
                      <a:r>
                        <a:rPr lang="en-US" sz="1400" dirty="0">
                          <a:latin typeface="Calibri" panose="020F0502020204030204" pitchFamily="34" charset="0"/>
                          <a:cs typeface="Calibri" panose="020F0502020204030204" pitchFamily="34" charset="0"/>
                        </a:rPr>
                        <a:t>Topic</a:t>
                      </a:r>
                      <a:r>
                        <a:rPr lang="en-US" sz="1400" baseline="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3</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7978876"/>
                  </a:ext>
                </a:extLst>
              </a:tr>
              <a:tr h="307077">
                <a:tc>
                  <a:txBody>
                    <a:bodyPr/>
                    <a:lstStyle/>
                    <a:p>
                      <a:pPr algn="ctr"/>
                      <a:endParaRPr lang="en-US" sz="1400" dirty="0">
                        <a:latin typeface="Calibri" panose="020F0502020204030204" pitchFamily="34" charset="0"/>
                        <a:cs typeface="Calibri" panose="020F0502020204030204" pitchFamily="34" charset="0"/>
                      </a:endParaRPr>
                    </a:p>
                  </a:txBody>
                  <a:tcPr/>
                </a:tc>
                <a:tc>
                  <a:txBody>
                    <a:bodyPr/>
                    <a:lstStyle/>
                    <a:p>
                      <a:pPr algn="ctr"/>
                      <a:r>
                        <a:rPr lang="en-US" sz="1400" b="1" dirty="0">
                          <a:latin typeface="Calibri" panose="020F0502020204030204" pitchFamily="34" charset="0"/>
                          <a:cs typeface="Calibri" panose="020F0502020204030204" pitchFamily="34" charset="0"/>
                        </a:rPr>
                        <a:t>0.7</a:t>
                      </a:r>
                    </a:p>
                  </a:txBody>
                  <a:tcPr>
                    <a:solidFill>
                      <a:schemeClr val="bg1">
                        <a:lumMod val="85000"/>
                      </a:schemeClr>
                    </a:solidFill>
                  </a:tcPr>
                </a:tc>
                <a:tc>
                  <a:txBody>
                    <a:bodyPr/>
                    <a:lstStyle/>
                    <a:p>
                      <a:pPr algn="ctr"/>
                      <a:r>
                        <a:rPr lang="en-US" sz="1400" dirty="0">
                          <a:latin typeface="Calibri" panose="020F0502020204030204" pitchFamily="34" charset="0"/>
                          <a:cs typeface="Calibri" panose="020F0502020204030204" pitchFamily="34" charset="0"/>
                        </a:rPr>
                        <a:t>0.2</a:t>
                      </a:r>
                    </a:p>
                  </a:txBody>
                  <a:tcPr/>
                </a:tc>
                <a:tc>
                  <a:txBody>
                    <a:bodyPr/>
                    <a:lstStyle/>
                    <a:p>
                      <a:pPr algn="ctr"/>
                      <a:r>
                        <a:rPr lang="en-US" sz="1400" dirty="0">
                          <a:latin typeface="Calibri" panose="020F0502020204030204" pitchFamily="34" charset="0"/>
                          <a:cs typeface="Calibri" panose="020F0502020204030204" pitchFamily="34" charset="0"/>
                        </a:rPr>
                        <a:t>0.1</a:t>
                      </a:r>
                    </a:p>
                  </a:txBody>
                  <a:tcPr/>
                </a:tc>
                <a:extLst>
                  <a:ext uri="{0D108BD9-81ED-4DB2-BD59-A6C34878D82A}">
                    <a16:rowId xmlns:a16="http://schemas.microsoft.com/office/drawing/2014/main" val="1389748732"/>
                  </a:ext>
                </a:extLst>
              </a:tr>
              <a:tr h="307077">
                <a:tc>
                  <a:txBody>
                    <a:bodyPr/>
                    <a:lstStyle/>
                    <a:p>
                      <a:pPr algn="ctr"/>
                      <a:endParaRPr lang="en-US" sz="1400" dirty="0">
                        <a:latin typeface="Calibri" panose="020F0502020204030204" pitchFamily="34" charset="0"/>
                        <a:cs typeface="Calibri" panose="020F0502020204030204" pitchFamily="34" charset="0"/>
                      </a:endParaRPr>
                    </a:p>
                  </a:txBody>
                  <a:tcPr/>
                </a:tc>
                <a:tc>
                  <a:txBody>
                    <a:bodyPr/>
                    <a:lstStyle/>
                    <a:p>
                      <a:pPr algn="ctr"/>
                      <a:r>
                        <a:rPr lang="en-US" sz="1400" dirty="0">
                          <a:latin typeface="Calibri" panose="020F0502020204030204" pitchFamily="34" charset="0"/>
                          <a:cs typeface="Calibri" panose="020F0502020204030204" pitchFamily="34" charset="0"/>
                        </a:rPr>
                        <a:t>0.1</a:t>
                      </a:r>
                    </a:p>
                  </a:txBody>
                  <a:tcPr/>
                </a:tc>
                <a:tc>
                  <a:txBody>
                    <a:bodyPr/>
                    <a:lstStyle/>
                    <a:p>
                      <a:pPr algn="ctr"/>
                      <a:r>
                        <a:rPr lang="en-US" sz="1400" b="1" dirty="0">
                          <a:latin typeface="Calibri" panose="020F0502020204030204" pitchFamily="34" charset="0"/>
                          <a:cs typeface="Calibri" panose="020F0502020204030204" pitchFamily="34" charset="0"/>
                        </a:rPr>
                        <a:t>0.6</a:t>
                      </a:r>
                    </a:p>
                  </a:txBody>
                  <a:tcPr>
                    <a:solidFill>
                      <a:schemeClr val="bg1">
                        <a:lumMod val="85000"/>
                      </a:schemeClr>
                    </a:solidFill>
                  </a:tcPr>
                </a:tc>
                <a:tc>
                  <a:txBody>
                    <a:bodyPr/>
                    <a:lstStyle/>
                    <a:p>
                      <a:pPr algn="ctr"/>
                      <a:r>
                        <a:rPr lang="en-US" sz="1400" dirty="0">
                          <a:latin typeface="Calibri" panose="020F0502020204030204" pitchFamily="34" charset="0"/>
                          <a:cs typeface="Calibri" panose="020F0502020204030204" pitchFamily="34" charset="0"/>
                        </a:rPr>
                        <a:t>0.3</a:t>
                      </a:r>
                    </a:p>
                  </a:txBody>
                  <a:tcPr/>
                </a:tc>
                <a:extLst>
                  <a:ext uri="{0D108BD9-81ED-4DB2-BD59-A6C34878D82A}">
                    <a16:rowId xmlns:a16="http://schemas.microsoft.com/office/drawing/2014/main" val="642056992"/>
                  </a:ext>
                </a:extLst>
              </a:tr>
              <a:tr h="307077">
                <a:tc>
                  <a:txBody>
                    <a:bodyPr/>
                    <a:lstStyle/>
                    <a:p>
                      <a:pPr algn="ctr"/>
                      <a:endParaRPr lang="en-US" sz="1400" dirty="0">
                        <a:latin typeface="Calibri" panose="020F0502020204030204" pitchFamily="34" charset="0"/>
                        <a:cs typeface="Calibri" panose="020F0502020204030204" pitchFamily="34" charset="0"/>
                      </a:endParaRPr>
                    </a:p>
                  </a:txBody>
                  <a:tcPr/>
                </a:tc>
                <a:tc>
                  <a:txBody>
                    <a:bodyPr/>
                    <a:lstStyle/>
                    <a:p>
                      <a:pPr algn="ctr"/>
                      <a:r>
                        <a:rPr lang="en-US" sz="1400" dirty="0">
                          <a:latin typeface="Calibri" panose="020F0502020204030204" pitchFamily="34" charset="0"/>
                          <a:cs typeface="Calibri" panose="020F0502020204030204" pitchFamily="34" charset="0"/>
                        </a:rPr>
                        <a:t>0.2</a:t>
                      </a:r>
                    </a:p>
                  </a:txBody>
                  <a:tcPr/>
                </a:tc>
                <a:tc>
                  <a:txBody>
                    <a:bodyPr/>
                    <a:lstStyle/>
                    <a:p>
                      <a:pPr algn="ctr"/>
                      <a:r>
                        <a:rPr lang="en-US" sz="1400" dirty="0">
                          <a:latin typeface="Calibri" panose="020F0502020204030204" pitchFamily="34" charset="0"/>
                          <a:cs typeface="Calibri" panose="020F0502020204030204" pitchFamily="34" charset="0"/>
                        </a:rPr>
                        <a:t>0.3</a:t>
                      </a:r>
                    </a:p>
                  </a:txBody>
                  <a:tcPr/>
                </a:tc>
                <a:tc>
                  <a:txBody>
                    <a:bodyPr/>
                    <a:lstStyle/>
                    <a:p>
                      <a:pPr algn="ctr"/>
                      <a:r>
                        <a:rPr lang="en-US" sz="1400" b="1" dirty="0">
                          <a:latin typeface="Calibri" panose="020F0502020204030204" pitchFamily="34" charset="0"/>
                          <a:cs typeface="Calibri" panose="020F0502020204030204" pitchFamily="34" charset="0"/>
                        </a:rPr>
                        <a:t>0.5</a:t>
                      </a:r>
                    </a:p>
                  </a:txBody>
                  <a:tcPr>
                    <a:solidFill>
                      <a:schemeClr val="bg1">
                        <a:lumMod val="85000"/>
                      </a:schemeClr>
                    </a:solidFill>
                  </a:tcPr>
                </a:tc>
                <a:extLst>
                  <a:ext uri="{0D108BD9-81ED-4DB2-BD59-A6C34878D82A}">
                    <a16:rowId xmlns:a16="http://schemas.microsoft.com/office/drawing/2014/main" val="901472116"/>
                  </a:ext>
                </a:extLst>
              </a:tr>
            </a:tbl>
          </a:graphicData>
        </a:graphic>
      </p:graphicFrame>
      <p:sp>
        <p:nvSpPr>
          <p:cNvPr id="74" name="Rectangle 73"/>
          <p:cNvSpPr/>
          <p:nvPr/>
        </p:nvSpPr>
        <p:spPr>
          <a:xfrm>
            <a:off x="8569828" y="1764769"/>
            <a:ext cx="2660423" cy="9997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latin typeface="Calibri" panose="020F0502020204030204" pitchFamily="34" charset="0"/>
                <a:cs typeface="Calibri" panose="020F0502020204030204" pitchFamily="34" charset="0"/>
              </a:rPr>
              <a:t>Topic Labeling:</a:t>
            </a:r>
          </a:p>
          <a:p>
            <a:pPr algn="ctr"/>
            <a:r>
              <a:rPr lang="en-US" dirty="0">
                <a:latin typeface="Calibri" panose="020F0502020204030204" pitchFamily="34" charset="0"/>
                <a:cs typeface="Calibri" panose="020F0502020204030204" pitchFamily="34" charset="0"/>
              </a:rPr>
              <a:t>Based on the type of tasks performed and the end result </a:t>
            </a:r>
          </a:p>
          <a:p>
            <a:pPr algn="ctr"/>
            <a:r>
              <a:rPr lang="en-US" b="1" dirty="0">
                <a:latin typeface="Calibri" panose="020F0502020204030204" pitchFamily="34" charset="0"/>
                <a:cs typeface="Calibri" panose="020F0502020204030204" pitchFamily="34" charset="0"/>
              </a:rPr>
              <a:t>Qualitative Analysis</a:t>
            </a:r>
            <a:endParaRPr lang="en-US" sz="1050" b="1" dirty="0">
              <a:latin typeface="Calibri" panose="020F0502020204030204" pitchFamily="34" charset="0"/>
              <a:cs typeface="Calibri" panose="020F0502020204030204" pitchFamily="34" charset="0"/>
            </a:endParaRPr>
          </a:p>
        </p:txBody>
      </p:sp>
      <p:sp>
        <p:nvSpPr>
          <p:cNvPr id="77" name="Rectangle 76"/>
          <p:cNvSpPr/>
          <p:nvPr/>
        </p:nvSpPr>
        <p:spPr>
          <a:xfrm>
            <a:off x="8569827" y="4023392"/>
            <a:ext cx="2660422" cy="12175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latin typeface="Calibri" panose="020F0502020204030204" pitchFamily="34" charset="0"/>
                <a:cs typeface="Calibri" panose="020F0502020204030204" pitchFamily="34" charset="0"/>
              </a:rPr>
              <a:t>Classification Model:</a:t>
            </a:r>
          </a:p>
          <a:p>
            <a:pPr algn="ctr"/>
            <a:r>
              <a:rPr lang="en-US" dirty="0">
                <a:latin typeface="Calibri" panose="020F0502020204030204" pitchFamily="34" charset="0"/>
                <a:cs typeface="Calibri" panose="020F0502020204030204" pitchFamily="34" charset="0"/>
              </a:rPr>
              <a:t>Based on the features</a:t>
            </a:r>
          </a:p>
          <a:p>
            <a:pPr algn="ctr"/>
            <a:r>
              <a:rPr lang="en-US" dirty="0">
                <a:latin typeface="Calibri" panose="020F0502020204030204" pitchFamily="34" charset="0"/>
                <a:cs typeface="Calibri" panose="020F0502020204030204" pitchFamily="34" charset="0"/>
              </a:rPr>
              <a:t> (i.e., topic distribution probability)</a:t>
            </a:r>
          </a:p>
          <a:p>
            <a:pPr algn="ctr"/>
            <a:r>
              <a:rPr lang="en-US" b="1" dirty="0">
                <a:latin typeface="Calibri" panose="020F0502020204030204" pitchFamily="34" charset="0"/>
                <a:cs typeface="Calibri" panose="020F0502020204030204" pitchFamily="34" charset="0"/>
              </a:rPr>
              <a:t>Quantitative Analysis</a:t>
            </a:r>
          </a:p>
        </p:txBody>
      </p:sp>
      <p:grpSp>
        <p:nvGrpSpPr>
          <p:cNvPr id="13" name="Group 12">
            <a:extLst>
              <a:ext uri="{FF2B5EF4-FFF2-40B4-BE49-F238E27FC236}">
                <a16:creationId xmlns:a16="http://schemas.microsoft.com/office/drawing/2014/main" id="{878C04D6-342B-4499-A60B-BE3690C5A35E}"/>
              </a:ext>
            </a:extLst>
          </p:cNvPr>
          <p:cNvGrpSpPr/>
          <p:nvPr/>
        </p:nvGrpSpPr>
        <p:grpSpPr>
          <a:xfrm>
            <a:off x="1541056" y="980157"/>
            <a:ext cx="6078944" cy="4568553"/>
            <a:chOff x="1541056" y="980157"/>
            <a:chExt cx="6078944" cy="4568553"/>
          </a:xfrm>
        </p:grpSpPr>
        <p:grpSp>
          <p:nvGrpSpPr>
            <p:cNvPr id="49" name="Group 48"/>
            <p:cNvGrpSpPr/>
            <p:nvPr/>
          </p:nvGrpSpPr>
          <p:grpSpPr>
            <a:xfrm>
              <a:off x="4192633" y="1777156"/>
              <a:ext cx="861976" cy="670695"/>
              <a:chOff x="4693919" y="2343906"/>
              <a:chExt cx="861976" cy="670695"/>
            </a:xfrm>
          </p:grpSpPr>
          <p:sp>
            <p:nvSpPr>
              <p:cNvPr id="28" name="Oval 27"/>
              <p:cNvSpPr/>
              <p:nvPr/>
            </p:nvSpPr>
            <p:spPr>
              <a:xfrm>
                <a:off x="4693919" y="2343906"/>
                <a:ext cx="854606" cy="670695"/>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accent2"/>
                  </a:solidFill>
                </a:endParaRPr>
              </a:p>
            </p:txBody>
          </p:sp>
          <p:sp>
            <p:nvSpPr>
              <p:cNvPr id="34" name="TextBox 33"/>
              <p:cNvSpPr txBox="1"/>
              <p:nvPr/>
            </p:nvSpPr>
            <p:spPr>
              <a:xfrm>
                <a:off x="4776417" y="2688220"/>
                <a:ext cx="779478" cy="307777"/>
              </a:xfrm>
              <a:prstGeom prst="rect">
                <a:avLst/>
              </a:prstGeom>
              <a:noFill/>
            </p:spPr>
            <p:txBody>
              <a:bodyPr wrap="square" rtlCol="0">
                <a:spAutoFit/>
              </a:bodyPr>
              <a:lstStyle/>
              <a:p>
                <a:r>
                  <a:rPr lang="en-US" sz="1400" b="1" dirty="0">
                    <a:solidFill>
                      <a:srgbClr val="CE7B44"/>
                    </a:solidFill>
                    <a:latin typeface="Calibri" panose="020F0502020204030204" pitchFamily="34" charset="0"/>
                    <a:cs typeface="Calibri" panose="020F0502020204030204" pitchFamily="34" charset="0"/>
                  </a:rPr>
                  <a:t>Topic</a:t>
                </a:r>
                <a:r>
                  <a:rPr lang="en-US" sz="1400" b="1" dirty="0">
                    <a:solidFill>
                      <a:srgbClr val="CE7B44"/>
                    </a:solidFill>
                  </a:rPr>
                  <a:t> </a:t>
                </a:r>
                <a:r>
                  <a:rPr lang="en-US" sz="1400" b="1" dirty="0">
                    <a:solidFill>
                      <a:srgbClr val="CE7B44"/>
                    </a:solidFill>
                    <a:latin typeface="Calibri" panose="020F0502020204030204" pitchFamily="34" charset="0"/>
                    <a:cs typeface="Calibri" panose="020F0502020204030204" pitchFamily="34" charset="0"/>
                  </a:rPr>
                  <a:t>1</a:t>
                </a:r>
              </a:p>
            </p:txBody>
          </p:sp>
          <p:grpSp>
            <p:nvGrpSpPr>
              <p:cNvPr id="54" name="Group 53"/>
              <p:cNvGrpSpPr/>
              <p:nvPr/>
            </p:nvGrpSpPr>
            <p:grpSpPr>
              <a:xfrm>
                <a:off x="4805355" y="2486420"/>
                <a:ext cx="656471" cy="274263"/>
                <a:chOff x="6835458" y="2486421"/>
                <a:chExt cx="656471" cy="274263"/>
              </a:xfrm>
            </p:grpSpPr>
            <p:pic>
              <p:nvPicPr>
                <p:cNvPr id="55" name="Picture 6" descr="Image result for DOCUMEN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458" y="2486421"/>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DOCUMEN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44676" y="2494115"/>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Image result for DOCUMEN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53894" y="2494114"/>
                  <a:ext cx="238035" cy="26656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5" name="Line Callout 3 (No Border) 64"/>
            <p:cNvSpPr/>
            <p:nvPr/>
          </p:nvSpPr>
          <p:spPr>
            <a:xfrm>
              <a:off x="4037024" y="1322261"/>
              <a:ext cx="1010215" cy="317109"/>
            </a:xfrm>
            <a:prstGeom prst="callout3">
              <a:avLst>
                <a:gd name="adj1" fmla="val 18750"/>
                <a:gd name="adj2" fmla="val -948"/>
                <a:gd name="adj3" fmla="val 18750"/>
                <a:gd name="adj4" fmla="val -16667"/>
                <a:gd name="adj5" fmla="val 100000"/>
                <a:gd name="adj6" fmla="val -16667"/>
                <a:gd name="adj7" fmla="val 191935"/>
                <a:gd name="adj8" fmla="val 23274"/>
              </a:avLst>
            </a:prstGeom>
            <a:solidFill>
              <a:srgbClr val="CF7B44"/>
            </a:solidFill>
            <a:ln>
              <a:solidFill>
                <a:srgbClr val="CE7B4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Composite</a:t>
              </a:r>
              <a:endParaRPr lang="en-US" sz="1000" b="1" dirty="0">
                <a:solidFill>
                  <a:schemeClr val="bg1"/>
                </a:solidFill>
                <a:latin typeface="Calibri" panose="020F0502020204030204" pitchFamily="34" charset="0"/>
                <a:cs typeface="Calibri" panose="020F0502020204030204" pitchFamily="34" charset="0"/>
              </a:endParaRPr>
            </a:p>
          </p:txBody>
        </p:sp>
        <p:sp>
          <p:nvSpPr>
            <p:cNvPr id="78" name="TextBox 77"/>
            <p:cNvSpPr txBox="1"/>
            <p:nvPr/>
          </p:nvSpPr>
          <p:spPr>
            <a:xfrm>
              <a:off x="5056691" y="2600194"/>
              <a:ext cx="1444359"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Tutorial</a:t>
              </a:r>
              <a:r>
                <a:rPr lang="en-US" sz="1400" dirty="0"/>
                <a:t> </a:t>
              </a:r>
              <a:r>
                <a:rPr lang="en-US" sz="1400" dirty="0">
                  <a:latin typeface="Calibri" panose="020F0502020204030204" pitchFamily="34" charset="0"/>
                  <a:cs typeface="Calibri" panose="020F0502020204030204" pitchFamily="34" charset="0"/>
                </a:rPr>
                <a:t>Clusters</a:t>
              </a:r>
            </a:p>
          </p:txBody>
        </p:sp>
        <p:grpSp>
          <p:nvGrpSpPr>
            <p:cNvPr id="6" name="Group 5">
              <a:extLst>
                <a:ext uri="{FF2B5EF4-FFF2-40B4-BE49-F238E27FC236}">
                  <a16:creationId xmlns:a16="http://schemas.microsoft.com/office/drawing/2014/main" id="{5E3D55B3-CCE3-4A33-AABF-48F8F48A64A6}"/>
                </a:ext>
              </a:extLst>
            </p:cNvPr>
            <p:cNvGrpSpPr/>
            <p:nvPr/>
          </p:nvGrpSpPr>
          <p:grpSpPr>
            <a:xfrm>
              <a:off x="5255753" y="980157"/>
              <a:ext cx="1045651" cy="1467693"/>
              <a:chOff x="5126213" y="980157"/>
              <a:chExt cx="1045651" cy="1467693"/>
            </a:xfrm>
          </p:grpSpPr>
          <p:grpSp>
            <p:nvGrpSpPr>
              <p:cNvPr id="44" name="Group 43"/>
              <p:cNvGrpSpPr/>
              <p:nvPr/>
            </p:nvGrpSpPr>
            <p:grpSpPr>
              <a:xfrm>
                <a:off x="5202283" y="1777155"/>
                <a:ext cx="876951" cy="670695"/>
                <a:chOff x="5703569" y="2343905"/>
                <a:chExt cx="876951" cy="670695"/>
              </a:xfrm>
            </p:grpSpPr>
            <p:sp>
              <p:nvSpPr>
                <p:cNvPr id="35" name="Oval 34"/>
                <p:cNvSpPr/>
                <p:nvPr/>
              </p:nvSpPr>
              <p:spPr>
                <a:xfrm>
                  <a:off x="5703569" y="2343905"/>
                  <a:ext cx="854606" cy="670695"/>
                </a:xfrm>
                <a:prstGeom prst="ellipse">
                  <a:avLst/>
                </a:prstGeom>
                <a:ln>
                  <a:solidFill>
                    <a:schemeClr val="accent6">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accent2"/>
                    </a:solidFill>
                  </a:endParaRPr>
                </a:p>
              </p:txBody>
            </p:sp>
            <p:sp>
              <p:nvSpPr>
                <p:cNvPr id="39" name="TextBox 38"/>
                <p:cNvSpPr txBox="1"/>
                <p:nvPr/>
              </p:nvSpPr>
              <p:spPr>
                <a:xfrm>
                  <a:off x="5789876" y="2686950"/>
                  <a:ext cx="790644" cy="307777"/>
                </a:xfrm>
                <a:prstGeom prst="rect">
                  <a:avLst/>
                </a:prstGeom>
                <a:noFill/>
              </p:spPr>
              <p:txBody>
                <a:bodyPr wrap="square" rtlCol="0">
                  <a:spAutoFit/>
                </a:bodyPr>
                <a:lstStyle/>
                <a:p>
                  <a:r>
                    <a:rPr lang="en-US" sz="1400" b="1" dirty="0">
                      <a:solidFill>
                        <a:schemeClr val="accent6">
                          <a:lumMod val="75000"/>
                        </a:schemeClr>
                      </a:solidFill>
                      <a:latin typeface="Calibri" panose="020F0502020204030204" pitchFamily="34" charset="0"/>
                      <a:cs typeface="Calibri" panose="020F0502020204030204" pitchFamily="34" charset="0"/>
                    </a:rPr>
                    <a:t>Topic</a:t>
                  </a:r>
                  <a:r>
                    <a:rPr lang="en-US" sz="1400" b="1" dirty="0">
                      <a:solidFill>
                        <a:schemeClr val="accent6">
                          <a:lumMod val="75000"/>
                        </a:schemeClr>
                      </a:solidFill>
                    </a:rPr>
                    <a:t> </a:t>
                  </a:r>
                  <a:r>
                    <a:rPr lang="en-US" sz="1400" b="1" dirty="0">
                      <a:solidFill>
                        <a:schemeClr val="accent6">
                          <a:lumMod val="75000"/>
                        </a:schemeClr>
                      </a:solidFill>
                      <a:latin typeface="Calibri" panose="020F0502020204030204" pitchFamily="34" charset="0"/>
                      <a:cs typeface="Calibri" panose="020F0502020204030204" pitchFamily="34" charset="0"/>
                    </a:rPr>
                    <a:t>2</a:t>
                  </a:r>
                </a:p>
              </p:txBody>
            </p:sp>
            <p:grpSp>
              <p:nvGrpSpPr>
                <p:cNvPr id="50" name="Group 49"/>
                <p:cNvGrpSpPr/>
                <p:nvPr/>
              </p:nvGrpSpPr>
              <p:grpSpPr>
                <a:xfrm>
                  <a:off x="5835597" y="2478727"/>
                  <a:ext cx="656471" cy="274263"/>
                  <a:chOff x="6835458" y="2486421"/>
                  <a:chExt cx="656471" cy="274263"/>
                </a:xfrm>
              </p:grpSpPr>
              <p:pic>
                <p:nvPicPr>
                  <p:cNvPr id="51" name="Picture 6" descr="Image result for DOCUMENT"/>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6835458" y="2486421"/>
                    <a:ext cx="238035" cy="266569"/>
                  </a:xfrm>
                  <a:prstGeom prst="rect">
                    <a:avLst/>
                  </a:prstGeom>
                  <a:noFill/>
                  <a:extLst/>
                </p:spPr>
              </p:pic>
              <p:pic>
                <p:nvPicPr>
                  <p:cNvPr id="52" name="Picture 6" descr="Image result for DOCUMENT"/>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044676" y="2494115"/>
                    <a:ext cx="238035" cy="266569"/>
                  </a:xfrm>
                  <a:prstGeom prst="rect">
                    <a:avLst/>
                  </a:prstGeom>
                  <a:noFill/>
                  <a:extLst/>
                </p:spPr>
              </p:pic>
              <p:pic>
                <p:nvPicPr>
                  <p:cNvPr id="53" name="Picture 6" descr="Image result for DOCUMENT"/>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253894" y="2494114"/>
                    <a:ext cx="238035" cy="266569"/>
                  </a:xfrm>
                  <a:prstGeom prst="rect">
                    <a:avLst/>
                  </a:prstGeom>
                  <a:noFill/>
                  <a:extLst/>
                </p:spPr>
              </p:pic>
            </p:grpSp>
          </p:grpSp>
          <p:sp>
            <p:nvSpPr>
              <p:cNvPr id="73" name="Line Callout 3 (No Border) 72"/>
              <p:cNvSpPr/>
              <p:nvPr/>
            </p:nvSpPr>
            <p:spPr>
              <a:xfrm>
                <a:off x="5126213" y="1312426"/>
                <a:ext cx="930675" cy="317109"/>
              </a:xfrm>
              <a:prstGeom prst="callout3">
                <a:avLst>
                  <a:gd name="adj1" fmla="val 18750"/>
                  <a:gd name="adj2" fmla="val -948"/>
                  <a:gd name="adj3" fmla="val 18750"/>
                  <a:gd name="adj4" fmla="val -16667"/>
                  <a:gd name="adj5" fmla="val 100000"/>
                  <a:gd name="adj6" fmla="val -16667"/>
                  <a:gd name="adj7" fmla="val 194338"/>
                  <a:gd name="adj8" fmla="val 16442"/>
                </a:avLst>
              </a:prstGeom>
              <a:solidFill>
                <a:schemeClr val="accent6">
                  <a:lumMod val="75000"/>
                </a:schemeClr>
              </a:solidFill>
              <a:ln>
                <a:solidFill>
                  <a:srgbClr val="76A35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Sketching</a:t>
                </a:r>
                <a:endParaRPr lang="en-US" sz="1050" b="1" dirty="0">
                  <a:solidFill>
                    <a:schemeClr val="bg1"/>
                  </a:solidFill>
                  <a:latin typeface="Calibri" panose="020F0502020204030204" pitchFamily="34" charset="0"/>
                  <a:cs typeface="Calibri" panose="020F0502020204030204" pitchFamily="34" charset="0"/>
                </a:endParaRPr>
              </a:p>
            </p:txBody>
          </p:sp>
          <p:sp>
            <p:nvSpPr>
              <p:cNvPr id="99" name="TextBox 98"/>
              <p:cNvSpPr txBox="1"/>
              <p:nvPr/>
            </p:nvSpPr>
            <p:spPr>
              <a:xfrm>
                <a:off x="5213377" y="980157"/>
                <a:ext cx="958487"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Label 2</a:t>
                </a:r>
              </a:p>
            </p:txBody>
          </p:sp>
        </p:grpSp>
        <p:sp>
          <p:nvSpPr>
            <p:cNvPr id="100" name="TextBox 99"/>
            <p:cNvSpPr txBox="1"/>
            <p:nvPr/>
          </p:nvSpPr>
          <p:spPr>
            <a:xfrm>
              <a:off x="4197679" y="986968"/>
              <a:ext cx="958487"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Label 1</a:t>
              </a:r>
            </a:p>
          </p:txBody>
        </p:sp>
        <p:grpSp>
          <p:nvGrpSpPr>
            <p:cNvPr id="3" name="Group 2">
              <a:extLst>
                <a:ext uri="{FF2B5EF4-FFF2-40B4-BE49-F238E27FC236}">
                  <a16:creationId xmlns:a16="http://schemas.microsoft.com/office/drawing/2014/main" id="{C6B00803-4D41-4D23-8682-675FD34912C3}"/>
                </a:ext>
              </a:extLst>
            </p:cNvPr>
            <p:cNvGrpSpPr/>
            <p:nvPr/>
          </p:nvGrpSpPr>
          <p:grpSpPr>
            <a:xfrm>
              <a:off x="6440532" y="980157"/>
              <a:ext cx="1179468" cy="1467693"/>
              <a:chOff x="6211932" y="980157"/>
              <a:chExt cx="1179468" cy="1467693"/>
            </a:xfrm>
          </p:grpSpPr>
          <p:grpSp>
            <p:nvGrpSpPr>
              <p:cNvPr id="43" name="Group 42"/>
              <p:cNvGrpSpPr/>
              <p:nvPr/>
            </p:nvGrpSpPr>
            <p:grpSpPr>
              <a:xfrm>
                <a:off x="6211933" y="1777155"/>
                <a:ext cx="872508" cy="670695"/>
                <a:chOff x="6713219" y="2343905"/>
                <a:chExt cx="872508" cy="670695"/>
              </a:xfrm>
            </p:grpSpPr>
            <p:sp>
              <p:nvSpPr>
                <p:cNvPr id="36" name="Oval 35"/>
                <p:cNvSpPr/>
                <p:nvPr/>
              </p:nvSpPr>
              <p:spPr>
                <a:xfrm>
                  <a:off x="6713219" y="2343905"/>
                  <a:ext cx="854606" cy="670695"/>
                </a:xfrm>
                <a:prstGeom prst="ellipse">
                  <a:avLst/>
                </a:prstGeom>
                <a:ln>
                  <a:solidFill>
                    <a:srgbClr val="104775"/>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accent2"/>
                    </a:solidFill>
                  </a:endParaRPr>
                </a:p>
              </p:txBody>
            </p:sp>
            <p:sp>
              <p:nvSpPr>
                <p:cNvPr id="40" name="TextBox 39"/>
                <p:cNvSpPr txBox="1"/>
                <p:nvPr/>
              </p:nvSpPr>
              <p:spPr>
                <a:xfrm>
                  <a:off x="6808417" y="2686950"/>
                  <a:ext cx="777310" cy="307777"/>
                </a:xfrm>
                <a:prstGeom prst="rect">
                  <a:avLst/>
                </a:prstGeom>
                <a:noFill/>
              </p:spPr>
              <p:txBody>
                <a:bodyPr wrap="square" rtlCol="0">
                  <a:spAutoFit/>
                </a:bodyPr>
                <a:lstStyle/>
                <a:p>
                  <a:r>
                    <a:rPr lang="en-US" sz="1400" b="1" dirty="0">
                      <a:solidFill>
                        <a:srgbClr val="104775"/>
                      </a:solidFill>
                      <a:latin typeface="Calibri" panose="020F0502020204030204" pitchFamily="34" charset="0"/>
                      <a:cs typeface="Calibri" panose="020F0502020204030204" pitchFamily="34" charset="0"/>
                    </a:rPr>
                    <a:t>Topic</a:t>
                  </a:r>
                  <a:r>
                    <a:rPr lang="en-US" sz="1400" b="1" dirty="0">
                      <a:solidFill>
                        <a:srgbClr val="104775"/>
                      </a:solidFill>
                    </a:rPr>
                    <a:t> </a:t>
                  </a:r>
                  <a:r>
                    <a:rPr lang="en-US" sz="1400" b="1" dirty="0">
                      <a:solidFill>
                        <a:srgbClr val="104775"/>
                      </a:solidFill>
                      <a:latin typeface="Calibri" panose="020F0502020204030204" pitchFamily="34" charset="0"/>
                      <a:cs typeface="Calibri" panose="020F0502020204030204" pitchFamily="34" charset="0"/>
                    </a:rPr>
                    <a:t>3</a:t>
                  </a:r>
                </a:p>
              </p:txBody>
            </p:sp>
            <p:grpSp>
              <p:nvGrpSpPr>
                <p:cNvPr id="42" name="Group 41"/>
                <p:cNvGrpSpPr/>
                <p:nvPr/>
              </p:nvGrpSpPr>
              <p:grpSpPr>
                <a:xfrm>
                  <a:off x="6835458" y="2486421"/>
                  <a:ext cx="656471" cy="274263"/>
                  <a:chOff x="6835458" y="2486421"/>
                  <a:chExt cx="656471" cy="274263"/>
                </a:xfrm>
              </p:grpSpPr>
              <p:pic>
                <p:nvPicPr>
                  <p:cNvPr id="1030" name="Picture 6" descr="Image result for DOCUMENT"/>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835458" y="2486421"/>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 result for DOCUMENT"/>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044676" y="2494115"/>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DOCUMENT"/>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53894" y="2494114"/>
                    <a:ext cx="238035" cy="26656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5" name="Line Callout 3 (No Border) 74"/>
              <p:cNvSpPr/>
              <p:nvPr/>
            </p:nvSpPr>
            <p:spPr>
              <a:xfrm>
                <a:off x="6211932" y="1318416"/>
                <a:ext cx="1179468" cy="317109"/>
              </a:xfrm>
              <a:prstGeom prst="callout3">
                <a:avLst>
                  <a:gd name="adj1" fmla="val 18750"/>
                  <a:gd name="adj2" fmla="val -948"/>
                  <a:gd name="adj3" fmla="val 18750"/>
                  <a:gd name="adj4" fmla="val -16667"/>
                  <a:gd name="adj5" fmla="val 100000"/>
                  <a:gd name="adj6" fmla="val -16667"/>
                  <a:gd name="adj7" fmla="val 175114"/>
                  <a:gd name="adj8" fmla="val 12691"/>
                </a:avLst>
              </a:prstGeom>
              <a:solidFill>
                <a:srgbClr val="104775"/>
              </a:solidFill>
              <a:ln>
                <a:solidFill>
                  <a:srgbClr val="10477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Video</a:t>
                </a:r>
                <a:r>
                  <a:rPr lang="en-US" sz="1200" b="1"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Effects</a:t>
                </a:r>
                <a:endParaRPr lang="en-US" sz="1200" b="1" dirty="0">
                  <a:solidFill>
                    <a:schemeClr val="bg1"/>
                  </a:solidFill>
                  <a:latin typeface="Calibri" panose="020F0502020204030204" pitchFamily="34" charset="0"/>
                  <a:cs typeface="Calibri" panose="020F0502020204030204" pitchFamily="34" charset="0"/>
                </a:endParaRPr>
              </a:p>
            </p:txBody>
          </p:sp>
          <p:sp>
            <p:nvSpPr>
              <p:cNvPr id="101" name="TextBox 100"/>
              <p:cNvSpPr txBox="1"/>
              <p:nvPr/>
            </p:nvSpPr>
            <p:spPr>
              <a:xfrm>
                <a:off x="6412553" y="980157"/>
                <a:ext cx="958487"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Label 3</a:t>
                </a:r>
              </a:p>
            </p:txBody>
          </p:sp>
        </p:grpSp>
        <p:sp>
          <p:nvSpPr>
            <p:cNvPr id="95" name="Arc 94"/>
            <p:cNvSpPr/>
            <p:nvPr/>
          </p:nvSpPr>
          <p:spPr>
            <a:xfrm rot="10245096">
              <a:off x="4832918" y="2069015"/>
              <a:ext cx="701854" cy="655303"/>
            </a:xfrm>
            <a:prstGeom prst="arc">
              <a:avLst>
                <a:gd name="adj1" fmla="val 17755663"/>
                <a:gd name="adj2" fmla="val 492383"/>
              </a:avLst>
            </a:prstGeom>
            <a:ln w="19050">
              <a:prstDash val="dashDot"/>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6" name="Arc 105"/>
            <p:cNvSpPr/>
            <p:nvPr/>
          </p:nvSpPr>
          <p:spPr>
            <a:xfrm rot="11904145" flipH="1">
              <a:off x="5992825" y="2067953"/>
              <a:ext cx="701854" cy="655303"/>
            </a:xfrm>
            <a:prstGeom prst="arc">
              <a:avLst>
                <a:gd name="adj1" fmla="val 17785376"/>
                <a:gd name="adj2" fmla="val 1076365"/>
              </a:avLst>
            </a:prstGeom>
            <a:ln w="19050">
              <a:prstDash val="dashDot"/>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97" name="Straight Arrow Connector 96"/>
            <p:cNvCxnSpPr>
              <a:cxnSpLocks/>
            </p:cNvCxnSpPr>
            <p:nvPr/>
          </p:nvCxnSpPr>
          <p:spPr>
            <a:xfrm>
              <a:off x="5732476" y="2439238"/>
              <a:ext cx="0" cy="274320"/>
            </a:xfrm>
            <a:prstGeom prst="straightConnector1">
              <a:avLst/>
            </a:prstGeom>
            <a:ln w="19050">
              <a:prstDash val="dashDot"/>
              <a:headEnd type="arrow"/>
              <a:tailEnd type="none"/>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7779864C-BBC5-417A-8333-3F79D922155C}"/>
                </a:ext>
              </a:extLst>
            </p:cNvPr>
            <p:cNvGrpSpPr/>
            <p:nvPr/>
          </p:nvGrpSpPr>
          <p:grpSpPr>
            <a:xfrm>
              <a:off x="3977103" y="2878058"/>
              <a:ext cx="3581082" cy="1173692"/>
              <a:chOff x="3908523" y="2825804"/>
              <a:chExt cx="3581082" cy="1173692"/>
            </a:xfrm>
          </p:grpSpPr>
          <p:grpSp>
            <p:nvGrpSpPr>
              <p:cNvPr id="120" name="Group 119"/>
              <p:cNvGrpSpPr/>
              <p:nvPr/>
            </p:nvGrpSpPr>
            <p:grpSpPr>
              <a:xfrm>
                <a:off x="3908523" y="2825804"/>
                <a:ext cx="3581082" cy="874351"/>
                <a:chOff x="3908523" y="2875682"/>
                <a:chExt cx="3581082" cy="874351"/>
              </a:xfrm>
            </p:grpSpPr>
            <p:sp>
              <p:nvSpPr>
                <p:cNvPr id="142" name="Rectangle 141"/>
                <p:cNvSpPr/>
                <p:nvPr/>
              </p:nvSpPr>
              <p:spPr>
                <a:xfrm>
                  <a:off x="3908523" y="2875682"/>
                  <a:ext cx="1176331" cy="874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alibri" panose="020F0502020204030204" pitchFamily="34" charset="0"/>
                      <a:cs typeface="Calibri" panose="020F0502020204030204" pitchFamily="34" charset="0"/>
                    </a:rPr>
                    <a:t>Topic 1: </a:t>
                  </a:r>
                </a:p>
                <a:p>
                  <a:pPr algn="ctr"/>
                  <a:r>
                    <a:rPr lang="en-US" sz="1200" dirty="0">
                      <a:latin typeface="Calibri" panose="020F0502020204030204" pitchFamily="34" charset="0"/>
                      <a:cs typeface="Calibri" panose="020F0502020204030204" pitchFamily="34" charset="0"/>
                    </a:rPr>
                    <a:t>scene ,resize ,composite ,matte </a:t>
                  </a:r>
                </a:p>
              </p:txBody>
            </p:sp>
            <p:sp>
              <p:nvSpPr>
                <p:cNvPr id="143" name="Rectangle 142"/>
                <p:cNvSpPr/>
                <p:nvPr/>
              </p:nvSpPr>
              <p:spPr>
                <a:xfrm>
                  <a:off x="5070168" y="2879149"/>
                  <a:ext cx="1167967" cy="8708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alibri" panose="020F0502020204030204" pitchFamily="34" charset="0"/>
                      <a:cs typeface="Calibri" panose="020F0502020204030204" pitchFamily="34" charset="0"/>
                    </a:rPr>
                    <a:t>Topic 2:</a:t>
                  </a:r>
                  <a:endParaRPr lang="en-US" sz="1200" dirty="0">
                    <a:latin typeface="Calibri" panose="020F0502020204030204" pitchFamily="34" charset="0"/>
                    <a:cs typeface="Calibri" panose="020F0502020204030204" pitchFamily="34" charset="0"/>
                  </a:endParaRPr>
                </a:p>
                <a:p>
                  <a:pPr algn="ctr"/>
                  <a:r>
                    <a:rPr lang="en-CA" sz="1200" dirty="0">
                      <a:latin typeface="Calibri" panose="020F0502020204030204" pitchFamily="34" charset="0"/>
                      <a:cs typeface="Calibri" panose="020F0502020204030204" pitchFamily="34" charset="0"/>
                    </a:rPr>
                    <a:t>color, art, sketch,</a:t>
                  </a:r>
                </a:p>
                <a:p>
                  <a:pPr algn="ctr"/>
                  <a:r>
                    <a:rPr lang="en-CA" sz="1200" dirty="0">
                      <a:latin typeface="Calibri" panose="020F0502020204030204" pitchFamily="34" charset="0"/>
                      <a:cs typeface="Calibri" panose="020F0502020204030204" pitchFamily="34" charset="0"/>
                    </a:rPr>
                    <a:t> line,      </a:t>
                  </a:r>
                  <a:endParaRPr lang="en-US" sz="1200" dirty="0">
                    <a:latin typeface="Calibri" panose="020F0502020204030204" pitchFamily="34" charset="0"/>
                    <a:cs typeface="Calibri" panose="020F0502020204030204" pitchFamily="34" charset="0"/>
                  </a:endParaRPr>
                </a:p>
              </p:txBody>
            </p:sp>
            <p:sp>
              <p:nvSpPr>
                <p:cNvPr id="144" name="Rectangle 143"/>
                <p:cNvSpPr/>
                <p:nvPr/>
              </p:nvSpPr>
              <p:spPr>
                <a:xfrm>
                  <a:off x="6233543" y="2879344"/>
                  <a:ext cx="1256062" cy="870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alibri" panose="020F0502020204030204" pitchFamily="34" charset="0"/>
                      <a:cs typeface="Calibri" panose="020F0502020204030204" pitchFamily="34" charset="0"/>
                    </a:rPr>
                    <a:t>Topic 3:</a:t>
                  </a:r>
                </a:p>
                <a:p>
                  <a:pPr algn="ctr"/>
                  <a:r>
                    <a:rPr lang="en-CA" sz="1200" dirty="0">
                      <a:latin typeface="Calibri" panose="020F0502020204030204" pitchFamily="34" charset="0"/>
                      <a:cs typeface="Calibri" panose="020F0502020204030204" pitchFamily="34" charset="0"/>
                    </a:rPr>
                    <a:t>animation, timeline, video, playback</a:t>
                  </a:r>
                  <a:endParaRPr lang="en-US" sz="1200" dirty="0">
                    <a:latin typeface="Calibri" panose="020F0502020204030204" pitchFamily="34" charset="0"/>
                    <a:cs typeface="Calibri" panose="020F0502020204030204" pitchFamily="34" charset="0"/>
                  </a:endParaRPr>
                </a:p>
              </p:txBody>
            </p:sp>
          </p:grpSp>
          <p:sp>
            <p:nvSpPr>
              <p:cNvPr id="147" name="TextBox 146"/>
              <p:cNvSpPr txBox="1"/>
              <p:nvPr/>
            </p:nvSpPr>
            <p:spPr>
              <a:xfrm>
                <a:off x="4349704" y="3691719"/>
                <a:ext cx="260561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Table: Topic-Word Distribution</a:t>
                </a:r>
              </a:p>
            </p:txBody>
          </p:sp>
        </p:grpSp>
        <p:grpSp>
          <p:nvGrpSpPr>
            <p:cNvPr id="16" name="Group 15">
              <a:extLst>
                <a:ext uri="{FF2B5EF4-FFF2-40B4-BE49-F238E27FC236}">
                  <a16:creationId xmlns:a16="http://schemas.microsoft.com/office/drawing/2014/main" id="{37B888E6-9A70-42ED-BE80-E14E9E2524E6}"/>
                </a:ext>
              </a:extLst>
            </p:cNvPr>
            <p:cNvGrpSpPr/>
            <p:nvPr/>
          </p:nvGrpSpPr>
          <p:grpSpPr>
            <a:xfrm>
              <a:off x="2829828" y="4368129"/>
              <a:ext cx="4261424" cy="1180581"/>
              <a:chOff x="2825176" y="4377400"/>
              <a:chExt cx="4261424" cy="1180581"/>
            </a:xfrm>
          </p:grpSpPr>
          <p:grpSp>
            <p:nvGrpSpPr>
              <p:cNvPr id="15" name="Group 14">
                <a:extLst>
                  <a:ext uri="{FF2B5EF4-FFF2-40B4-BE49-F238E27FC236}">
                    <a16:creationId xmlns:a16="http://schemas.microsoft.com/office/drawing/2014/main" id="{60767FBC-09D0-47A6-99F0-6795252AE4C3}"/>
                  </a:ext>
                </a:extLst>
              </p:cNvPr>
              <p:cNvGrpSpPr/>
              <p:nvPr/>
            </p:nvGrpSpPr>
            <p:grpSpPr>
              <a:xfrm>
                <a:off x="2825176" y="4377400"/>
                <a:ext cx="4261424" cy="1180581"/>
                <a:chOff x="2825176" y="4369780"/>
                <a:chExt cx="4261424" cy="1180581"/>
              </a:xfrm>
            </p:grpSpPr>
            <p:grpSp>
              <p:nvGrpSpPr>
                <p:cNvPr id="2" name="Group 1"/>
                <p:cNvGrpSpPr/>
                <p:nvPr/>
              </p:nvGrpSpPr>
              <p:grpSpPr>
                <a:xfrm>
                  <a:off x="4166378" y="4369780"/>
                  <a:ext cx="2920222" cy="1180581"/>
                  <a:chOff x="4485464" y="4049537"/>
                  <a:chExt cx="2920222" cy="1180581"/>
                </a:xfrm>
              </p:grpSpPr>
              <p:pic>
                <p:nvPicPr>
                  <p:cNvPr id="59" name="Picture 6" descr="Image result for DOCUMEN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2728" y="4049537"/>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Image result for DOCUMENT"/>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683802" y="4343622"/>
                    <a:ext cx="238035" cy="2665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Image result for DOCUMENT"/>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693669" y="4656282"/>
                    <a:ext cx="238035" cy="26656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485464" y="4922341"/>
                    <a:ext cx="292022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Table : Document-Topic Distribution</a:t>
                    </a:r>
                  </a:p>
                </p:txBody>
              </p:sp>
            </p:grpSp>
            <p:sp>
              <p:nvSpPr>
                <p:cNvPr id="88" name="TextBox 87"/>
                <p:cNvSpPr txBox="1"/>
                <p:nvPr/>
              </p:nvSpPr>
              <p:spPr>
                <a:xfrm>
                  <a:off x="2825176" y="4646781"/>
                  <a:ext cx="145689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Sample Tutorials</a:t>
                  </a:r>
                </a:p>
              </p:txBody>
            </p:sp>
          </p:grpSp>
          <p:cxnSp>
            <p:nvCxnSpPr>
              <p:cNvPr id="7" name="Straight Connector 6"/>
              <p:cNvCxnSpPr/>
              <p:nvPr/>
            </p:nvCxnSpPr>
            <p:spPr>
              <a:xfrm flipH="1">
                <a:off x="4122044" y="4503696"/>
                <a:ext cx="247701" cy="324322"/>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a:cxnSpLocks/>
              </p:cNvCxnSpPr>
              <p:nvPr/>
            </p:nvCxnSpPr>
            <p:spPr>
              <a:xfrm flipH="1" flipV="1">
                <a:off x="4127481" y="4825637"/>
                <a:ext cx="244721" cy="28941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4126539" y="4825034"/>
                <a:ext cx="244722" cy="1"/>
              </a:xfrm>
              <a:prstGeom prst="line">
                <a:avLst/>
              </a:prstGeom>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CBDE6730-D1A1-4E6C-811E-3CA6EB4C304A}"/>
                </a:ext>
              </a:extLst>
            </p:cNvPr>
            <p:cNvGrpSpPr/>
            <p:nvPr/>
          </p:nvGrpSpPr>
          <p:grpSpPr>
            <a:xfrm>
              <a:off x="1541056" y="2023196"/>
              <a:ext cx="2614728" cy="2500091"/>
              <a:chOff x="1556296" y="2007958"/>
              <a:chExt cx="2614728" cy="2198544"/>
            </a:xfrm>
          </p:grpSpPr>
          <p:grpSp>
            <p:nvGrpSpPr>
              <p:cNvPr id="12" name="Group 11">
                <a:extLst>
                  <a:ext uri="{FF2B5EF4-FFF2-40B4-BE49-F238E27FC236}">
                    <a16:creationId xmlns:a16="http://schemas.microsoft.com/office/drawing/2014/main" id="{08F9FF4D-8A1F-457D-AAB9-FA2B9CB1BBA1}"/>
                  </a:ext>
                </a:extLst>
              </p:cNvPr>
              <p:cNvGrpSpPr/>
              <p:nvPr/>
            </p:nvGrpSpPr>
            <p:grpSpPr>
              <a:xfrm>
                <a:off x="1556296" y="2007958"/>
                <a:ext cx="2609965" cy="1894968"/>
                <a:chOff x="1556296" y="2007958"/>
                <a:chExt cx="2609965" cy="1894968"/>
              </a:xfrm>
            </p:grpSpPr>
            <p:grpSp>
              <p:nvGrpSpPr>
                <p:cNvPr id="5" name="Group 4"/>
                <p:cNvGrpSpPr/>
                <p:nvPr/>
              </p:nvGrpSpPr>
              <p:grpSpPr>
                <a:xfrm>
                  <a:off x="2409714" y="2831314"/>
                  <a:ext cx="1285360" cy="1028204"/>
                  <a:chOff x="3009443" y="2997690"/>
                  <a:chExt cx="1327638" cy="1028204"/>
                </a:xfrm>
              </p:grpSpPr>
              <p:pic>
                <p:nvPicPr>
                  <p:cNvPr id="1028" name="Picture 4" descr="Image result for model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4751" y="2997690"/>
                    <a:ext cx="574187" cy="574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9443" y="3564229"/>
                    <a:ext cx="1327638" cy="461665"/>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Topic Model</a:t>
                    </a:r>
                  </a:p>
                  <a:p>
                    <a:pPr algn="ctr"/>
                    <a:r>
                      <a:rPr lang="en-US" sz="1400" dirty="0">
                        <a:latin typeface="Calibri" panose="020F0502020204030204" pitchFamily="34" charset="0"/>
                        <a:cs typeface="Calibri" panose="020F0502020204030204" pitchFamily="34" charset="0"/>
                      </a:rPr>
                      <a:t>LDA</a:t>
                    </a:r>
                  </a:p>
                </p:txBody>
              </p:sp>
            </p:grpSp>
            <p:grpSp>
              <p:nvGrpSpPr>
                <p:cNvPr id="8" name="Group 7"/>
                <p:cNvGrpSpPr/>
                <p:nvPr/>
              </p:nvGrpSpPr>
              <p:grpSpPr>
                <a:xfrm>
                  <a:off x="1556296" y="2799512"/>
                  <a:ext cx="1213210" cy="1103414"/>
                  <a:chOff x="-141156" y="-51270"/>
                  <a:chExt cx="1840286" cy="1411380"/>
                </a:xfrm>
              </p:grpSpPr>
              <p:pic>
                <p:nvPicPr>
                  <p:cNvPr id="10" name="Graphic 4" descr="Checklist">
                    <a:extLst>
                      <a:ext uri="{FF2B5EF4-FFF2-40B4-BE49-F238E27FC236}">
                        <a16:creationId xmlns:a16="http://schemas.microsoft.com/office/drawing/2014/main" id="{9DE6323C-CE38-4E81-A7FE-B013C8AB60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797" y="-51270"/>
                    <a:ext cx="917786" cy="821228"/>
                  </a:xfrm>
                  <a:prstGeom prst="rect">
                    <a:avLst/>
                  </a:prstGeom>
                </p:spPr>
              </p:pic>
              <p:sp>
                <p:nvSpPr>
                  <p:cNvPr id="11" name="TextBox 7">
                    <a:extLst>
                      <a:ext uri="{FF2B5EF4-FFF2-40B4-BE49-F238E27FC236}">
                        <a16:creationId xmlns:a16="http://schemas.microsoft.com/office/drawing/2014/main" id="{D1E83C3A-02E4-4FEA-9449-C051D4C563E6}"/>
                      </a:ext>
                    </a:extLst>
                  </p:cNvPr>
                  <p:cNvSpPr txBox="1"/>
                  <p:nvPr/>
                </p:nvSpPr>
                <p:spPr>
                  <a:xfrm>
                    <a:off x="-141156" y="714069"/>
                    <a:ext cx="1840286" cy="646041"/>
                  </a:xfrm>
                  <a:prstGeom prst="rect">
                    <a:avLst/>
                  </a:prstGeom>
                  <a:noFill/>
                </p:spPr>
                <p:txBody>
                  <a:bodyPr wrap="square" rtlCol="0">
                    <a:noAutofit/>
                  </a:bodyPr>
                  <a:lstStyle/>
                  <a:p>
                    <a:pPr marL="0" marR="0" algn="ctr">
                      <a:spcBef>
                        <a:spcPts val="0"/>
                      </a:spcBef>
                      <a:spcAft>
                        <a:spcPts val="0"/>
                      </a:spcAft>
                    </a:pPr>
                    <a:r>
                      <a:rPr lang="en-CA"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Tutorials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CA"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(Preprocessed)</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30" name="Bent-Up Arrow 29"/>
                <p:cNvSpPr/>
                <p:nvPr/>
              </p:nvSpPr>
              <p:spPr>
                <a:xfrm rot="16200000" flipV="1">
                  <a:off x="3241547" y="2342122"/>
                  <a:ext cx="1258877" cy="590550"/>
                </a:xfrm>
                <a:prstGeom prst="bentUpArrow">
                  <a:avLst>
                    <a:gd name="adj1" fmla="val 15226"/>
                    <a:gd name="adj2" fmla="val 17225"/>
                    <a:gd name="adj3" fmla="val 1837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45" name="Right Arrow 144"/>
              <p:cNvSpPr/>
              <p:nvPr/>
            </p:nvSpPr>
            <p:spPr>
              <a:xfrm>
                <a:off x="3358328" y="3007121"/>
                <a:ext cx="590551" cy="21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9" name="Bent-Up Arrow 29">
                <a:extLst>
                  <a:ext uri="{FF2B5EF4-FFF2-40B4-BE49-F238E27FC236}">
                    <a16:creationId xmlns:a16="http://schemas.microsoft.com/office/drawing/2014/main" id="{45E187C7-3F96-4F29-BC5D-13A0F09ADD3D}"/>
                  </a:ext>
                </a:extLst>
              </p:cNvPr>
              <p:cNvSpPr/>
              <p:nvPr/>
            </p:nvSpPr>
            <p:spPr>
              <a:xfrm rot="5400000">
                <a:off x="3246310" y="3281789"/>
                <a:ext cx="1258877" cy="590550"/>
              </a:xfrm>
              <a:prstGeom prst="bentUpArrow">
                <a:avLst>
                  <a:gd name="adj1" fmla="val 15226"/>
                  <a:gd name="adj2" fmla="val 17225"/>
                  <a:gd name="adj3" fmla="val 1837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0" name="Right Arrow 144">
                <a:extLst>
                  <a:ext uri="{FF2B5EF4-FFF2-40B4-BE49-F238E27FC236}">
                    <a16:creationId xmlns:a16="http://schemas.microsoft.com/office/drawing/2014/main" id="{743650C3-1A46-4271-BDE2-90A22C205BA4}"/>
                  </a:ext>
                </a:extLst>
              </p:cNvPr>
              <p:cNvSpPr/>
              <p:nvPr/>
            </p:nvSpPr>
            <p:spPr>
              <a:xfrm>
                <a:off x="2418105" y="3027882"/>
                <a:ext cx="324000" cy="180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68" name="Google Shape;123;p14">
            <a:extLst>
              <a:ext uri="{FF2B5EF4-FFF2-40B4-BE49-F238E27FC236}">
                <a16:creationId xmlns:a16="http://schemas.microsoft.com/office/drawing/2014/main" id="{F582553F-0F03-4F8E-B092-A69A8F406EAC}"/>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Topic Model In Summary</a:t>
            </a:r>
            <a:endParaRPr b="1" dirty="0">
              <a:solidFill>
                <a:srgbClr val="434343"/>
              </a:solidFill>
            </a:endParaRPr>
          </a:p>
        </p:txBody>
      </p:sp>
    </p:spTree>
    <p:extLst>
      <p:ext uri="{BB962C8B-B14F-4D97-AF65-F5344CB8AC3E}">
        <p14:creationId xmlns:p14="http://schemas.microsoft.com/office/powerpoint/2010/main" val="14499636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20662-F319-440A-8A59-7EA8F9FBF9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4931" y="1826846"/>
            <a:ext cx="6409636" cy="3204308"/>
          </a:xfrm>
          <a:prstGeom prst="rect">
            <a:avLst/>
          </a:prstGeom>
          <a:noFill/>
          <a:ln>
            <a:noFill/>
          </a:ln>
        </p:spPr>
      </p:pic>
      <p:sp>
        <p:nvSpPr>
          <p:cNvPr id="5" name="Google Shape;123;p14">
            <a:extLst>
              <a:ext uri="{FF2B5EF4-FFF2-40B4-BE49-F238E27FC236}">
                <a16:creationId xmlns:a16="http://schemas.microsoft.com/office/drawing/2014/main" id="{566FE757-EABC-45BA-BDFC-3C7D1B2249F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Differences: Advanced vs Beginner Topics</a:t>
            </a:r>
            <a:endParaRPr b="1" dirty="0">
              <a:solidFill>
                <a:srgbClr val="434343"/>
              </a:solidFill>
            </a:endParaRPr>
          </a:p>
        </p:txBody>
      </p:sp>
    </p:spTree>
    <p:extLst>
      <p:ext uri="{BB962C8B-B14F-4D97-AF65-F5344CB8AC3E}">
        <p14:creationId xmlns:p14="http://schemas.microsoft.com/office/powerpoint/2010/main" val="36112317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123;p14">
            <a:extLst>
              <a:ext uri="{FF2B5EF4-FFF2-40B4-BE49-F238E27FC236}">
                <a16:creationId xmlns:a16="http://schemas.microsoft.com/office/drawing/2014/main" id="{658D2FEB-4059-4791-9631-A91602A04026}"/>
              </a:ext>
            </a:extLst>
          </p:cNvPr>
          <p:cNvSpPr txBox="1"/>
          <p:nvPr/>
        </p:nvSpPr>
        <p:spPr>
          <a:xfrm>
            <a:off x="247687" y="93149"/>
            <a:ext cx="11697570" cy="522545"/>
          </a:xfrm>
          <a:prstGeom prst="rect">
            <a:avLst/>
          </a:prstGeom>
          <a:solidFill>
            <a:srgbClr val="27272D"/>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a:solidFill>
                  <a:schemeClr val="bg1"/>
                </a:solidFill>
                <a:latin typeface="Calibri"/>
                <a:ea typeface="Calibri"/>
                <a:cs typeface="Calibri"/>
                <a:sym typeface="Calibri"/>
              </a:rPr>
              <a:t>Baseline</a:t>
            </a:r>
            <a:endParaRPr sz="1050" b="1" dirty="0">
              <a:solidFill>
                <a:schemeClr val="bg1"/>
              </a:solidFill>
            </a:endParaRPr>
          </a:p>
        </p:txBody>
      </p:sp>
      <p:pic>
        <p:nvPicPr>
          <p:cNvPr id="2" name="Picture 1">
            <a:extLst>
              <a:ext uri="{FF2B5EF4-FFF2-40B4-BE49-F238E27FC236}">
                <a16:creationId xmlns:a16="http://schemas.microsoft.com/office/drawing/2014/main" id="{FE70EC56-68F4-46A8-B751-729C60ADF5FF}"/>
              </a:ext>
            </a:extLst>
          </p:cNvPr>
          <p:cNvPicPr>
            <a:picLocks noChangeAspect="1"/>
          </p:cNvPicPr>
          <p:nvPr/>
        </p:nvPicPr>
        <p:blipFill>
          <a:blip r:embed="rId2"/>
          <a:stretch>
            <a:fillRect/>
          </a:stretch>
        </p:blipFill>
        <p:spPr>
          <a:xfrm>
            <a:off x="1103689" y="615976"/>
            <a:ext cx="10137021" cy="5626047"/>
          </a:xfrm>
          <a:prstGeom prst="rect">
            <a:avLst/>
          </a:prstGeom>
        </p:spPr>
      </p:pic>
    </p:spTree>
    <p:extLst>
      <p:ext uri="{BB962C8B-B14F-4D97-AF65-F5344CB8AC3E}">
        <p14:creationId xmlns:p14="http://schemas.microsoft.com/office/powerpoint/2010/main" val="2050151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Classification Task</a:t>
            </a:r>
            <a:endParaRPr lang="en-CA" b="1" dirty="0">
              <a:solidFill>
                <a:srgbClr val="434343"/>
              </a:solidFill>
            </a:endParaRPr>
          </a:p>
        </p:txBody>
      </p:sp>
      <p:grpSp>
        <p:nvGrpSpPr>
          <p:cNvPr id="10" name="Group 9">
            <a:extLst>
              <a:ext uri="{FF2B5EF4-FFF2-40B4-BE49-F238E27FC236}">
                <a16:creationId xmlns:a16="http://schemas.microsoft.com/office/drawing/2014/main" id="{B78A9C2A-4352-493D-89F1-FEFFDC238508}"/>
              </a:ext>
            </a:extLst>
          </p:cNvPr>
          <p:cNvGrpSpPr/>
          <p:nvPr/>
        </p:nvGrpSpPr>
        <p:grpSpPr>
          <a:xfrm>
            <a:off x="1006840" y="2599042"/>
            <a:ext cx="4025764" cy="1915209"/>
            <a:chOff x="412927" y="3807337"/>
            <a:chExt cx="4025764" cy="1915209"/>
          </a:xfrm>
        </p:grpSpPr>
        <p:pic>
          <p:nvPicPr>
            <p:cNvPr id="7174" name="Picture 6" descr="Image result for truck">
              <a:extLst>
                <a:ext uri="{FF2B5EF4-FFF2-40B4-BE49-F238E27FC236}">
                  <a16:creationId xmlns:a16="http://schemas.microsoft.com/office/drawing/2014/main" id="{CFE70CAA-6A7C-439C-996D-EECB70317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27" y="4334486"/>
              <a:ext cx="1945758" cy="106433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car cartoon">
              <a:extLst>
                <a:ext uri="{FF2B5EF4-FFF2-40B4-BE49-F238E27FC236}">
                  <a16:creationId xmlns:a16="http://schemas.microsoft.com/office/drawing/2014/main" id="{E8D80DF0-67AA-4F84-97D2-BCE9D2362E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622"/>
            <a:stretch/>
          </p:blipFill>
          <p:spPr bwMode="auto">
            <a:xfrm>
              <a:off x="2740026" y="4408116"/>
              <a:ext cx="1698665" cy="106433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79;p23">
              <a:extLst>
                <a:ext uri="{FF2B5EF4-FFF2-40B4-BE49-F238E27FC236}">
                  <a16:creationId xmlns:a16="http://schemas.microsoft.com/office/drawing/2014/main" id="{6B8942EC-5C86-4988-B348-BE63B69EFB0F}"/>
                </a:ext>
              </a:extLst>
            </p:cNvPr>
            <p:cNvSpPr txBox="1">
              <a:spLocks/>
            </p:cNvSpPr>
            <p:nvPr/>
          </p:nvSpPr>
          <p:spPr>
            <a:xfrm>
              <a:off x="853605" y="5222345"/>
              <a:ext cx="1113418"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800" dirty="0"/>
                <a:t>Truck</a:t>
              </a:r>
            </a:p>
          </p:txBody>
        </p:sp>
        <p:sp>
          <p:nvSpPr>
            <p:cNvPr id="16" name="Google Shape;279;p23">
              <a:extLst>
                <a:ext uri="{FF2B5EF4-FFF2-40B4-BE49-F238E27FC236}">
                  <a16:creationId xmlns:a16="http://schemas.microsoft.com/office/drawing/2014/main" id="{DBE8A41A-54F5-4117-BEED-8F01CB99870B}"/>
                </a:ext>
              </a:extLst>
            </p:cNvPr>
            <p:cNvSpPr txBox="1">
              <a:spLocks/>
            </p:cNvSpPr>
            <p:nvPr/>
          </p:nvSpPr>
          <p:spPr>
            <a:xfrm>
              <a:off x="3214315" y="5222345"/>
              <a:ext cx="1113418"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800" dirty="0"/>
                <a:t>Car</a:t>
              </a:r>
            </a:p>
          </p:txBody>
        </p:sp>
        <p:pic>
          <p:nvPicPr>
            <p:cNvPr id="7178" name="Picture 10" descr="Image result for question">
              <a:extLst>
                <a:ext uri="{FF2B5EF4-FFF2-40B4-BE49-F238E27FC236}">
                  <a16:creationId xmlns:a16="http://schemas.microsoft.com/office/drawing/2014/main" id="{0495BF59-C059-4151-81A8-D0F562E91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261" y="3807337"/>
              <a:ext cx="608189" cy="106433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Connector 21">
            <a:extLst>
              <a:ext uri="{FF2B5EF4-FFF2-40B4-BE49-F238E27FC236}">
                <a16:creationId xmlns:a16="http://schemas.microsoft.com/office/drawing/2014/main" id="{892CA0EE-F8EE-455D-888C-F29D72D9783E}"/>
              </a:ext>
            </a:extLst>
          </p:cNvPr>
          <p:cNvCxnSpPr/>
          <p:nvPr/>
        </p:nvCxnSpPr>
        <p:spPr>
          <a:xfrm>
            <a:off x="5954520" y="1107000"/>
            <a:ext cx="0" cy="46440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211C03F6-D6B2-4700-B7F1-AE4B37FF3ED4}"/>
              </a:ext>
            </a:extLst>
          </p:cNvPr>
          <p:cNvGraphicFramePr>
            <a:graphicFrameLocks noGrp="1"/>
          </p:cNvGraphicFramePr>
          <p:nvPr>
            <p:extLst>
              <p:ext uri="{D42A27DB-BD31-4B8C-83A1-F6EECF244321}">
                <p14:modId xmlns:p14="http://schemas.microsoft.com/office/powerpoint/2010/main" val="2714024236"/>
              </p:ext>
            </p:extLst>
          </p:nvPr>
        </p:nvGraphicFramePr>
        <p:xfrm>
          <a:off x="6793348" y="4238912"/>
          <a:ext cx="4688022" cy="1314429"/>
        </p:xfrm>
        <a:graphic>
          <a:graphicData uri="http://schemas.openxmlformats.org/drawingml/2006/table">
            <a:tbl>
              <a:tblPr firstRow="1" bandRow="1">
                <a:tableStyleId>{69C7853C-536D-4A76-A0AE-DD22124D55A5}</a:tableStyleId>
              </a:tblPr>
              <a:tblGrid>
                <a:gridCol w="1562674">
                  <a:extLst>
                    <a:ext uri="{9D8B030D-6E8A-4147-A177-3AD203B41FA5}">
                      <a16:colId xmlns:a16="http://schemas.microsoft.com/office/drawing/2014/main" val="1574619002"/>
                    </a:ext>
                  </a:extLst>
                </a:gridCol>
                <a:gridCol w="1562674">
                  <a:extLst>
                    <a:ext uri="{9D8B030D-6E8A-4147-A177-3AD203B41FA5}">
                      <a16:colId xmlns:a16="http://schemas.microsoft.com/office/drawing/2014/main" val="3246430"/>
                    </a:ext>
                  </a:extLst>
                </a:gridCol>
                <a:gridCol w="1562674">
                  <a:extLst>
                    <a:ext uri="{9D8B030D-6E8A-4147-A177-3AD203B41FA5}">
                      <a16:colId xmlns:a16="http://schemas.microsoft.com/office/drawing/2014/main" val="425132751"/>
                    </a:ext>
                  </a:extLst>
                </a:gridCol>
              </a:tblGrid>
              <a:tr h="429574">
                <a:tc>
                  <a:txBody>
                    <a:bodyPr/>
                    <a:lstStyle/>
                    <a:p>
                      <a:r>
                        <a:rPr lang="en-CA" dirty="0">
                          <a:latin typeface="Calibri" panose="020F0502020204030204" pitchFamily="34" charset="0"/>
                          <a:cs typeface="Calibri" panose="020F0502020204030204" pitchFamily="34" charset="0"/>
                        </a:rPr>
                        <a:t>Vehicle Type</a:t>
                      </a:r>
                    </a:p>
                  </a:txBody>
                  <a:tcPr/>
                </a:tc>
                <a:tc>
                  <a:txBody>
                    <a:bodyPr/>
                    <a:lstStyle/>
                    <a:p>
                      <a:r>
                        <a:rPr lang="en-CA" dirty="0">
                          <a:latin typeface="Calibri" panose="020F0502020204030204" pitchFamily="34" charset="0"/>
                          <a:cs typeface="Calibri" panose="020F0502020204030204" pitchFamily="34" charset="0"/>
                        </a:rPr>
                        <a:t>Weight</a:t>
                      </a:r>
                    </a:p>
                  </a:txBody>
                  <a:tcPr/>
                </a:tc>
                <a:tc>
                  <a:txBody>
                    <a:bodyPr/>
                    <a:lstStyle/>
                    <a:p>
                      <a:r>
                        <a:rPr lang="en-CA" dirty="0">
                          <a:latin typeface="Calibri" panose="020F0502020204030204" pitchFamily="34" charset="0"/>
                          <a:cs typeface="Calibri" panose="020F0502020204030204" pitchFamily="34" charset="0"/>
                        </a:rPr>
                        <a:t>Dimension</a:t>
                      </a:r>
                    </a:p>
                  </a:txBody>
                  <a:tcPr/>
                </a:tc>
                <a:extLst>
                  <a:ext uri="{0D108BD9-81ED-4DB2-BD59-A6C34878D82A}">
                    <a16:rowId xmlns:a16="http://schemas.microsoft.com/office/drawing/2014/main" val="216745962"/>
                  </a:ext>
                </a:extLst>
              </a:tr>
              <a:tr h="429574">
                <a:tc>
                  <a:txBody>
                    <a:bodyPr/>
                    <a:lstStyle/>
                    <a:p>
                      <a:r>
                        <a:rPr lang="en-CA" dirty="0">
                          <a:latin typeface="Calibri" panose="020F0502020204030204" pitchFamily="34" charset="0"/>
                          <a:cs typeface="Calibri" panose="020F0502020204030204" pitchFamily="34" charset="0"/>
                        </a:rPr>
                        <a:t>Car</a:t>
                      </a:r>
                    </a:p>
                  </a:txBody>
                  <a:tcPr/>
                </a:tc>
                <a:tc>
                  <a:txBody>
                    <a:bodyPr/>
                    <a:lstStyle/>
                    <a:p>
                      <a:r>
                        <a:rPr lang="en-CA" dirty="0">
                          <a:latin typeface="Calibri" panose="020F0502020204030204" pitchFamily="34" charset="0"/>
                          <a:cs typeface="Calibri" panose="020F0502020204030204" pitchFamily="34" charset="0"/>
                        </a:rPr>
                        <a:t>4,000 lb</a:t>
                      </a:r>
                    </a:p>
                  </a:txBody>
                  <a:tcPr/>
                </a:tc>
                <a:tc>
                  <a:txBody>
                    <a:bodyPr/>
                    <a:lstStyle/>
                    <a:p>
                      <a:r>
                        <a:rPr lang="en-CA" dirty="0">
                          <a:latin typeface="Calibri" panose="020F0502020204030204" pitchFamily="34" charset="0"/>
                          <a:cs typeface="Calibri" panose="020F0502020204030204" pitchFamily="34" charset="0"/>
                        </a:rPr>
                        <a:t>4.7m x1.70m</a:t>
                      </a:r>
                    </a:p>
                  </a:txBody>
                  <a:tcPr/>
                </a:tc>
                <a:extLst>
                  <a:ext uri="{0D108BD9-81ED-4DB2-BD59-A6C34878D82A}">
                    <a16:rowId xmlns:a16="http://schemas.microsoft.com/office/drawing/2014/main" val="1768814651"/>
                  </a:ext>
                </a:extLst>
              </a:tr>
              <a:tr h="455281">
                <a:tc>
                  <a:txBody>
                    <a:bodyPr/>
                    <a:lstStyle/>
                    <a:p>
                      <a:r>
                        <a:rPr lang="en-CA" dirty="0">
                          <a:latin typeface="Calibri" panose="020F0502020204030204" pitchFamily="34" charset="0"/>
                          <a:cs typeface="Calibri" panose="020F0502020204030204" pitchFamily="34" charset="0"/>
                        </a:rPr>
                        <a:t>Truck</a:t>
                      </a:r>
                    </a:p>
                  </a:txBody>
                  <a:tcPr/>
                </a:tc>
                <a:tc>
                  <a:txBody>
                    <a:bodyPr/>
                    <a:lstStyle/>
                    <a:p>
                      <a:r>
                        <a:rPr lang="en-CA" dirty="0">
                          <a:latin typeface="Calibri" panose="020F0502020204030204" pitchFamily="34" charset="0"/>
                          <a:cs typeface="Calibri" panose="020F0502020204030204" pitchFamily="34" charset="0"/>
                        </a:rPr>
                        <a:t>14,000 lb</a:t>
                      </a:r>
                    </a:p>
                  </a:txBody>
                  <a:tcPr/>
                </a:tc>
                <a:tc>
                  <a:txBody>
                    <a:bodyPr/>
                    <a:lstStyle/>
                    <a:p>
                      <a:r>
                        <a:rPr lang="en-CA" dirty="0">
                          <a:latin typeface="Calibri" panose="020F0502020204030204" pitchFamily="34" charset="0"/>
                          <a:cs typeface="Calibri" panose="020F0502020204030204" pitchFamily="34" charset="0"/>
                        </a:rPr>
                        <a:t>8.10m x 2.45m</a:t>
                      </a:r>
                    </a:p>
                  </a:txBody>
                  <a:tcPr/>
                </a:tc>
                <a:extLst>
                  <a:ext uri="{0D108BD9-81ED-4DB2-BD59-A6C34878D82A}">
                    <a16:rowId xmlns:a16="http://schemas.microsoft.com/office/drawing/2014/main" val="2663227180"/>
                  </a:ext>
                </a:extLst>
              </a:tr>
            </a:tbl>
          </a:graphicData>
        </a:graphic>
      </p:graphicFrame>
      <p:grpSp>
        <p:nvGrpSpPr>
          <p:cNvPr id="21" name="Group 20">
            <a:extLst>
              <a:ext uri="{FF2B5EF4-FFF2-40B4-BE49-F238E27FC236}">
                <a16:creationId xmlns:a16="http://schemas.microsoft.com/office/drawing/2014/main" id="{B92AE264-B42C-4BD3-A6C1-A1B22B5EC632}"/>
              </a:ext>
            </a:extLst>
          </p:cNvPr>
          <p:cNvGrpSpPr/>
          <p:nvPr/>
        </p:nvGrpSpPr>
        <p:grpSpPr>
          <a:xfrm>
            <a:off x="8138740" y="3474150"/>
            <a:ext cx="2952569" cy="799201"/>
            <a:chOff x="8303394" y="3589133"/>
            <a:chExt cx="2952569" cy="799201"/>
          </a:xfrm>
        </p:grpSpPr>
        <p:cxnSp>
          <p:nvCxnSpPr>
            <p:cNvPr id="17" name="Straight Arrow Connector 16">
              <a:extLst>
                <a:ext uri="{FF2B5EF4-FFF2-40B4-BE49-F238E27FC236}">
                  <a16:creationId xmlns:a16="http://schemas.microsoft.com/office/drawing/2014/main" id="{8540164C-96C4-4858-82CE-B8C5F29E0931}"/>
                </a:ext>
              </a:extLst>
            </p:cNvPr>
            <p:cNvCxnSpPr>
              <a:cxnSpLocks/>
            </p:cNvCxnSpPr>
            <p:nvPr/>
          </p:nvCxnSpPr>
          <p:spPr>
            <a:xfrm>
              <a:off x="10433677" y="4008474"/>
              <a:ext cx="0" cy="3798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Google Shape;279;p23">
              <a:extLst>
                <a:ext uri="{FF2B5EF4-FFF2-40B4-BE49-F238E27FC236}">
                  <a16:creationId xmlns:a16="http://schemas.microsoft.com/office/drawing/2014/main" id="{11B540A0-BD7B-43F0-A730-361272F279D4}"/>
                </a:ext>
              </a:extLst>
            </p:cNvPr>
            <p:cNvSpPr txBox="1">
              <a:spLocks/>
            </p:cNvSpPr>
            <p:nvPr/>
          </p:nvSpPr>
          <p:spPr>
            <a:xfrm>
              <a:off x="9960784" y="3589133"/>
              <a:ext cx="1295179"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600" dirty="0"/>
                <a:t>Feature 2</a:t>
              </a:r>
            </a:p>
          </p:txBody>
        </p:sp>
        <p:cxnSp>
          <p:nvCxnSpPr>
            <p:cNvPr id="32" name="Straight Arrow Connector 31">
              <a:extLst>
                <a:ext uri="{FF2B5EF4-FFF2-40B4-BE49-F238E27FC236}">
                  <a16:creationId xmlns:a16="http://schemas.microsoft.com/office/drawing/2014/main" id="{18F0FCF9-EEDA-4195-9484-59E1F7ABD2A5}"/>
                </a:ext>
              </a:extLst>
            </p:cNvPr>
            <p:cNvCxnSpPr>
              <a:cxnSpLocks/>
            </p:cNvCxnSpPr>
            <p:nvPr/>
          </p:nvCxnSpPr>
          <p:spPr>
            <a:xfrm>
              <a:off x="8848362" y="4008474"/>
              <a:ext cx="0" cy="3798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Google Shape;279;p23">
              <a:extLst>
                <a:ext uri="{FF2B5EF4-FFF2-40B4-BE49-F238E27FC236}">
                  <a16:creationId xmlns:a16="http://schemas.microsoft.com/office/drawing/2014/main" id="{00A5FB7A-0B80-4161-9A8D-243DA0908690}"/>
                </a:ext>
              </a:extLst>
            </p:cNvPr>
            <p:cNvSpPr txBox="1">
              <a:spLocks/>
            </p:cNvSpPr>
            <p:nvPr/>
          </p:nvSpPr>
          <p:spPr>
            <a:xfrm>
              <a:off x="8303394" y="3589133"/>
              <a:ext cx="1295179"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600" dirty="0"/>
                <a:t>Feature 1</a:t>
              </a:r>
              <a:endParaRPr lang="en-CA" sz="2000" dirty="0"/>
            </a:p>
          </p:txBody>
        </p:sp>
      </p:grpSp>
      <p:grpSp>
        <p:nvGrpSpPr>
          <p:cNvPr id="3" name="Group 2">
            <a:extLst>
              <a:ext uri="{FF2B5EF4-FFF2-40B4-BE49-F238E27FC236}">
                <a16:creationId xmlns:a16="http://schemas.microsoft.com/office/drawing/2014/main" id="{BC5F5525-C217-459C-A74B-5CD185E4A4ED}"/>
              </a:ext>
            </a:extLst>
          </p:cNvPr>
          <p:cNvGrpSpPr/>
          <p:nvPr/>
        </p:nvGrpSpPr>
        <p:grpSpPr>
          <a:xfrm>
            <a:off x="7281932" y="1470731"/>
            <a:ext cx="3312111" cy="2085916"/>
            <a:chOff x="7281932" y="1470731"/>
            <a:chExt cx="3312111" cy="2085916"/>
          </a:xfrm>
        </p:grpSpPr>
        <p:sp>
          <p:nvSpPr>
            <p:cNvPr id="29" name="Google Shape;279;p23">
              <a:extLst>
                <a:ext uri="{FF2B5EF4-FFF2-40B4-BE49-F238E27FC236}">
                  <a16:creationId xmlns:a16="http://schemas.microsoft.com/office/drawing/2014/main" id="{E7B694BB-D769-4C05-988B-1A7DF2578FDA}"/>
                </a:ext>
              </a:extLst>
            </p:cNvPr>
            <p:cNvSpPr txBox="1">
              <a:spLocks/>
            </p:cNvSpPr>
            <p:nvPr/>
          </p:nvSpPr>
          <p:spPr>
            <a:xfrm>
              <a:off x="7443482" y="3056446"/>
              <a:ext cx="298901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Machine Learning System</a:t>
              </a:r>
            </a:p>
          </p:txBody>
        </p:sp>
        <p:grpSp>
          <p:nvGrpSpPr>
            <p:cNvPr id="30" name="Group 29">
              <a:extLst>
                <a:ext uri="{FF2B5EF4-FFF2-40B4-BE49-F238E27FC236}">
                  <a16:creationId xmlns:a16="http://schemas.microsoft.com/office/drawing/2014/main" id="{2CD7E27B-774F-44CD-A1D9-F1291E1CBD22}"/>
                </a:ext>
              </a:extLst>
            </p:cNvPr>
            <p:cNvGrpSpPr/>
            <p:nvPr/>
          </p:nvGrpSpPr>
          <p:grpSpPr>
            <a:xfrm>
              <a:off x="7281932" y="1470731"/>
              <a:ext cx="3312111" cy="1738858"/>
              <a:chOff x="1398933" y="2378261"/>
              <a:chExt cx="3312111" cy="1738858"/>
            </a:xfrm>
          </p:grpSpPr>
          <p:pic>
            <p:nvPicPr>
              <p:cNvPr id="34" name="Picture 6" descr="Related image">
                <a:extLst>
                  <a:ext uri="{FF2B5EF4-FFF2-40B4-BE49-F238E27FC236}">
                    <a16:creationId xmlns:a16="http://schemas.microsoft.com/office/drawing/2014/main" id="{E831062E-196F-442F-9F15-7EE3F240042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1398933" y="2378261"/>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95A7C69F-AE38-463A-B674-1DC6409886A8}"/>
                  </a:ext>
                </a:extLst>
              </p:cNvPr>
              <p:cNvSpPr/>
              <p:nvPr/>
            </p:nvSpPr>
            <p:spPr>
              <a:xfrm>
                <a:off x="2552700" y="2811780"/>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6" name="Picture 2" descr="Image result for machine learning png">
                <a:extLst>
                  <a:ext uri="{FF2B5EF4-FFF2-40B4-BE49-F238E27FC236}">
                    <a16:creationId xmlns:a16="http://schemas.microsoft.com/office/drawing/2014/main" id="{D6459BFC-5AE9-4527-9FDD-549CEA44026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2713271" y="2799184"/>
                <a:ext cx="675425" cy="69077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827472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123;p14">
            <a:extLst>
              <a:ext uri="{FF2B5EF4-FFF2-40B4-BE49-F238E27FC236}">
                <a16:creationId xmlns:a16="http://schemas.microsoft.com/office/drawing/2014/main" id="{658D2FEB-4059-4791-9631-A91602A04026}"/>
              </a:ext>
            </a:extLst>
          </p:cNvPr>
          <p:cNvSpPr txBox="1"/>
          <p:nvPr/>
        </p:nvSpPr>
        <p:spPr>
          <a:xfrm>
            <a:off x="247687" y="93149"/>
            <a:ext cx="11697570" cy="522545"/>
          </a:xfrm>
          <a:prstGeom prst="rect">
            <a:avLst/>
          </a:prstGeom>
          <a:solidFill>
            <a:srgbClr val="27272D"/>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err="1">
                <a:solidFill>
                  <a:schemeClr val="bg1"/>
                </a:solidFill>
                <a:latin typeface="Calibri"/>
                <a:ea typeface="Calibri"/>
                <a:cs typeface="Calibri"/>
                <a:sym typeface="Calibri"/>
              </a:rPr>
              <a:t>TutDiff</a:t>
            </a:r>
            <a:endParaRPr sz="1050" b="1" dirty="0">
              <a:solidFill>
                <a:schemeClr val="bg1"/>
              </a:solidFill>
            </a:endParaRPr>
          </a:p>
        </p:txBody>
      </p:sp>
      <p:pic>
        <p:nvPicPr>
          <p:cNvPr id="3" name="Picture 2">
            <a:extLst>
              <a:ext uri="{FF2B5EF4-FFF2-40B4-BE49-F238E27FC236}">
                <a16:creationId xmlns:a16="http://schemas.microsoft.com/office/drawing/2014/main" id="{B12B9C88-565E-42C9-8C7C-FFD664C431BD}"/>
              </a:ext>
            </a:extLst>
          </p:cNvPr>
          <p:cNvPicPr>
            <a:picLocks noChangeAspect="1"/>
          </p:cNvPicPr>
          <p:nvPr/>
        </p:nvPicPr>
        <p:blipFill>
          <a:blip r:embed="rId3"/>
          <a:stretch>
            <a:fillRect/>
          </a:stretch>
        </p:blipFill>
        <p:spPr>
          <a:xfrm>
            <a:off x="1019628" y="615694"/>
            <a:ext cx="10346565" cy="5683506"/>
          </a:xfrm>
          <a:prstGeom prst="rect">
            <a:avLst/>
          </a:prstGeom>
        </p:spPr>
      </p:pic>
    </p:spTree>
    <p:extLst>
      <p:ext uri="{BB962C8B-B14F-4D97-AF65-F5344CB8AC3E}">
        <p14:creationId xmlns:p14="http://schemas.microsoft.com/office/powerpoint/2010/main" val="12138162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123;p14">
            <a:extLst>
              <a:ext uri="{FF2B5EF4-FFF2-40B4-BE49-F238E27FC236}">
                <a16:creationId xmlns:a16="http://schemas.microsoft.com/office/drawing/2014/main" id="{658D2FEB-4059-4791-9631-A91602A04026}"/>
              </a:ext>
            </a:extLst>
          </p:cNvPr>
          <p:cNvSpPr txBox="1"/>
          <p:nvPr/>
        </p:nvSpPr>
        <p:spPr>
          <a:xfrm>
            <a:off x="247687" y="93149"/>
            <a:ext cx="11697570" cy="522545"/>
          </a:xfrm>
          <a:prstGeom prst="rect">
            <a:avLst/>
          </a:prstGeom>
          <a:solidFill>
            <a:srgbClr val="27272D"/>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err="1">
                <a:solidFill>
                  <a:schemeClr val="bg1"/>
                </a:solidFill>
                <a:latin typeface="Calibri"/>
                <a:ea typeface="Calibri"/>
                <a:cs typeface="Calibri"/>
                <a:sym typeface="Calibri"/>
              </a:rPr>
              <a:t>TutVis</a:t>
            </a:r>
            <a:endParaRPr sz="1050" b="1" dirty="0">
              <a:solidFill>
                <a:schemeClr val="bg1"/>
              </a:solidFill>
            </a:endParaRPr>
          </a:p>
        </p:txBody>
      </p:sp>
      <p:pic>
        <p:nvPicPr>
          <p:cNvPr id="4" name="Picture 3">
            <a:extLst>
              <a:ext uri="{FF2B5EF4-FFF2-40B4-BE49-F238E27FC236}">
                <a16:creationId xmlns:a16="http://schemas.microsoft.com/office/drawing/2014/main" id="{BD17A565-FB2B-499D-9579-81F73351B350}"/>
              </a:ext>
            </a:extLst>
          </p:cNvPr>
          <p:cNvPicPr>
            <a:picLocks noChangeAspect="1"/>
          </p:cNvPicPr>
          <p:nvPr/>
        </p:nvPicPr>
        <p:blipFill>
          <a:blip r:embed="rId2"/>
          <a:stretch>
            <a:fillRect/>
          </a:stretch>
        </p:blipFill>
        <p:spPr>
          <a:xfrm>
            <a:off x="1161142" y="615694"/>
            <a:ext cx="9768115" cy="5529687"/>
          </a:xfrm>
          <a:prstGeom prst="rect">
            <a:avLst/>
          </a:prstGeom>
        </p:spPr>
      </p:pic>
    </p:spTree>
    <p:extLst>
      <p:ext uri="{BB962C8B-B14F-4D97-AF65-F5344CB8AC3E}">
        <p14:creationId xmlns:p14="http://schemas.microsoft.com/office/powerpoint/2010/main" val="29500037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22FF801D-3F5B-46A7-9E95-F0AFEA49E2A0}"/>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Development of the Prototype</a:t>
            </a:r>
            <a:endParaRPr b="1" dirty="0">
              <a:solidFill>
                <a:srgbClr val="434343"/>
              </a:solidFill>
            </a:endParaRPr>
          </a:p>
        </p:txBody>
      </p:sp>
      <p:pic>
        <p:nvPicPr>
          <p:cNvPr id="3" name="Graphic 4" descr="Checklist">
            <a:extLst>
              <a:ext uri="{FF2B5EF4-FFF2-40B4-BE49-F238E27FC236}">
                <a16:creationId xmlns:a16="http://schemas.microsoft.com/office/drawing/2014/main" id="{AF7510F0-0CD7-4591-9176-CCAC582EF03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5486" y="880587"/>
            <a:ext cx="963361" cy="978696"/>
          </a:xfrm>
          <a:prstGeom prst="rect">
            <a:avLst/>
          </a:prstGeom>
        </p:spPr>
      </p:pic>
      <p:pic>
        <p:nvPicPr>
          <p:cNvPr id="4" name="Picture 8" descr="Image result for right arrow png">
            <a:extLst>
              <a:ext uri="{FF2B5EF4-FFF2-40B4-BE49-F238E27FC236}">
                <a16:creationId xmlns:a16="http://schemas.microsoft.com/office/drawing/2014/main" id="{2661EE4D-335C-4C10-A889-0813349FB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587455" y="2381540"/>
            <a:ext cx="881393" cy="881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DAB388-331C-4DE2-B9A4-8AE6D6CF751B}"/>
              </a:ext>
            </a:extLst>
          </p:cNvPr>
          <p:cNvSpPr txBox="1"/>
          <p:nvPr/>
        </p:nvSpPr>
        <p:spPr>
          <a:xfrm>
            <a:off x="5181832" y="1815364"/>
            <a:ext cx="1610670" cy="461665"/>
          </a:xfrm>
          <a:prstGeom prst="rect">
            <a:avLst/>
          </a:prstGeom>
          <a:noFill/>
        </p:spPr>
        <p:txBody>
          <a:bodyPr wrap="square" rtlCol="0">
            <a:spAutoFit/>
          </a:bodyPr>
          <a:lstStyle/>
          <a:p>
            <a:pPr algn="ctr"/>
            <a:r>
              <a:rPr lang="en-CA" sz="2400" dirty="0">
                <a:latin typeface="Calibri" panose="020F0502020204030204" pitchFamily="34" charset="0"/>
                <a:cs typeface="Calibri" panose="020F0502020204030204" pitchFamily="34" charset="0"/>
              </a:rPr>
              <a:t>Tutorials</a:t>
            </a:r>
          </a:p>
        </p:txBody>
      </p:sp>
      <p:graphicFrame>
        <p:nvGraphicFramePr>
          <p:cNvPr id="6" name="Table 5">
            <a:extLst>
              <a:ext uri="{FF2B5EF4-FFF2-40B4-BE49-F238E27FC236}">
                <a16:creationId xmlns:a16="http://schemas.microsoft.com/office/drawing/2014/main" id="{E5CFCEC5-CA67-4807-B3EB-64753DCA66C6}"/>
              </a:ext>
            </a:extLst>
          </p:cNvPr>
          <p:cNvGraphicFramePr>
            <a:graphicFrameLocks noGrp="1"/>
          </p:cNvGraphicFramePr>
          <p:nvPr>
            <p:extLst/>
          </p:nvPr>
        </p:nvGraphicFramePr>
        <p:xfrm>
          <a:off x="507507" y="3790859"/>
          <a:ext cx="11176986" cy="1580225"/>
        </p:xfrm>
        <a:graphic>
          <a:graphicData uri="http://schemas.openxmlformats.org/drawingml/2006/table">
            <a:tbl>
              <a:tblPr firstRow="1" bandRow="1">
                <a:tableStyleId>{5940675A-B579-460E-94D1-54222C63F5DA}</a:tableStyleId>
              </a:tblPr>
              <a:tblGrid>
                <a:gridCol w="1186263">
                  <a:extLst>
                    <a:ext uri="{9D8B030D-6E8A-4147-A177-3AD203B41FA5}">
                      <a16:colId xmlns:a16="http://schemas.microsoft.com/office/drawing/2014/main" val="1574619002"/>
                    </a:ext>
                  </a:extLst>
                </a:gridCol>
                <a:gridCol w="1186263">
                  <a:extLst>
                    <a:ext uri="{9D8B030D-6E8A-4147-A177-3AD203B41FA5}">
                      <a16:colId xmlns:a16="http://schemas.microsoft.com/office/drawing/2014/main" val="3246430"/>
                    </a:ext>
                  </a:extLst>
                </a:gridCol>
                <a:gridCol w="1310967">
                  <a:extLst>
                    <a:ext uri="{9D8B030D-6E8A-4147-A177-3AD203B41FA5}">
                      <a16:colId xmlns:a16="http://schemas.microsoft.com/office/drawing/2014/main" val="425132751"/>
                    </a:ext>
                  </a:extLst>
                </a:gridCol>
                <a:gridCol w="1181100">
                  <a:extLst>
                    <a:ext uri="{9D8B030D-6E8A-4147-A177-3AD203B41FA5}">
                      <a16:colId xmlns:a16="http://schemas.microsoft.com/office/drawing/2014/main" val="504144228"/>
                    </a:ext>
                  </a:extLst>
                </a:gridCol>
                <a:gridCol w="1257300">
                  <a:extLst>
                    <a:ext uri="{9D8B030D-6E8A-4147-A177-3AD203B41FA5}">
                      <a16:colId xmlns:a16="http://schemas.microsoft.com/office/drawing/2014/main" val="3030951068"/>
                    </a:ext>
                  </a:extLst>
                </a:gridCol>
                <a:gridCol w="1092200">
                  <a:extLst>
                    <a:ext uri="{9D8B030D-6E8A-4147-A177-3AD203B41FA5}">
                      <a16:colId xmlns:a16="http://schemas.microsoft.com/office/drawing/2014/main" val="266003477"/>
                    </a:ext>
                  </a:extLst>
                </a:gridCol>
                <a:gridCol w="1181100">
                  <a:extLst>
                    <a:ext uri="{9D8B030D-6E8A-4147-A177-3AD203B41FA5}">
                      <a16:colId xmlns:a16="http://schemas.microsoft.com/office/drawing/2014/main" val="1575154253"/>
                    </a:ext>
                  </a:extLst>
                </a:gridCol>
                <a:gridCol w="1244600">
                  <a:extLst>
                    <a:ext uri="{9D8B030D-6E8A-4147-A177-3AD203B41FA5}">
                      <a16:colId xmlns:a16="http://schemas.microsoft.com/office/drawing/2014/main" val="3959928382"/>
                    </a:ext>
                  </a:extLst>
                </a:gridCol>
                <a:gridCol w="1537193">
                  <a:extLst>
                    <a:ext uri="{9D8B030D-6E8A-4147-A177-3AD203B41FA5}">
                      <a16:colId xmlns:a16="http://schemas.microsoft.com/office/drawing/2014/main" val="1812744006"/>
                    </a:ext>
                  </a:extLst>
                </a:gridCol>
              </a:tblGrid>
              <a:tr h="1024220">
                <a:tc>
                  <a:txBody>
                    <a:bodyPr/>
                    <a:lstStyle/>
                    <a:p>
                      <a:pPr algn="ctr"/>
                      <a:r>
                        <a:rPr lang="en-CA" sz="2000" dirty="0">
                          <a:latin typeface="Calibri" panose="020F0502020204030204" pitchFamily="34" charset="0"/>
                          <a:cs typeface="Calibri" panose="020F0502020204030204" pitchFamily="34" charset="0"/>
                        </a:rPr>
                        <a:t>Sample</a:t>
                      </a:r>
                    </a:p>
                  </a:txBody>
                  <a:tcPr/>
                </a:tc>
                <a:tc>
                  <a:txBody>
                    <a:bodyPr/>
                    <a:lstStyle/>
                    <a:p>
                      <a:pPr algn="ctr"/>
                      <a:r>
                        <a:rPr lang="en-CA" sz="2000" dirty="0">
                          <a:latin typeface="Calibri" panose="020F0502020204030204" pitchFamily="34" charset="0"/>
                          <a:cs typeface="Calibri" panose="020F0502020204030204" pitchFamily="34" charset="0"/>
                        </a:rPr>
                        <a:t>Length</a:t>
                      </a:r>
                    </a:p>
                    <a:p>
                      <a:pPr algn="ctr"/>
                      <a:r>
                        <a:rPr lang="en-CA" sz="2000" dirty="0">
                          <a:latin typeface="Calibri" panose="020F0502020204030204" pitchFamily="34" charset="0"/>
                          <a:cs typeface="Calibri" panose="020F0502020204030204" pitchFamily="34" charset="0"/>
                        </a:rPr>
                        <a:t>(# of words)</a:t>
                      </a:r>
                    </a:p>
                  </a:txBody>
                  <a:tcPr/>
                </a:tc>
                <a:tc>
                  <a:txBody>
                    <a:bodyPr/>
                    <a:lstStyle/>
                    <a:p>
                      <a:pPr algn="ctr"/>
                      <a:r>
                        <a:rPr lang="en-CA" sz="2000" dirty="0">
                          <a:latin typeface="Calibri" panose="020F0502020204030204" pitchFamily="34" charset="0"/>
                          <a:cs typeface="Calibri" panose="020F0502020204030204" pitchFamily="34" charset="0"/>
                        </a:rPr>
                        <a:t>Word Repetition</a:t>
                      </a:r>
                    </a:p>
                    <a:p>
                      <a:pPr algn="ctr"/>
                      <a:r>
                        <a:rPr lang="en-CA" sz="2000" dirty="0">
                          <a:latin typeface="Calibri" panose="020F0502020204030204" pitchFamily="34" charset="0"/>
                          <a:cs typeface="Calibri" panose="020F0502020204030204" pitchFamily="34" charset="0"/>
                        </a:rPr>
                        <a:t> (%)</a:t>
                      </a:r>
                    </a:p>
                  </a:txBody>
                  <a:tcPr/>
                </a:tc>
                <a:tc>
                  <a:txBody>
                    <a:bodyPr/>
                    <a:lstStyle/>
                    <a:p>
                      <a:pPr algn="ctr"/>
                      <a:r>
                        <a:rPr lang="en-CA" sz="2000" dirty="0">
                          <a:latin typeface="Calibri" panose="020F0502020204030204" pitchFamily="34" charset="0"/>
                          <a:cs typeface="Calibri" panose="020F0502020204030204" pitchFamily="34" charset="0"/>
                        </a:rPr>
                        <a:t>Text Difficulty (1-17+)</a:t>
                      </a:r>
                    </a:p>
                  </a:txBody>
                  <a:tcPr/>
                </a:tc>
                <a:tc>
                  <a:txBody>
                    <a:bodyPr/>
                    <a:lstStyle/>
                    <a:p>
                      <a:pPr algn="ctr"/>
                      <a:r>
                        <a:rPr lang="en-CA" sz="2000" dirty="0">
                          <a:latin typeface="Calibri" panose="020F0502020204030204" pitchFamily="34" charset="0"/>
                          <a:cs typeface="Calibri" panose="020F0502020204030204" pitchFamily="34" charset="0"/>
                        </a:rPr>
                        <a:t>Command Ratio </a:t>
                      </a:r>
                    </a:p>
                    <a:p>
                      <a:pPr algn="ctr"/>
                      <a:r>
                        <a:rPr lang="en-CA" sz="2000" dirty="0">
                          <a:latin typeface="Calibri" panose="020F0502020204030204" pitchFamily="34" charset="0"/>
                          <a:cs typeface="Calibri" panose="020F0502020204030204" pitchFamily="34" charset="0"/>
                        </a:rPr>
                        <a:t>(%)</a:t>
                      </a:r>
                    </a:p>
                  </a:txBody>
                  <a:tcPr/>
                </a:tc>
                <a:tc>
                  <a:txBody>
                    <a:bodyPr/>
                    <a:lstStyle/>
                    <a:p>
                      <a:pPr algn="ctr"/>
                      <a:r>
                        <a:rPr lang="en-CA" sz="2000" dirty="0">
                          <a:latin typeface="Calibri" panose="020F0502020204030204" pitchFamily="34" charset="0"/>
                          <a:cs typeface="Calibri" panose="020F0502020204030204" pitchFamily="34" charset="0"/>
                        </a:rPr>
                        <a:t>Topic 1</a:t>
                      </a:r>
                    </a:p>
                    <a:p>
                      <a:pPr algn="ctr"/>
                      <a:r>
                        <a:rPr lang="en-CA" sz="2000" dirty="0">
                          <a:latin typeface="Calibri" panose="020F0502020204030204" pitchFamily="34" charset="0"/>
                          <a:cs typeface="Calibri" panose="020F0502020204030204" pitchFamily="34" charset="0"/>
                        </a:rPr>
                        <a:t>(0-1)</a:t>
                      </a:r>
                    </a:p>
                  </a:txBody>
                  <a:tcPr/>
                </a:tc>
                <a:tc rowSpan="2">
                  <a:txBody>
                    <a:bodyPr/>
                    <a:lstStyle/>
                    <a:p>
                      <a:pPr algn="ctr"/>
                      <a:r>
                        <a:rPr lang="en-CA" sz="3600" dirty="0">
                          <a:latin typeface="Calibri" panose="020F0502020204030204" pitchFamily="34" charset="0"/>
                          <a:cs typeface="Calibri" panose="020F0502020204030204" pitchFamily="34" charset="0"/>
                        </a:rPr>
                        <a:t>…</a:t>
                      </a:r>
                    </a:p>
                  </a:txBody>
                  <a:tcPr anchor="ctr"/>
                </a:tc>
                <a:tc>
                  <a:txBody>
                    <a:bodyPr/>
                    <a:lstStyle/>
                    <a:p>
                      <a:pPr algn="ctr"/>
                      <a:r>
                        <a:rPr lang="en-CA" sz="2000" dirty="0">
                          <a:latin typeface="Calibri" panose="020F0502020204030204" pitchFamily="34" charset="0"/>
                          <a:cs typeface="Calibri" panose="020F0502020204030204" pitchFamily="34" charset="0"/>
                        </a:rPr>
                        <a:t>Topic 30</a:t>
                      </a:r>
                    </a:p>
                    <a:p>
                      <a:pPr algn="ctr"/>
                      <a:r>
                        <a:rPr lang="en-CA" sz="2000" dirty="0">
                          <a:latin typeface="Calibri" panose="020F0502020204030204" pitchFamily="34" charset="0"/>
                          <a:cs typeface="Calibri" panose="020F0502020204030204" pitchFamily="34" charset="0"/>
                        </a:rPr>
                        <a:t>(0-1)</a:t>
                      </a:r>
                    </a:p>
                  </a:txBody>
                  <a:tcPr/>
                </a:tc>
                <a:tc>
                  <a:txBody>
                    <a:bodyPr/>
                    <a:lstStyle/>
                    <a:p>
                      <a:pPr algn="ctr"/>
                      <a:r>
                        <a:rPr lang="en-CA" sz="2000" dirty="0">
                          <a:latin typeface="Calibri" panose="020F0502020204030204" pitchFamily="34" charset="0"/>
                          <a:cs typeface="Calibri" panose="020F0502020204030204" pitchFamily="34" charset="0"/>
                        </a:rPr>
                        <a:t>Decision</a:t>
                      </a:r>
                    </a:p>
                  </a:txBody>
                  <a:tcPr/>
                </a:tc>
                <a:extLst>
                  <a:ext uri="{0D108BD9-81ED-4DB2-BD59-A6C34878D82A}">
                    <a16:rowId xmlns:a16="http://schemas.microsoft.com/office/drawing/2014/main" val="216745962"/>
                  </a:ext>
                </a:extLst>
              </a:tr>
              <a:tr h="556005">
                <a:tc>
                  <a:txBody>
                    <a:bodyPr/>
                    <a:lstStyle/>
                    <a:p>
                      <a:pPr algn="ctr"/>
                      <a:r>
                        <a:rPr lang="en-CA" sz="2000" dirty="0">
                          <a:latin typeface="Calibri" panose="020F0502020204030204" pitchFamily="34" charset="0"/>
                          <a:cs typeface="Calibri" panose="020F0502020204030204" pitchFamily="34" charset="0"/>
                        </a:rPr>
                        <a:t>Tutorial 1</a:t>
                      </a:r>
                    </a:p>
                  </a:txBody>
                  <a:tcPr/>
                </a:tc>
                <a:tc>
                  <a:txBody>
                    <a:bodyPr/>
                    <a:lstStyle/>
                    <a:p>
                      <a:pPr algn="ctr"/>
                      <a:r>
                        <a:rPr lang="en-CA" sz="2000" dirty="0">
                          <a:latin typeface="Calibri" panose="020F0502020204030204" pitchFamily="34" charset="0"/>
                          <a:cs typeface="Calibri" panose="020F0502020204030204" pitchFamily="34" charset="0"/>
                        </a:rPr>
                        <a:t>1322</a:t>
                      </a:r>
                    </a:p>
                  </a:txBody>
                  <a:tcPr/>
                </a:tc>
                <a:tc>
                  <a:txBody>
                    <a:bodyPr/>
                    <a:lstStyle/>
                    <a:p>
                      <a:pPr algn="ctr"/>
                      <a:r>
                        <a:rPr lang="en-CA" sz="2000" dirty="0">
                          <a:latin typeface="Calibri" panose="020F0502020204030204" pitchFamily="34" charset="0"/>
                          <a:cs typeface="Calibri" panose="020F0502020204030204" pitchFamily="34" charset="0"/>
                        </a:rPr>
                        <a:t>45</a:t>
                      </a:r>
                    </a:p>
                  </a:txBody>
                  <a:tcPr/>
                </a:tc>
                <a:tc>
                  <a:txBody>
                    <a:bodyPr/>
                    <a:lstStyle/>
                    <a:p>
                      <a:pPr algn="ctr"/>
                      <a:r>
                        <a:rPr lang="en-CA" sz="2000" dirty="0">
                          <a:latin typeface="Calibri" panose="020F0502020204030204" pitchFamily="34" charset="0"/>
                          <a:cs typeface="Calibri" panose="020F0502020204030204" pitchFamily="34" charset="0"/>
                        </a:rPr>
                        <a:t>10</a:t>
                      </a:r>
                    </a:p>
                  </a:txBody>
                  <a:tcPr/>
                </a:tc>
                <a:tc>
                  <a:txBody>
                    <a:bodyPr/>
                    <a:lstStyle/>
                    <a:p>
                      <a:pPr algn="ctr"/>
                      <a:r>
                        <a:rPr lang="en-CA" sz="2000" dirty="0">
                          <a:latin typeface="Calibri" panose="020F0502020204030204" pitchFamily="34" charset="0"/>
                          <a:cs typeface="Calibri" panose="020F0502020204030204" pitchFamily="34" charset="0"/>
                        </a:rPr>
                        <a:t>27</a:t>
                      </a:r>
                    </a:p>
                  </a:txBody>
                  <a:tcPr/>
                </a:tc>
                <a:tc>
                  <a:txBody>
                    <a:bodyPr/>
                    <a:lstStyle/>
                    <a:p>
                      <a:pPr algn="ctr"/>
                      <a:r>
                        <a:rPr lang="en-CA" sz="2000" dirty="0">
                          <a:latin typeface="Calibri" panose="020F0502020204030204" pitchFamily="34" charset="0"/>
                          <a:cs typeface="Calibri" panose="020F0502020204030204" pitchFamily="34" charset="0"/>
                        </a:rPr>
                        <a:t>0.23</a:t>
                      </a:r>
                    </a:p>
                  </a:txBody>
                  <a:tcPr/>
                </a:tc>
                <a:tc vMerge="1">
                  <a:txBody>
                    <a:bodyPr/>
                    <a:lstStyle/>
                    <a:p>
                      <a:endParaRPr lang="en-CA" sz="2000" dirty="0">
                        <a:latin typeface="Calibri" panose="020F0502020204030204" pitchFamily="34" charset="0"/>
                        <a:cs typeface="Calibri" panose="020F0502020204030204" pitchFamily="34" charset="0"/>
                      </a:endParaRPr>
                    </a:p>
                  </a:txBody>
                  <a:tcPr/>
                </a:tc>
                <a:tc>
                  <a:txBody>
                    <a:bodyPr/>
                    <a:lstStyle/>
                    <a:p>
                      <a:pPr algn="ctr"/>
                      <a:r>
                        <a:rPr lang="en-CA" sz="2000" dirty="0">
                          <a:latin typeface="Calibri" panose="020F0502020204030204" pitchFamily="34" charset="0"/>
                          <a:cs typeface="Calibri" panose="020F0502020204030204" pitchFamily="34" charset="0"/>
                        </a:rPr>
                        <a:t>0.04</a:t>
                      </a:r>
                    </a:p>
                  </a:txBody>
                  <a:tcPr/>
                </a:tc>
                <a:tc>
                  <a:txBody>
                    <a:bodyPr/>
                    <a:lstStyle/>
                    <a:p>
                      <a:pPr algn="ctr"/>
                      <a:r>
                        <a:rPr lang="en-CA" sz="2000" dirty="0">
                          <a:latin typeface="Calibri" panose="020F0502020204030204" pitchFamily="34" charset="0"/>
                          <a:cs typeface="Calibri" panose="020F0502020204030204" pitchFamily="34" charset="0"/>
                        </a:rPr>
                        <a:t>Advanced</a:t>
                      </a:r>
                    </a:p>
                  </a:txBody>
                  <a:tcPr/>
                </a:tc>
                <a:extLst>
                  <a:ext uri="{0D108BD9-81ED-4DB2-BD59-A6C34878D82A}">
                    <a16:rowId xmlns:a16="http://schemas.microsoft.com/office/drawing/2014/main" val="1768814651"/>
                  </a:ext>
                </a:extLst>
              </a:tr>
            </a:tbl>
          </a:graphicData>
        </a:graphic>
      </p:graphicFrame>
    </p:spTree>
    <p:extLst>
      <p:ext uri="{BB962C8B-B14F-4D97-AF65-F5344CB8AC3E}">
        <p14:creationId xmlns:p14="http://schemas.microsoft.com/office/powerpoint/2010/main" val="23897439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Research Questions</a:t>
            </a:r>
            <a:endParaRPr lang="en-CA" b="1" dirty="0">
              <a:solidFill>
                <a:srgbClr val="434343"/>
              </a:solidFill>
            </a:endParaRPr>
          </a:p>
        </p:txBody>
      </p:sp>
      <p:grpSp>
        <p:nvGrpSpPr>
          <p:cNvPr id="7" name="Group 6">
            <a:extLst>
              <a:ext uri="{FF2B5EF4-FFF2-40B4-BE49-F238E27FC236}">
                <a16:creationId xmlns:a16="http://schemas.microsoft.com/office/drawing/2014/main" id="{75D1C581-09AC-4568-AC7A-A5A72473B67A}"/>
              </a:ext>
            </a:extLst>
          </p:cNvPr>
          <p:cNvGrpSpPr/>
          <p:nvPr/>
        </p:nvGrpSpPr>
        <p:grpSpPr>
          <a:xfrm>
            <a:off x="1091870" y="2836810"/>
            <a:ext cx="10166643" cy="1495578"/>
            <a:chOff x="1063295" y="2754966"/>
            <a:chExt cx="10166643" cy="1495578"/>
          </a:xfrm>
        </p:grpSpPr>
        <p:grpSp>
          <p:nvGrpSpPr>
            <p:cNvPr id="37" name="Group 36">
              <a:extLst>
                <a:ext uri="{FF2B5EF4-FFF2-40B4-BE49-F238E27FC236}">
                  <a16:creationId xmlns:a16="http://schemas.microsoft.com/office/drawing/2014/main" id="{95FEF52C-5F3A-4D8E-A335-821A227FFF95}"/>
                </a:ext>
              </a:extLst>
            </p:cNvPr>
            <p:cNvGrpSpPr/>
            <p:nvPr/>
          </p:nvGrpSpPr>
          <p:grpSpPr>
            <a:xfrm>
              <a:off x="1063295" y="2754966"/>
              <a:ext cx="2848721" cy="1495578"/>
              <a:chOff x="2941744" y="2989148"/>
              <a:chExt cx="3312111" cy="1738858"/>
            </a:xfrm>
          </p:grpSpPr>
          <p:pic>
            <p:nvPicPr>
              <p:cNvPr id="38" name="Picture 6" descr="Related image">
                <a:extLst>
                  <a:ext uri="{FF2B5EF4-FFF2-40B4-BE49-F238E27FC236}">
                    <a16:creationId xmlns:a16="http://schemas.microsoft.com/office/drawing/2014/main" id="{16CD0FCF-2BB0-4B89-B2EE-082B080A10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2941744" y="2989148"/>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1A40B89F-1A12-4C11-A2B6-94E58556CAEA}"/>
                  </a:ext>
                </a:extLst>
              </p:cNvPr>
              <p:cNvSpPr/>
              <p:nvPr/>
            </p:nvSpPr>
            <p:spPr>
              <a:xfrm>
                <a:off x="4098690" y="3428841"/>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 name="Picture 2" descr="Image result for machine learning png">
                <a:extLst>
                  <a:ext uri="{FF2B5EF4-FFF2-40B4-BE49-F238E27FC236}">
                    <a16:creationId xmlns:a16="http://schemas.microsoft.com/office/drawing/2014/main" id="{89C7D065-1C05-43BE-9012-666F76C1E1E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4259258" y="3416246"/>
                <a:ext cx="675425" cy="69077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Google Shape;279;p23">
              <a:extLst>
                <a:ext uri="{FF2B5EF4-FFF2-40B4-BE49-F238E27FC236}">
                  <a16:creationId xmlns:a16="http://schemas.microsoft.com/office/drawing/2014/main" id="{15E160F6-B403-4D57-A9C5-E4006BC35D61}"/>
                </a:ext>
              </a:extLst>
            </p:cNvPr>
            <p:cNvSpPr txBox="1">
              <a:spLocks/>
            </p:cNvSpPr>
            <p:nvPr/>
          </p:nvSpPr>
          <p:spPr>
            <a:xfrm>
              <a:off x="3152775" y="3134368"/>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build a machine learning model?</a:t>
              </a:r>
            </a:p>
            <a:p>
              <a:pPr marL="50800" indent="0">
                <a:lnSpc>
                  <a:spcPct val="100000"/>
                </a:lnSpc>
                <a:buNone/>
              </a:pPr>
              <a:endParaRPr lang="en-CA" sz="1800" dirty="0">
                <a:solidFill>
                  <a:schemeClr val="tx1"/>
                </a:solidFill>
              </a:endParaRPr>
            </a:p>
          </p:txBody>
        </p:sp>
      </p:grpSp>
      <p:grpSp>
        <p:nvGrpSpPr>
          <p:cNvPr id="14" name="Group 13">
            <a:extLst>
              <a:ext uri="{FF2B5EF4-FFF2-40B4-BE49-F238E27FC236}">
                <a16:creationId xmlns:a16="http://schemas.microsoft.com/office/drawing/2014/main" id="{D2521FA0-5464-43CF-B71E-90CB5BD5D567}"/>
              </a:ext>
            </a:extLst>
          </p:cNvPr>
          <p:cNvGrpSpPr/>
          <p:nvPr/>
        </p:nvGrpSpPr>
        <p:grpSpPr>
          <a:xfrm>
            <a:off x="1844869" y="1348701"/>
            <a:ext cx="9413644" cy="1137398"/>
            <a:chOff x="1844869" y="1348701"/>
            <a:chExt cx="9413644" cy="1137398"/>
          </a:xfrm>
        </p:grpSpPr>
        <p:sp>
          <p:nvSpPr>
            <p:cNvPr id="45" name="Oval 44">
              <a:extLst>
                <a:ext uri="{FF2B5EF4-FFF2-40B4-BE49-F238E27FC236}">
                  <a16:creationId xmlns:a16="http://schemas.microsoft.com/office/drawing/2014/main" id="{A6FBC778-DE3B-406F-8D11-D6E66B0F1995}"/>
                </a:ext>
              </a:extLst>
            </p:cNvPr>
            <p:cNvSpPr/>
            <p:nvPr/>
          </p:nvSpPr>
          <p:spPr>
            <a:xfrm>
              <a:off x="1918333" y="134870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82ED7F4-A1C1-424F-A2E4-7D23646BAE7C}"/>
                </a:ext>
              </a:extLst>
            </p:cNvPr>
            <p:cNvGrpSpPr/>
            <p:nvPr/>
          </p:nvGrpSpPr>
          <p:grpSpPr>
            <a:xfrm>
              <a:off x="1844869" y="1448351"/>
              <a:ext cx="9413644" cy="965965"/>
              <a:chOff x="1282894" y="1407654"/>
              <a:chExt cx="9413644" cy="965965"/>
            </a:xfrm>
          </p:grpSpPr>
          <p:sp>
            <p:nvSpPr>
              <p:cNvPr id="41" name="Google Shape;279;p23">
                <a:extLst>
                  <a:ext uri="{FF2B5EF4-FFF2-40B4-BE49-F238E27FC236}">
                    <a16:creationId xmlns:a16="http://schemas.microsoft.com/office/drawing/2014/main" id="{CEAAF791-54F9-4377-9ED9-F3768E87D1FB}"/>
                  </a:ext>
                </a:extLst>
              </p:cNvPr>
              <p:cNvSpPr txBox="1">
                <a:spLocks/>
              </p:cNvSpPr>
              <p:nvPr/>
            </p:nvSpPr>
            <p:spPr>
              <a:xfrm>
                <a:off x="2619375" y="140765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What are the features that differentiate advanced tutorials from beginner?</a:t>
                </a:r>
              </a:p>
              <a:p>
                <a:pPr marL="50800" indent="0">
                  <a:lnSpc>
                    <a:spcPct val="100000"/>
                  </a:lnSpc>
                  <a:buNone/>
                </a:pPr>
                <a:endParaRPr lang="en-CA" sz="1800" dirty="0">
                  <a:solidFill>
                    <a:schemeClr val="tx1"/>
                  </a:solidFill>
                </a:endParaRPr>
              </a:p>
            </p:txBody>
          </p:sp>
          <p:pic>
            <p:nvPicPr>
              <p:cNvPr id="43" name="Picture 4" descr="Image result for features">
                <a:extLst>
                  <a:ext uri="{FF2B5EF4-FFF2-40B4-BE49-F238E27FC236}">
                    <a16:creationId xmlns:a16="http://schemas.microsoft.com/office/drawing/2014/main" id="{63672983-5F2A-4538-9C8F-B5B9FE871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894" y="1417179"/>
                <a:ext cx="1189562" cy="9564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812CE640-274F-44CB-9A05-1104D4F92054}"/>
              </a:ext>
            </a:extLst>
          </p:cNvPr>
          <p:cNvGrpSpPr/>
          <p:nvPr/>
        </p:nvGrpSpPr>
        <p:grpSpPr>
          <a:xfrm>
            <a:off x="1946012" y="4463737"/>
            <a:ext cx="9312501" cy="1455314"/>
            <a:chOff x="1917437" y="4435162"/>
            <a:chExt cx="9312501" cy="1455314"/>
          </a:xfrm>
        </p:grpSpPr>
        <p:grpSp>
          <p:nvGrpSpPr>
            <p:cNvPr id="6" name="Group 5">
              <a:extLst>
                <a:ext uri="{FF2B5EF4-FFF2-40B4-BE49-F238E27FC236}">
                  <a16:creationId xmlns:a16="http://schemas.microsoft.com/office/drawing/2014/main" id="{14729EBD-ED10-4FF9-BC78-04FB6EFA4F08}"/>
                </a:ext>
              </a:extLst>
            </p:cNvPr>
            <p:cNvGrpSpPr/>
            <p:nvPr/>
          </p:nvGrpSpPr>
          <p:grpSpPr>
            <a:xfrm>
              <a:off x="1917437" y="4435162"/>
              <a:ext cx="1167586" cy="1455314"/>
              <a:chOff x="1956433" y="4422554"/>
              <a:chExt cx="1167586" cy="1455314"/>
            </a:xfrm>
          </p:grpSpPr>
          <p:sp>
            <p:nvSpPr>
              <p:cNvPr id="47" name="Oval 46">
                <a:extLst>
                  <a:ext uri="{FF2B5EF4-FFF2-40B4-BE49-F238E27FC236}">
                    <a16:creationId xmlns:a16="http://schemas.microsoft.com/office/drawing/2014/main" id="{E3FF3C60-F696-4009-A522-784E2360AD36}"/>
                  </a:ext>
                </a:extLst>
              </p:cNvPr>
              <p:cNvSpPr/>
              <p:nvPr/>
            </p:nvSpPr>
            <p:spPr>
              <a:xfrm>
                <a:off x="1956433" y="460912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Image result for tutorial png">
                <a:extLst>
                  <a:ext uri="{FF2B5EF4-FFF2-40B4-BE49-F238E27FC236}">
                    <a16:creationId xmlns:a16="http://schemas.microsoft.com/office/drawing/2014/main" id="{4B5B4F76-0FA9-4F8C-9B9E-889F675299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2032534" y="4422554"/>
                <a:ext cx="1091485" cy="145531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Google Shape;279;p23">
              <a:extLst>
                <a:ext uri="{FF2B5EF4-FFF2-40B4-BE49-F238E27FC236}">
                  <a16:creationId xmlns:a16="http://schemas.microsoft.com/office/drawing/2014/main" id="{84FFCE10-991D-4D04-A346-A15F093C7DA2}"/>
                </a:ext>
              </a:extLst>
            </p:cNvPr>
            <p:cNvSpPr txBox="1">
              <a:spLocks/>
            </p:cNvSpPr>
            <p:nvPr/>
          </p:nvSpPr>
          <p:spPr>
            <a:xfrm>
              <a:off x="3152775" y="476323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leverage the model to assist users in the tutorial selection?</a:t>
              </a:r>
            </a:p>
            <a:p>
              <a:pPr marL="50800" indent="0">
                <a:lnSpc>
                  <a:spcPct val="100000"/>
                </a:lnSpc>
                <a:buNone/>
              </a:pPr>
              <a:endParaRPr lang="en-CA" sz="1800" dirty="0">
                <a:solidFill>
                  <a:schemeClr val="tx1"/>
                </a:solidFill>
              </a:endParaRPr>
            </a:p>
          </p:txBody>
        </p:sp>
      </p:grpSp>
    </p:spTree>
    <p:extLst>
      <p:ext uri="{BB962C8B-B14F-4D97-AF65-F5344CB8AC3E}">
        <p14:creationId xmlns:p14="http://schemas.microsoft.com/office/powerpoint/2010/main" val="31427688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8F14992F-766C-4B23-8104-C300D9984C28}"/>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Research Questions</a:t>
            </a:r>
            <a:endParaRPr lang="en-CA" b="1" dirty="0">
              <a:solidFill>
                <a:srgbClr val="434343"/>
              </a:solidFill>
            </a:endParaRPr>
          </a:p>
        </p:txBody>
      </p:sp>
      <p:grpSp>
        <p:nvGrpSpPr>
          <p:cNvPr id="7" name="Group 6">
            <a:extLst>
              <a:ext uri="{FF2B5EF4-FFF2-40B4-BE49-F238E27FC236}">
                <a16:creationId xmlns:a16="http://schemas.microsoft.com/office/drawing/2014/main" id="{75D1C581-09AC-4568-AC7A-A5A72473B67A}"/>
              </a:ext>
            </a:extLst>
          </p:cNvPr>
          <p:cNvGrpSpPr/>
          <p:nvPr/>
        </p:nvGrpSpPr>
        <p:grpSpPr>
          <a:xfrm>
            <a:off x="1091870" y="2836810"/>
            <a:ext cx="10166643" cy="1495578"/>
            <a:chOff x="1063295" y="2754966"/>
            <a:chExt cx="10166643" cy="1495578"/>
          </a:xfrm>
        </p:grpSpPr>
        <p:grpSp>
          <p:nvGrpSpPr>
            <p:cNvPr id="37" name="Group 36">
              <a:extLst>
                <a:ext uri="{FF2B5EF4-FFF2-40B4-BE49-F238E27FC236}">
                  <a16:creationId xmlns:a16="http://schemas.microsoft.com/office/drawing/2014/main" id="{95FEF52C-5F3A-4D8E-A335-821A227FFF95}"/>
                </a:ext>
              </a:extLst>
            </p:cNvPr>
            <p:cNvGrpSpPr/>
            <p:nvPr/>
          </p:nvGrpSpPr>
          <p:grpSpPr>
            <a:xfrm>
              <a:off x="1063295" y="2754966"/>
              <a:ext cx="2848721" cy="1495578"/>
              <a:chOff x="2941744" y="2989148"/>
              <a:chExt cx="3312111" cy="1738858"/>
            </a:xfrm>
          </p:grpSpPr>
          <p:pic>
            <p:nvPicPr>
              <p:cNvPr id="38" name="Picture 6" descr="Related image">
                <a:extLst>
                  <a:ext uri="{FF2B5EF4-FFF2-40B4-BE49-F238E27FC236}">
                    <a16:creationId xmlns:a16="http://schemas.microsoft.com/office/drawing/2014/main" id="{16CD0FCF-2BB0-4B89-B2EE-082B080A10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159" l="10000" r="90000">
                            <a14:foregroundMark x1="50833" y1="14127" x2="48417" y2="14127"/>
                            <a14:foregroundMark x1="59417" y1="74921" x2="57583" y2="76349"/>
                            <a14:foregroundMark x1="51667" y1="76984" x2="51667" y2="76984"/>
                            <a14:foregroundMark x1="50083" y1="80952" x2="47333" y2="73810"/>
                            <a14:foregroundMark x1="51083" y1="83016" x2="49000" y2="84127"/>
                            <a14:foregroundMark x1="30750" y1="60635" x2="32083" y2="22222"/>
                            <a14:foregroundMark x1="35833" y1="22222" x2="60500" y2="18254"/>
                            <a14:foregroundMark x1="55167" y1="21270" x2="68000" y2="20794"/>
                            <a14:foregroundMark x1="38250" y1="76349" x2="38250" y2="70317"/>
                            <a14:foregroundMark x1="51417" y1="88095" x2="49750" y2="88095"/>
                            <a14:foregroundMark x1="49000" y1="88730" x2="47667" y2="88730"/>
                            <a14:foregroundMark x1="53250" y1="90159" x2="53250" y2="90159"/>
                            <a14:foregroundMark x1="46583" y1="87619" x2="46583" y2="87619"/>
                            <a14:foregroundMark x1="44667" y1="87619" x2="44667" y2="87619"/>
                            <a14:foregroundMark x1="43083" y1="87143" x2="43083" y2="87143"/>
                            <a14:foregroundMark x1="55417" y1="87143" x2="55417" y2="87143"/>
                            <a14:foregroundMark x1="31167" y1="64444" x2="31250" y2="67302"/>
                            <a14:foregroundMark x1="35417" y1="69048" x2="65333" y2="65556"/>
                            <a14:foregroundMark x1="65333" y1="65556" x2="68083" y2="66984"/>
                            <a14:foregroundMark x1="47500" y1="14444" x2="44500" y2="14921"/>
                            <a14:foregroundMark x1="60167" y1="17143" x2="60167" y2="17143"/>
                            <a14:foregroundMark x1="61333" y1="17778" x2="61333" y2="17778"/>
                            <a14:foregroundMark x1="61000" y1="17302" x2="61000" y2="17302"/>
                            <a14:foregroundMark x1="40833" y1="16825" x2="40833" y2="16825"/>
                            <a14:foregroundMark x1="38833" y1="17937" x2="38833" y2="17937"/>
                            <a14:foregroundMark x1="39083" y1="17460" x2="39083" y2="17460"/>
                            <a14:foregroundMark x1="38333" y1="17619" x2="38333" y2="17619"/>
                            <a14:foregroundMark x1="61667" y1="17778" x2="61667" y2="17778"/>
                            <a14:foregroundMark x1="37917" y1="18095" x2="37917" y2="18095"/>
                            <a14:foregroundMark x1="69250" y1="41270" x2="69250" y2="41270"/>
                            <a14:foregroundMark x1="56333" y1="86190" x2="56333" y2="86190"/>
                            <a14:foregroundMark x1="57083" y1="86349" x2="57083" y2="86349"/>
                            <a14:foregroundMark x1="57833" y1="86349" x2="57833" y2="86349"/>
                            <a14:foregroundMark x1="58750" y1="85873" x2="58750" y2="85873"/>
                            <a14:foregroundMark x1="59583" y1="85079" x2="59583" y2="85079"/>
                            <a14:foregroundMark x1="42417" y1="85873" x2="42417" y2="85873"/>
                            <a14:foregroundMark x1="41750" y1="85397" x2="41750" y2="85397"/>
                            <a14:foregroundMark x1="41750" y1="86032" x2="41750" y2="86032"/>
                            <a14:foregroundMark x1="41167" y1="85714" x2="41167" y2="85714"/>
                            <a14:foregroundMark x1="40750" y1="85556" x2="40750" y2="85556"/>
                            <a14:foregroundMark x1="69333" y1="55873" x2="69333" y2="55873"/>
                            <a14:backgroundMark x1="53250" y1="90317" x2="53250" y2="90317"/>
                          </a14:backgroundRemoval>
                        </a14:imgEffect>
                      </a14:imgLayer>
                    </a14:imgProps>
                  </a:ext>
                  <a:ext uri="{28A0092B-C50C-407E-A947-70E740481C1C}">
                    <a14:useLocalDpi xmlns:a14="http://schemas.microsoft.com/office/drawing/2010/main" val="0"/>
                  </a:ext>
                </a:extLst>
              </a:blip>
              <a:srcRect/>
              <a:stretch>
                <a:fillRect/>
              </a:stretch>
            </p:blipFill>
            <p:spPr bwMode="auto">
              <a:xfrm>
                <a:off x="2941744" y="2989148"/>
                <a:ext cx="3312111" cy="173885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1A40B89F-1A12-4C11-A2B6-94E58556CAEA}"/>
                  </a:ext>
                </a:extLst>
              </p:cNvPr>
              <p:cNvSpPr/>
              <p:nvPr/>
            </p:nvSpPr>
            <p:spPr>
              <a:xfrm>
                <a:off x="4098690" y="3428841"/>
                <a:ext cx="998220" cy="6705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 name="Picture 2" descr="Image result for machine learning png">
                <a:extLst>
                  <a:ext uri="{FF2B5EF4-FFF2-40B4-BE49-F238E27FC236}">
                    <a16:creationId xmlns:a16="http://schemas.microsoft.com/office/drawing/2014/main" id="{89C7D065-1C05-43BE-9012-666F76C1E1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9" b="98952" l="5000" r="95833">
                            <a14:foregroundMark x1="55000" y1="13737" x2="84286" y2="44005"/>
                            <a14:foregroundMark x1="84286" y1="44005" x2="82262" y2="64028"/>
                            <a14:foregroundMark x1="82262" y1="64028" x2="73929" y2="80908"/>
                            <a14:foregroundMark x1="73929" y1="80908" x2="72976" y2="81723"/>
                            <a14:foregroundMark x1="92857" y1="51804" x2="77262" y2="52154"/>
                            <a14:foregroundMark x1="65000" y1="7800" x2="85952" y2="35856"/>
                            <a14:foregroundMark x1="58929" y1="16997" x2="66310" y2="76484"/>
                            <a14:foregroundMark x1="54643" y1="15017" x2="58929" y2="76717"/>
                            <a14:foregroundMark x1="58929" y1="76717" x2="76905" y2="75437"/>
                            <a14:foregroundMark x1="76905" y1="75437" x2="86786" y2="58789"/>
                            <a14:foregroundMark x1="86786" y1="58789" x2="89286" y2="37951"/>
                            <a14:foregroundMark x1="89286" y1="37951" x2="68333" y2="8382"/>
                            <a14:foregroundMark x1="68333" y1="8382" x2="55595" y2="17229"/>
                            <a14:foregroundMark x1="6429" y1="47264" x2="9762" y2="51804"/>
                            <a14:foregroundMark x1="32381" y1="84983" x2="38333" y2="92084"/>
                            <a14:foregroundMark x1="59286" y1="91502" x2="62262" y2="91851"/>
                            <a14:foregroundMark x1="52262" y1="58324" x2="55595" y2="74272"/>
                            <a14:foregroundMark x1="50952" y1="69965" x2="49643" y2="71944"/>
                            <a14:foregroundMark x1="10000" y1="61816" x2="5238" y2="43073"/>
                            <a14:foregroundMark x1="12842" y1="27864" x2="13095" y2="27357"/>
                            <a14:foregroundMark x1="5238" y1="43073" x2="10192" y2="33165"/>
                            <a14:foregroundMark x1="13095" y1="27357" x2="13095" y2="27357"/>
                            <a14:foregroundMark x1="17976" y1="31898" x2="17976" y2="31898"/>
                            <a14:foregroundMark x1="24643" y1="32596" x2="15714" y2="33527"/>
                            <a14:foregroundMark x1="31071" y1="30966" x2="29405" y2="40396"/>
                            <a14:foregroundMark x1="25357" y1="13737" x2="22381" y2="28405"/>
                            <a14:foregroundMark x1="34643" y1="5937" x2="44643" y2="5937"/>
                            <a14:foregroundMark x1="55357" y1="10477" x2="64643" y2="15600"/>
                            <a14:foregroundMark x1="57262" y1="12107" x2="42381" y2="27008"/>
                            <a14:foregroundMark x1="57619" y1="23516" x2="50595" y2="41094"/>
                            <a14:foregroundMark x1="50595" y1="41094" x2="50357" y2="41094"/>
                            <a14:foregroundMark x1="50952" y1="34808" x2="49643" y2="54366"/>
                            <a14:foregroundMark x1="74286" y1="43306" x2="85952" y2="63795"/>
                            <a14:foregroundMark x1="68571" y1="51804" x2="74643" y2="55995"/>
                            <a14:foregroundMark x1="75595" y1="61816" x2="75595" y2="64494"/>
                            <a14:foregroundMark x1="65238" y1="79162" x2="65595" y2="85332"/>
                            <a14:foregroundMark x1="71310" y1="83702" x2="68333" y2="90221"/>
                            <a14:foregroundMark x1="54643" y1="86962" x2="62619" y2="91851"/>
                            <a14:foregroundMark x1="50357" y1="83935" x2="52024" y2="91153"/>
                            <a14:foregroundMark x1="47024" y1="94412" x2="52262" y2="96624"/>
                            <a14:foregroundMark x1="48690" y1="6170" x2="53690" y2="18626"/>
                            <a14:foregroundMark x1="56310" y1="3609" x2="60595" y2="3609"/>
                            <a14:foregroundMark x1="71905" y1="5937" x2="76905" y2="13737"/>
                            <a14:foregroundMark x1="83214" y1="18626" x2="88571" y2="29919"/>
                            <a14:foregroundMark x1="71667" y1="96973" x2="74286" y2="94412"/>
                            <a14:foregroundMark x1="77976" y1="90803" x2="79286" y2="86962"/>
                            <a14:foregroundMark x1="81548" y1="82654" x2="83571" y2="80442"/>
                            <a14:foregroundMark x1="86905" y1="74505" x2="88214" y2="67986"/>
                            <a14:foregroundMark x1="91548" y1="65774" x2="95238" y2="56927"/>
                            <a14:foregroundMark x1="95952" y1="54016" x2="87619" y2="29686"/>
                            <a14:foregroundMark x1="79286" y1="89173" x2="75000" y2="97672"/>
                            <a14:foregroundMark x1="82976" y1="82305" x2="82262" y2="86612"/>
                            <a14:foregroundMark x1="89286" y1="69383" x2="86310" y2="80442"/>
                            <a14:foregroundMark x1="90952" y1="67055" x2="89286" y2="74505"/>
                            <a14:foregroundMark x1="43215" y1="98254" x2="26071" y2="89872"/>
                            <a14:foregroundMark x1="26071" y1="89872" x2="15238" y2="75786"/>
                            <a14:foregroundMark x1="15238" y1="75786" x2="9405" y2="58906"/>
                            <a14:foregroundMark x1="9405" y1="58906" x2="8690" y2="45285"/>
                            <a14:foregroundMark x1="28333" y1="46566" x2="22738" y2="56694"/>
                            <a14:foregroundMark x1="40357" y1="61816" x2="36667" y2="83003"/>
                            <a14:foregroundMark x1="46310" y1="82305" x2="46310" y2="82305"/>
                            <a14:foregroundMark x1="85238" y1="73574" x2="85238" y2="73574"/>
                            <a14:backgroundMark x1="43214" y1="98254" x2="74167" y2="99884"/>
                            <a14:backgroundMark x1="11071" y1="24796" x2="10357" y2="33178"/>
                          </a14:backgroundRemoval>
                        </a14:imgEffect>
                      </a14:imgLayer>
                    </a14:imgProps>
                  </a:ext>
                  <a:ext uri="{28A0092B-C50C-407E-A947-70E740481C1C}">
                    <a14:useLocalDpi xmlns:a14="http://schemas.microsoft.com/office/drawing/2010/main" val="0"/>
                  </a:ext>
                </a:extLst>
              </a:blip>
              <a:srcRect/>
              <a:stretch>
                <a:fillRect/>
              </a:stretch>
            </p:blipFill>
            <p:spPr bwMode="auto">
              <a:xfrm>
                <a:off x="4259258" y="3416246"/>
                <a:ext cx="675425" cy="69077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Google Shape;279;p23">
              <a:extLst>
                <a:ext uri="{FF2B5EF4-FFF2-40B4-BE49-F238E27FC236}">
                  <a16:creationId xmlns:a16="http://schemas.microsoft.com/office/drawing/2014/main" id="{15E160F6-B403-4D57-A9C5-E4006BC35D61}"/>
                </a:ext>
              </a:extLst>
            </p:cNvPr>
            <p:cNvSpPr txBox="1">
              <a:spLocks/>
            </p:cNvSpPr>
            <p:nvPr/>
          </p:nvSpPr>
          <p:spPr>
            <a:xfrm>
              <a:off x="3152775" y="3134368"/>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build a machine learning model?</a:t>
              </a:r>
            </a:p>
            <a:p>
              <a:pPr marL="50800" indent="0">
                <a:lnSpc>
                  <a:spcPct val="100000"/>
                </a:lnSpc>
                <a:buNone/>
              </a:pPr>
              <a:endParaRPr lang="en-CA" sz="1800" dirty="0">
                <a:solidFill>
                  <a:schemeClr val="tx1"/>
                </a:solidFill>
              </a:endParaRPr>
            </a:p>
          </p:txBody>
        </p:sp>
      </p:grpSp>
      <p:grpSp>
        <p:nvGrpSpPr>
          <p:cNvPr id="14" name="Group 13">
            <a:extLst>
              <a:ext uri="{FF2B5EF4-FFF2-40B4-BE49-F238E27FC236}">
                <a16:creationId xmlns:a16="http://schemas.microsoft.com/office/drawing/2014/main" id="{D2521FA0-5464-43CF-B71E-90CB5BD5D567}"/>
              </a:ext>
            </a:extLst>
          </p:cNvPr>
          <p:cNvGrpSpPr/>
          <p:nvPr/>
        </p:nvGrpSpPr>
        <p:grpSpPr>
          <a:xfrm>
            <a:off x="1844869" y="1348701"/>
            <a:ext cx="9413644" cy="1137398"/>
            <a:chOff x="1844869" y="1348701"/>
            <a:chExt cx="9413644" cy="1137398"/>
          </a:xfrm>
        </p:grpSpPr>
        <p:sp>
          <p:nvSpPr>
            <p:cNvPr id="45" name="Oval 44">
              <a:extLst>
                <a:ext uri="{FF2B5EF4-FFF2-40B4-BE49-F238E27FC236}">
                  <a16:creationId xmlns:a16="http://schemas.microsoft.com/office/drawing/2014/main" id="{A6FBC778-DE3B-406F-8D11-D6E66B0F1995}"/>
                </a:ext>
              </a:extLst>
            </p:cNvPr>
            <p:cNvSpPr/>
            <p:nvPr/>
          </p:nvSpPr>
          <p:spPr>
            <a:xfrm>
              <a:off x="1918333" y="134870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82ED7F4-A1C1-424F-A2E4-7D23646BAE7C}"/>
                </a:ext>
              </a:extLst>
            </p:cNvPr>
            <p:cNvGrpSpPr/>
            <p:nvPr/>
          </p:nvGrpSpPr>
          <p:grpSpPr>
            <a:xfrm>
              <a:off x="1844869" y="1448351"/>
              <a:ext cx="9413644" cy="965965"/>
              <a:chOff x="1282894" y="1407654"/>
              <a:chExt cx="9413644" cy="965965"/>
            </a:xfrm>
          </p:grpSpPr>
          <p:sp>
            <p:nvSpPr>
              <p:cNvPr id="41" name="Google Shape;279;p23">
                <a:extLst>
                  <a:ext uri="{FF2B5EF4-FFF2-40B4-BE49-F238E27FC236}">
                    <a16:creationId xmlns:a16="http://schemas.microsoft.com/office/drawing/2014/main" id="{CEAAF791-54F9-4377-9ED9-F3768E87D1FB}"/>
                  </a:ext>
                </a:extLst>
              </p:cNvPr>
              <p:cNvSpPr txBox="1">
                <a:spLocks/>
              </p:cNvSpPr>
              <p:nvPr/>
            </p:nvSpPr>
            <p:spPr>
              <a:xfrm>
                <a:off x="2619375" y="140765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What are the features that differentiate advanced tutorials from beginner?</a:t>
                </a:r>
              </a:p>
              <a:p>
                <a:pPr marL="50800" indent="0">
                  <a:lnSpc>
                    <a:spcPct val="100000"/>
                  </a:lnSpc>
                  <a:buNone/>
                </a:pPr>
                <a:endParaRPr lang="en-CA" sz="1800" dirty="0">
                  <a:solidFill>
                    <a:schemeClr val="tx1"/>
                  </a:solidFill>
                </a:endParaRPr>
              </a:p>
            </p:txBody>
          </p:sp>
          <p:pic>
            <p:nvPicPr>
              <p:cNvPr id="43" name="Picture 4" descr="Image result for features">
                <a:extLst>
                  <a:ext uri="{FF2B5EF4-FFF2-40B4-BE49-F238E27FC236}">
                    <a16:creationId xmlns:a16="http://schemas.microsoft.com/office/drawing/2014/main" id="{63672983-5F2A-4538-9C8F-B5B9FE8716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894" y="1417179"/>
                <a:ext cx="1189562" cy="9564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812CE640-274F-44CB-9A05-1104D4F92054}"/>
              </a:ext>
            </a:extLst>
          </p:cNvPr>
          <p:cNvGrpSpPr/>
          <p:nvPr/>
        </p:nvGrpSpPr>
        <p:grpSpPr>
          <a:xfrm>
            <a:off x="1946012" y="4463737"/>
            <a:ext cx="9312501" cy="1455314"/>
            <a:chOff x="1917437" y="4435162"/>
            <a:chExt cx="9312501" cy="1455314"/>
          </a:xfrm>
        </p:grpSpPr>
        <p:grpSp>
          <p:nvGrpSpPr>
            <p:cNvPr id="6" name="Group 5">
              <a:extLst>
                <a:ext uri="{FF2B5EF4-FFF2-40B4-BE49-F238E27FC236}">
                  <a16:creationId xmlns:a16="http://schemas.microsoft.com/office/drawing/2014/main" id="{14729EBD-ED10-4FF9-BC78-04FB6EFA4F08}"/>
                </a:ext>
              </a:extLst>
            </p:cNvPr>
            <p:cNvGrpSpPr/>
            <p:nvPr/>
          </p:nvGrpSpPr>
          <p:grpSpPr>
            <a:xfrm>
              <a:off x="1917437" y="4435162"/>
              <a:ext cx="1167586" cy="1455314"/>
              <a:chOff x="1956433" y="4422554"/>
              <a:chExt cx="1167586" cy="1455314"/>
            </a:xfrm>
          </p:grpSpPr>
          <p:sp>
            <p:nvSpPr>
              <p:cNvPr id="47" name="Oval 46">
                <a:extLst>
                  <a:ext uri="{FF2B5EF4-FFF2-40B4-BE49-F238E27FC236}">
                    <a16:creationId xmlns:a16="http://schemas.microsoft.com/office/drawing/2014/main" id="{E3FF3C60-F696-4009-A522-784E2360AD36}"/>
                  </a:ext>
                </a:extLst>
              </p:cNvPr>
              <p:cNvSpPr/>
              <p:nvPr/>
            </p:nvSpPr>
            <p:spPr>
              <a:xfrm>
                <a:off x="1956433" y="4609121"/>
                <a:ext cx="1129516" cy="1137398"/>
              </a:xfrm>
              <a:prstGeom prst="ellipse">
                <a:avLst/>
              </a:prstGeom>
              <a:solidFill>
                <a:srgbClr val="DB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descr="Image result for tutorial png">
                <a:extLst>
                  <a:ext uri="{FF2B5EF4-FFF2-40B4-BE49-F238E27FC236}">
                    <a16:creationId xmlns:a16="http://schemas.microsoft.com/office/drawing/2014/main" id="{4B5B4F76-0FA9-4F8C-9B9E-889F675299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8667" l="2000" r="94000">
                            <a14:foregroundMark x1="22889" y1="72583" x2="22889" y2="72583"/>
                            <a14:foregroundMark x1="20111" y1="88583" x2="18222" y2="78167"/>
                            <a14:foregroundMark x1="7111" y1="47250" x2="10111" y2="61583"/>
                            <a14:foregroundMark x1="17111" y1="70500" x2="16333" y2="81417"/>
                            <a14:foregroundMark x1="30111" y1="73583" x2="25222" y2="85833"/>
                            <a14:foregroundMark x1="22000" y1="77917" x2="18222" y2="91750"/>
                            <a14:foregroundMark x1="16111" y1="89250" x2="15222" y2="96417"/>
                            <a14:foregroundMark x1="45222" y1="50417" x2="55667" y2="52667"/>
                            <a14:foregroundMark x1="45222" y1="53000" x2="39333" y2="61083"/>
                            <a14:foregroundMark x1="77000" y1="71500" x2="89333" y2="89417"/>
                            <a14:foregroundMark x1="89556" y1="72917" x2="85556" y2="91167"/>
                            <a14:foregroundMark x1="78222" y1="88083" x2="78222" y2="88083"/>
                            <a14:foregroundMark x1="79556" y1="91167" x2="79556" y2="91167"/>
                            <a14:foregroundMark x1="80778" y1="92583" x2="80778" y2="92583"/>
                            <a14:foregroundMark x1="81222" y1="92750" x2="81222" y2="92750"/>
                            <a14:foregroundMark x1="81222" y1="92917" x2="81222" y2="92917"/>
                            <a14:foregroundMark x1="83556" y1="96917" x2="83556" y2="96917"/>
                            <a14:foregroundMark x1="83556" y1="96917" x2="83556" y2="96917"/>
                            <a14:foregroundMark x1="83556" y1="96917" x2="80000" y2="59500"/>
                            <a14:foregroundMark x1="84222" y1="52667" x2="84222" y2="52667"/>
                            <a14:foregroundMark x1="85889" y1="53250" x2="85889" y2="53250"/>
                            <a14:foregroundMark x1="92556" y1="67500" x2="91222" y2="96917"/>
                            <a14:foregroundMark x1="77667" y1="98500" x2="79778" y2="88917"/>
                            <a14:foregroundMark x1="78889" y1="81250" x2="78889" y2="81250"/>
                            <a14:foregroundMark x1="92333" y1="67000" x2="92333" y2="67000"/>
                            <a14:foregroundMark x1="92111" y1="64500" x2="92111" y2="64500"/>
                            <a14:foregroundMark x1="76556" y1="89667" x2="76556" y2="89667"/>
                            <a14:foregroundMark x1="76333" y1="92250" x2="76333" y2="92250"/>
                            <a14:foregroundMark x1="76778" y1="88583" x2="76778" y2="88583"/>
                            <a14:foregroundMark x1="75333" y1="88583" x2="75333" y2="88583"/>
                            <a14:foregroundMark x1="75333" y1="91167" x2="75333" y2="91167"/>
                            <a14:foregroundMark x1="75667" y1="90000" x2="75667" y2="90000"/>
                            <a14:foregroundMark x1="75333" y1="89250" x2="75333" y2="89250"/>
                            <a14:foregroundMark x1="74889" y1="91583" x2="74889" y2="91583"/>
                            <a14:foregroundMark x1="74889" y1="92083" x2="74889" y2="92083"/>
                            <a14:foregroundMark x1="75667" y1="87917" x2="75667" y2="87917"/>
                            <a14:foregroundMark x1="75333" y1="88083" x2="75333" y2="88083"/>
                            <a14:foregroundMark x1="25444" y1="89667" x2="25444" y2="89667"/>
                            <a14:foregroundMark x1="20333" y1="88917" x2="27333" y2="89083"/>
                            <a14:foregroundMark x1="29111" y1="91750" x2="28889" y2="88750"/>
                            <a14:foregroundMark x1="27778" y1="86833" x2="35889" y2="73583"/>
                            <a14:foregroundMark x1="35222" y1="74083" x2="38000" y2="70833"/>
                            <a14:foregroundMark x1="55000" y1="68917" x2="78889" y2="69083"/>
                            <a14:foregroundMark x1="81667" y1="91750" x2="94000" y2="98000"/>
                            <a14:foregroundMark x1="10556" y1="84917" x2="11556" y2="95750"/>
                            <a14:foregroundMark x1="15222" y1="91917" x2="25667" y2="98667"/>
                            <a14:foregroundMark x1="24556" y1="91333" x2="24000" y2="91167"/>
                            <a14:foregroundMark x1="27556" y1="88750" x2="27556" y2="88750"/>
                            <a14:foregroundMark x1="28222" y1="87750" x2="28000" y2="88750"/>
                            <a14:foregroundMark x1="28000" y1="86333" x2="29667" y2="92250"/>
                            <a14:foregroundMark x1="10778" y1="73083" x2="10778" y2="73083"/>
                            <a14:foregroundMark x1="2000" y1="32000" x2="4556" y2="74333"/>
                            <a14:foregroundMark x1="76333" y1="86833" x2="76556" y2="91917"/>
                            <a14:foregroundMark x1="75111" y1="91000" x2="75111" y2="91000"/>
                            <a14:foregroundMark x1="75111" y1="90333" x2="75111" y2="90333"/>
                            <a14:foregroundMark x1="74889" y1="90000" x2="74889" y2="90000"/>
                            <a14:foregroundMark x1="74889" y1="89083" x2="74889" y2="89083"/>
                            <a14:foregroundMark x1="74889" y1="90333" x2="74889" y2="90333"/>
                            <a14:foregroundMark x1="75667" y1="88917" x2="75667" y2="88917"/>
                            <a14:foregroundMark x1="76111" y1="87333" x2="76111" y2="87333"/>
                            <a14:foregroundMark x1="76333" y1="88250" x2="76333" y2="88250"/>
                            <a14:foregroundMark x1="75667" y1="88250" x2="75667" y2="88250"/>
                            <a14:foregroundMark x1="76333" y1="88250" x2="76333" y2="88250"/>
                            <a14:backgroundMark x1="12667" y1="17500" x2="58222" y2="24500"/>
                          </a14:backgroundRemoval>
                        </a14:imgEffect>
                      </a14:imgLayer>
                    </a14:imgProps>
                  </a:ext>
                  <a:ext uri="{28A0092B-C50C-407E-A947-70E740481C1C}">
                    <a14:useLocalDpi xmlns:a14="http://schemas.microsoft.com/office/drawing/2010/main" val="0"/>
                  </a:ext>
                </a:extLst>
              </a:blip>
              <a:srcRect/>
              <a:stretch>
                <a:fillRect/>
              </a:stretch>
            </p:blipFill>
            <p:spPr bwMode="auto">
              <a:xfrm>
                <a:off x="2032534" y="4422554"/>
                <a:ext cx="1091485" cy="145531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Google Shape;279;p23">
              <a:extLst>
                <a:ext uri="{FF2B5EF4-FFF2-40B4-BE49-F238E27FC236}">
                  <a16:creationId xmlns:a16="http://schemas.microsoft.com/office/drawing/2014/main" id="{84FFCE10-991D-4D04-A346-A15F093C7DA2}"/>
                </a:ext>
              </a:extLst>
            </p:cNvPr>
            <p:cNvSpPr txBox="1">
              <a:spLocks/>
            </p:cNvSpPr>
            <p:nvPr/>
          </p:nvSpPr>
          <p:spPr>
            <a:xfrm>
              <a:off x="3152775" y="4763234"/>
              <a:ext cx="807716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400" dirty="0">
                  <a:solidFill>
                    <a:schemeClr val="tx1"/>
                  </a:solidFill>
                </a:rPr>
                <a:t>How can I leverage the model to assist users in the tutorial selection?</a:t>
              </a:r>
            </a:p>
            <a:p>
              <a:pPr marL="50800" indent="0">
                <a:lnSpc>
                  <a:spcPct val="100000"/>
                </a:lnSpc>
                <a:buNone/>
              </a:pPr>
              <a:endParaRPr lang="en-CA" sz="1800" dirty="0">
                <a:solidFill>
                  <a:schemeClr val="tx1"/>
                </a:solidFill>
              </a:endParaRPr>
            </a:p>
          </p:txBody>
        </p:sp>
      </p:grpSp>
      <p:sp>
        <p:nvSpPr>
          <p:cNvPr id="21" name="Freeform: Shape 20">
            <a:extLst>
              <a:ext uri="{FF2B5EF4-FFF2-40B4-BE49-F238E27FC236}">
                <a16:creationId xmlns:a16="http://schemas.microsoft.com/office/drawing/2014/main" id="{52F3AFD3-A0AE-4BD6-A040-63C52E7FFFB5}"/>
              </a:ext>
            </a:extLst>
          </p:cNvPr>
          <p:cNvSpPr/>
          <p:nvPr/>
        </p:nvSpPr>
        <p:spPr>
          <a:xfrm>
            <a:off x="0" y="808074"/>
            <a:ext cx="12192000" cy="5507666"/>
          </a:xfrm>
          <a:custGeom>
            <a:avLst/>
            <a:gdLst>
              <a:gd name="connsiteX0" fmla="*/ 1722475 w 12192000"/>
              <a:gd name="connsiteY0" fmla="*/ 404038 h 5507666"/>
              <a:gd name="connsiteX1" fmla="*/ 1722475 w 12192000"/>
              <a:gd name="connsiteY1" fmla="*/ 1878874 h 5507666"/>
              <a:gd name="connsiteX2" fmla="*/ 11132289 w 12192000"/>
              <a:gd name="connsiteY2" fmla="*/ 1878874 h 5507666"/>
              <a:gd name="connsiteX3" fmla="*/ 11132289 w 12192000"/>
              <a:gd name="connsiteY3" fmla="*/ 404038 h 5507666"/>
              <a:gd name="connsiteX4" fmla="*/ 0 w 12192000"/>
              <a:gd name="connsiteY4" fmla="*/ 0 h 5507666"/>
              <a:gd name="connsiteX5" fmla="*/ 12192000 w 12192000"/>
              <a:gd name="connsiteY5" fmla="*/ 0 h 5507666"/>
              <a:gd name="connsiteX6" fmla="*/ 12192000 w 12192000"/>
              <a:gd name="connsiteY6" fmla="*/ 5507666 h 5507666"/>
              <a:gd name="connsiteX7" fmla="*/ 0 w 12192000"/>
              <a:gd name="connsiteY7" fmla="*/ 5507666 h 55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507666">
                <a:moveTo>
                  <a:pt x="1722475" y="404038"/>
                </a:moveTo>
                <a:lnTo>
                  <a:pt x="1722475" y="1878874"/>
                </a:lnTo>
                <a:lnTo>
                  <a:pt x="11132289" y="1878874"/>
                </a:lnTo>
                <a:lnTo>
                  <a:pt x="11132289" y="404038"/>
                </a:lnTo>
                <a:close/>
                <a:moveTo>
                  <a:pt x="0" y="0"/>
                </a:moveTo>
                <a:lnTo>
                  <a:pt x="12192000" y="0"/>
                </a:lnTo>
                <a:lnTo>
                  <a:pt x="12192000" y="5507666"/>
                </a:lnTo>
                <a:lnTo>
                  <a:pt x="0" y="5507666"/>
                </a:lnTo>
                <a:close/>
              </a:path>
            </a:pathLst>
          </a:cu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330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grpSp>
        <p:nvGrpSpPr>
          <p:cNvPr id="47" name="Group 46">
            <a:extLst>
              <a:ext uri="{FF2B5EF4-FFF2-40B4-BE49-F238E27FC236}">
                <a16:creationId xmlns:a16="http://schemas.microsoft.com/office/drawing/2014/main" id="{74027EC6-6A6B-4391-9059-792D4FB27719}"/>
              </a:ext>
            </a:extLst>
          </p:cNvPr>
          <p:cNvGrpSpPr/>
          <p:nvPr/>
        </p:nvGrpSpPr>
        <p:grpSpPr>
          <a:xfrm>
            <a:off x="1037405" y="1271080"/>
            <a:ext cx="2560869" cy="3944929"/>
            <a:chOff x="1215235" y="1272030"/>
            <a:chExt cx="2560869" cy="3944929"/>
          </a:xfrm>
        </p:grpSpPr>
        <p:grpSp>
          <p:nvGrpSpPr>
            <p:cNvPr id="5" name="Group 4">
              <a:extLst>
                <a:ext uri="{FF2B5EF4-FFF2-40B4-BE49-F238E27FC236}">
                  <a16:creationId xmlns:a16="http://schemas.microsoft.com/office/drawing/2014/main" id="{8B40A9F8-2D3D-4055-BB69-C66E847A13E3}"/>
                </a:ext>
              </a:extLst>
            </p:cNvPr>
            <p:cNvGrpSpPr/>
            <p:nvPr/>
          </p:nvGrpSpPr>
          <p:grpSpPr>
            <a:xfrm>
              <a:off x="1410842" y="1272030"/>
              <a:ext cx="2159619" cy="1774071"/>
              <a:chOff x="-258640" y="2521712"/>
              <a:chExt cx="2532795" cy="2048024"/>
            </a:xfrm>
          </p:grpSpPr>
          <p:pic>
            <p:nvPicPr>
              <p:cNvPr id="18" name="Picture 2" descr="Image result for video">
                <a:extLst>
                  <a:ext uri="{FF2B5EF4-FFF2-40B4-BE49-F238E27FC236}">
                    <a16:creationId xmlns:a16="http://schemas.microsoft.com/office/drawing/2014/main" id="{72599EB8-316D-448E-B11F-8DB17F3627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1085" y="2521712"/>
                <a:ext cx="1365349" cy="136535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4" descr="Checklist">
                <a:extLst>
                  <a:ext uri="{FF2B5EF4-FFF2-40B4-BE49-F238E27FC236}">
                    <a16:creationId xmlns:a16="http://schemas.microsoft.com/office/drawing/2014/main" id="{4552D886-8E55-49DF-BA3A-13B174138A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73" y="2676982"/>
                <a:ext cx="1129827" cy="1129827"/>
              </a:xfrm>
              <a:prstGeom prst="rect">
                <a:avLst/>
              </a:prstGeom>
            </p:spPr>
          </p:pic>
          <p:sp>
            <p:nvSpPr>
              <p:cNvPr id="20" name="TextBox 19">
                <a:extLst>
                  <a:ext uri="{FF2B5EF4-FFF2-40B4-BE49-F238E27FC236}">
                    <a16:creationId xmlns:a16="http://schemas.microsoft.com/office/drawing/2014/main" id="{2777CF24-DD16-4F0B-BA15-58EF680F74ED}"/>
                  </a:ext>
                </a:extLst>
              </p:cNvPr>
              <p:cNvSpPr txBox="1"/>
              <p:nvPr/>
            </p:nvSpPr>
            <p:spPr>
              <a:xfrm>
                <a:off x="-258640" y="3752537"/>
                <a:ext cx="2532795" cy="817199"/>
              </a:xfrm>
              <a:prstGeom prst="rect">
                <a:avLst/>
              </a:prstGeom>
              <a:noFill/>
            </p:spPr>
            <p:txBody>
              <a:bodyPr wrap="square" rtlCol="0">
                <a:spAutoFit/>
              </a:bodyPr>
              <a:lstStyle/>
              <a:p>
                <a:pPr algn="ctr"/>
                <a:r>
                  <a:rPr lang="en-CA" sz="2000" dirty="0">
                    <a:latin typeface="Calibri" panose="020F0502020204030204" pitchFamily="34" charset="0"/>
                    <a:cs typeface="Calibri" panose="020F0502020204030204" pitchFamily="34" charset="0"/>
                  </a:rPr>
                  <a:t>Data Collection</a:t>
                </a:r>
              </a:p>
              <a:p>
                <a:pPr algn="ctr"/>
                <a:r>
                  <a:rPr lang="en-CA" sz="2000" dirty="0">
                    <a:latin typeface="Calibri" panose="020F0502020204030204" pitchFamily="34" charset="0"/>
                    <a:cs typeface="Calibri" panose="020F0502020204030204" pitchFamily="34" charset="0"/>
                  </a:rPr>
                  <a:t>(Text + Video)</a:t>
                </a:r>
              </a:p>
            </p:txBody>
          </p:sp>
        </p:grpSp>
        <p:grpSp>
          <p:nvGrpSpPr>
            <p:cNvPr id="21" name="Google Shape;210;p19">
              <a:extLst>
                <a:ext uri="{FF2B5EF4-FFF2-40B4-BE49-F238E27FC236}">
                  <a16:creationId xmlns:a16="http://schemas.microsoft.com/office/drawing/2014/main" id="{CCFB855A-5157-4963-8A33-65423965B71B}"/>
                </a:ext>
              </a:extLst>
            </p:cNvPr>
            <p:cNvGrpSpPr/>
            <p:nvPr/>
          </p:nvGrpSpPr>
          <p:grpSpPr>
            <a:xfrm>
              <a:off x="1215235" y="3106882"/>
              <a:ext cx="2560869" cy="2110077"/>
              <a:chOff x="1083025" y="2306625"/>
              <a:chExt cx="1920700" cy="1582598"/>
            </a:xfrm>
          </p:grpSpPr>
          <p:sp>
            <p:nvSpPr>
              <p:cNvPr id="22" name="Google Shape;211;p19">
                <a:extLst>
                  <a:ext uri="{FF2B5EF4-FFF2-40B4-BE49-F238E27FC236}">
                    <a16:creationId xmlns:a16="http://schemas.microsoft.com/office/drawing/2014/main" id="{3BDC0FBE-1D91-4916-A832-21EE164AB346}"/>
                  </a:ext>
                </a:extLst>
              </p:cNvPr>
              <p:cNvSpPr txBox="1"/>
              <p:nvPr/>
            </p:nvSpPr>
            <p:spPr>
              <a:xfrm>
                <a:off x="1235825" y="2695024"/>
                <a:ext cx="17679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CA" sz="1800" b="1" dirty="0">
                    <a:latin typeface="Calibri"/>
                    <a:ea typeface="Calibri"/>
                    <a:cs typeface="Calibri"/>
                    <a:sym typeface="Calibri"/>
                  </a:rPr>
                  <a:t>750 Labeled Tutorials</a:t>
                </a:r>
                <a:endParaRPr sz="1800" b="1" dirty="0">
                  <a:latin typeface="Calibri"/>
                  <a:ea typeface="Calibri"/>
                  <a:cs typeface="Calibri"/>
                  <a:sym typeface="Calibri"/>
                </a:endParaRPr>
              </a:p>
            </p:txBody>
          </p:sp>
          <p:sp>
            <p:nvSpPr>
              <p:cNvPr id="23" name="Google Shape;212;p19">
                <a:extLst>
                  <a:ext uri="{FF2B5EF4-FFF2-40B4-BE49-F238E27FC236}">
                    <a16:creationId xmlns:a16="http://schemas.microsoft.com/office/drawing/2014/main" id="{5F5EAADC-AB6E-4A45-B7A3-2FABC808E569}"/>
                  </a:ext>
                </a:extLst>
              </p:cNvPr>
              <p:cNvSpPr txBox="1"/>
              <p:nvPr/>
            </p:nvSpPr>
            <p:spPr>
              <a:xfrm>
                <a:off x="1215706" y="3151823"/>
                <a:ext cx="1767900" cy="737400"/>
              </a:xfrm>
              <a:prstGeom prst="rect">
                <a:avLst/>
              </a:prstGeom>
              <a:noFill/>
              <a:ln>
                <a:noFill/>
              </a:ln>
            </p:spPr>
            <p:txBody>
              <a:bodyPr spcFirstLastPara="1" wrap="square" lIns="121900" tIns="121900" rIns="121900" bIns="121900" anchor="t" anchorCtr="0">
                <a:noAutofit/>
              </a:bodyPr>
              <a:lstStyle/>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Photoshop tutorials</a:t>
                </a:r>
              </a:p>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Only text</a:t>
                </a:r>
              </a:p>
              <a:p>
                <a:pPr marL="457200" lvl="0" indent="-330200" algn="l" rtl="0">
                  <a:lnSpc>
                    <a:spcPct val="100000"/>
                  </a:lnSpc>
                  <a:spcBef>
                    <a:spcPts val="0"/>
                  </a:spcBef>
                  <a:spcAft>
                    <a:spcPts val="0"/>
                  </a:spcAft>
                  <a:buSzPts val="1600"/>
                  <a:buFont typeface="Calibri"/>
                  <a:buChar char="➔"/>
                </a:pPr>
                <a:r>
                  <a:rPr lang="en-CA" sz="1800" dirty="0">
                    <a:latin typeface="Calibri"/>
                    <a:ea typeface="Calibri"/>
                    <a:cs typeface="Calibri"/>
                    <a:sym typeface="Calibri"/>
                  </a:rPr>
                  <a:t>Equal Advanced and Beginner tutorials</a:t>
                </a:r>
                <a:endParaRPr sz="1800" dirty="0">
                  <a:latin typeface="Calibri"/>
                  <a:ea typeface="Calibri"/>
                  <a:cs typeface="Calibri"/>
                  <a:sym typeface="Calibri"/>
                </a:endParaRPr>
              </a:p>
              <a:p>
                <a:pPr marL="457200" lvl="0" indent="-330200" algn="l" rtl="0">
                  <a:lnSpc>
                    <a:spcPct val="100000"/>
                  </a:lnSpc>
                  <a:spcBef>
                    <a:spcPts val="0"/>
                  </a:spcBef>
                  <a:spcAft>
                    <a:spcPts val="0"/>
                  </a:spcAft>
                  <a:buSzPts val="1600"/>
                  <a:buFont typeface="Calibri"/>
                  <a:buChar char="➔"/>
                </a:pPr>
                <a:endParaRPr lang="en-CA" sz="1800" dirty="0">
                  <a:latin typeface="Calibri"/>
                  <a:ea typeface="Calibri"/>
                  <a:cs typeface="Calibri"/>
                  <a:sym typeface="Calibri"/>
                </a:endParaRPr>
              </a:p>
              <a:p>
                <a:pPr marL="127000" lvl="0" algn="l" rtl="0">
                  <a:lnSpc>
                    <a:spcPct val="100000"/>
                  </a:lnSpc>
                  <a:spcBef>
                    <a:spcPts val="0"/>
                  </a:spcBef>
                  <a:spcAft>
                    <a:spcPts val="0"/>
                  </a:spcAft>
                  <a:buSzPts val="1600"/>
                </a:pPr>
                <a:endParaRPr lang="en-CA" sz="1800" dirty="0">
                  <a:latin typeface="Calibri"/>
                  <a:ea typeface="Calibri"/>
                  <a:cs typeface="Calibri"/>
                  <a:sym typeface="Calibri"/>
                </a:endParaRPr>
              </a:p>
            </p:txBody>
          </p:sp>
          <p:sp>
            <p:nvSpPr>
              <p:cNvPr id="24" name="Google Shape;213;p19">
                <a:extLst>
                  <a:ext uri="{FF2B5EF4-FFF2-40B4-BE49-F238E27FC236}">
                    <a16:creationId xmlns:a16="http://schemas.microsoft.com/office/drawing/2014/main" id="{FECC8D45-9C40-4986-8A2F-FDDF367AE169}"/>
                  </a:ext>
                </a:extLst>
              </p:cNvPr>
              <p:cNvSpPr/>
              <p:nvPr/>
            </p:nvSpPr>
            <p:spPr>
              <a:xfrm flipH="1">
                <a:off x="1083025" y="2306625"/>
                <a:ext cx="1834800" cy="143400"/>
              </a:xfrm>
              <a:prstGeom prst="parallelogram">
                <a:avLst>
                  <a:gd name="adj" fmla="val 96952"/>
                </a:avLst>
              </a:prstGeom>
              <a:solidFill>
                <a:srgbClr val="4141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a:latin typeface="Calibri"/>
                    <a:ea typeface="Calibri"/>
                    <a:cs typeface="Calibri"/>
                    <a:sym typeface="Calibri"/>
                  </a:rPr>
                  <a:t>  </a:t>
                </a:r>
                <a:endParaRPr sz="1600">
                  <a:latin typeface="Calibri"/>
                  <a:ea typeface="Calibri"/>
                  <a:cs typeface="Calibri"/>
                  <a:sym typeface="Calibri"/>
                </a:endParaRPr>
              </a:p>
            </p:txBody>
          </p:sp>
          <p:sp>
            <p:nvSpPr>
              <p:cNvPr id="25" name="Google Shape;214;p19">
                <a:extLst>
                  <a:ext uri="{FF2B5EF4-FFF2-40B4-BE49-F238E27FC236}">
                    <a16:creationId xmlns:a16="http://schemas.microsoft.com/office/drawing/2014/main" id="{6ECDB37F-6F72-4C7D-8354-3C7A5F137A8D}"/>
                  </a:ext>
                </a:extLst>
              </p:cNvPr>
              <p:cNvSpPr/>
              <p:nvPr/>
            </p:nvSpPr>
            <p:spPr>
              <a:xfrm>
                <a:off x="1083125" y="2460449"/>
                <a:ext cx="1834800" cy="143400"/>
              </a:xfrm>
              <a:prstGeom prst="parallelogram">
                <a:avLst>
                  <a:gd name="adj" fmla="val 96952"/>
                </a:avLst>
              </a:prstGeom>
              <a:solidFill>
                <a:srgbClr val="2F2F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grpSp>
      </p:gr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11298</TotalTime>
  <Words>3669</Words>
  <Application>Microsoft Office PowerPoint</Application>
  <PresentationFormat>Widescreen</PresentationFormat>
  <Paragraphs>693</Paragraphs>
  <Slides>62</Slides>
  <Notes>51</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 </vt:lpstr>
      <vt:lpstr>Wingdings</vt:lpstr>
      <vt:lpstr>Linux Libertine</vt:lpstr>
      <vt:lpstr>Calibri Light</vt:lpstr>
      <vt:lpstr>Gadugi</vt:lpstr>
      <vt:lpstr>Calibri</vt:lpstr>
      <vt:lpstr>Century Gothic</vt:lpstr>
      <vt:lpstr>Times New Roman</vt:lpstr>
      <vt:lpstr>Office Theme</vt:lpstr>
      <vt:lpstr>An Investigation on Automatically Assessing an Application Tutorial’s Difficulty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on Automatically Assessing an Application Tutorial’s Difficulty </dc:title>
  <dc:creator>Shahed Anzarus Sabab</dc:creator>
  <cp:lastModifiedBy>Shahed Anzarus Sabab</cp:lastModifiedBy>
  <cp:revision>206</cp:revision>
  <dcterms:created xsi:type="dcterms:W3CDTF">2019-12-07T20:52:52Z</dcterms:created>
  <dcterms:modified xsi:type="dcterms:W3CDTF">2019-12-17T02:10:00Z</dcterms:modified>
</cp:coreProperties>
</file>