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81" r:id="rId5"/>
    <p:sldId id="339" r:id="rId6"/>
    <p:sldId id="338" r:id="rId7"/>
    <p:sldId id="327" r:id="rId8"/>
    <p:sldId id="336" r:id="rId9"/>
    <p:sldId id="283" r:id="rId10"/>
    <p:sldId id="318" r:id="rId11"/>
    <p:sldId id="282" r:id="rId12"/>
    <p:sldId id="330" r:id="rId13"/>
    <p:sldId id="335" r:id="rId14"/>
    <p:sldId id="290" r:id="rId15"/>
    <p:sldId id="292" r:id="rId16"/>
    <p:sldId id="293" r:id="rId17"/>
    <p:sldId id="295" r:id="rId18"/>
    <p:sldId id="329" r:id="rId19"/>
    <p:sldId id="319" r:id="rId20"/>
    <p:sldId id="334" r:id="rId21"/>
    <p:sldId id="328" r:id="rId22"/>
    <p:sldId id="331" r:id="rId23"/>
    <p:sldId id="33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3D9FF"/>
    <a:srgbClr val="EEFFEE"/>
    <a:srgbClr val="FFEECC"/>
    <a:srgbClr val="FFEEEE"/>
    <a:srgbClr val="EAEAEA"/>
    <a:srgbClr val="EE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76592" autoAdjust="0"/>
  </p:normalViewPr>
  <p:slideViewPr>
    <p:cSldViewPr snapToGrid="0">
      <p:cViewPr varScale="1">
        <p:scale>
          <a:sx n="56" d="100"/>
          <a:sy n="56" d="100"/>
        </p:scale>
        <p:origin x="119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ropbox\Masters\Thesis\Individual%20Sections\data_by_participa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1916264968264002E-2"/>
          <c:w val="0.99533636410487614"/>
          <c:h val="0.79676477363578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Graphs!$G$2</c:f>
              <c:strCache>
                <c:ptCount val="1"/>
                <c:pt idx="0">
                  <c:v>Average number of notes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3B-4016-9463-26B730727DA9}"/>
              </c:ext>
            </c:extLst>
          </c:dPt>
          <c:dPt>
            <c:idx val="1"/>
            <c:invertIfNegative val="0"/>
            <c:bubble3D val="0"/>
            <c:spPr>
              <a:solidFill>
                <a:srgbClr val="B3D9F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3B-4016-9463-26B730727DA9}"/>
              </c:ext>
            </c:extLst>
          </c:dPt>
          <c:errBars>
            <c:errBarType val="both"/>
            <c:errValType val="cust"/>
            <c:noEndCap val="1"/>
            <c:plus>
              <c:numRef>
                <c:f>Graphs!$G$6:$G$7</c:f>
                <c:numCache>
                  <c:formatCode>General</c:formatCode>
                  <c:ptCount val="2"/>
                  <c:pt idx="0">
                    <c:v>3.4</c:v>
                  </c:pt>
                  <c:pt idx="1">
                    <c:v>2.8</c:v>
                  </c:pt>
                </c:numCache>
              </c:numRef>
            </c:plus>
            <c:minus>
              <c:numRef>
                <c:f>Graphs!$G$6:$G$7</c:f>
                <c:numCache>
                  <c:formatCode>General</c:formatCode>
                  <c:ptCount val="2"/>
                  <c:pt idx="0">
                    <c:v>3.4</c:v>
                  </c:pt>
                  <c:pt idx="1">
                    <c:v>2.8</c:v>
                  </c:pt>
                </c:numCache>
              </c:numRef>
            </c:minus>
            <c:spPr>
              <a:noFill/>
              <a:ln w="571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 w="lg" len="lg"/>
                <a:tailEnd w="lg" len="lg"/>
              </a:ln>
              <a:effectLst/>
            </c:spPr>
          </c:errBars>
          <c:cat>
            <c:strRef>
              <c:f>Graphs!$F$3:$F$4</c:f>
              <c:strCache>
                <c:ptCount val="2"/>
                <c:pt idx="0">
                  <c:v>Antorial</c:v>
                </c:pt>
                <c:pt idx="1">
                  <c:v>Baseline</c:v>
                </c:pt>
              </c:strCache>
            </c:strRef>
          </c:cat>
          <c:val>
            <c:numRef>
              <c:f>Graphs!$G$3:$G$4</c:f>
              <c:numCache>
                <c:formatCode>General</c:formatCode>
                <c:ptCount val="2"/>
                <c:pt idx="0">
                  <c:v>14.9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3B-4016-9463-26B730727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308696768"/>
        <c:axId val="308697160"/>
      </c:barChart>
      <c:catAx>
        <c:axId val="30869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08697160"/>
        <c:crosses val="autoZero"/>
        <c:auto val="1"/>
        <c:lblAlgn val="ctr"/>
        <c:lblOffset val="100"/>
        <c:noMultiLvlLbl val="0"/>
      </c:catAx>
      <c:valAx>
        <c:axId val="308697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0869676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800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9E30A-4200-4AB6-9F11-0D5874D95239}" type="datetimeFigureOut">
              <a:rPr lang="en-CA" smtClean="0"/>
              <a:t>18/05/2017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E664C-4883-4414-97B2-5A794A8311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463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05D94-AE85-4BAB-B6B7-92E87A5B043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3166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Equivalent tutorials</a:t>
            </a:r>
          </a:p>
          <a:p>
            <a:r>
              <a:rPr lang="en-CA" dirty="0"/>
              <a:t>Counter-balanced</a:t>
            </a:r>
            <a:r>
              <a:rPr lang="en-CA" baseline="0" dirty="0"/>
              <a:t> order of tutorials and conditions</a:t>
            </a:r>
          </a:p>
          <a:p>
            <a:r>
              <a:rPr lang="en-CA" baseline="0" dirty="0"/>
              <a:t>Questionnaires in between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9385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/>
              <a:t>Experts are likelier to post meaningful content</a:t>
            </a:r>
          </a:p>
          <a:p>
            <a:r>
              <a:rPr lang="en-CA" baseline="0" dirty="0"/>
              <a:t>Motivation for posting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8529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Submitted notes, questionnaires, interviews were transcribed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Today, I will present some</a:t>
            </a:r>
            <a:r>
              <a:rPr lang="en-CA" baseline="0" dirty="0"/>
              <a:t> highlights of our results.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/>
              <a:t>Please take a look at our paper for more detailed results.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9193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Lends support that our model elicits</a:t>
            </a:r>
            <a:r>
              <a:rPr lang="en-CA" baseline="0" dirty="0"/>
              <a:t> more notes</a:t>
            </a:r>
          </a:p>
          <a:p>
            <a:endParaRPr lang="en-CA" baseline="0" dirty="0"/>
          </a:p>
          <a:p>
            <a:r>
              <a:rPr lang="en-CA" baseline="0" dirty="0"/>
              <a:t>We further analyzed the types of notes submitted, and have reason to believe that we have positive results.</a:t>
            </a:r>
          </a:p>
          <a:p>
            <a:r>
              <a:rPr lang="en-CA" baseline="0" dirty="0"/>
              <a:t>Please refer to the paper for all the details.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0535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was meant to </a:t>
            </a:r>
            <a:r>
              <a:rPr lang="en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</a:t>
            </a:r>
            <a:r>
              <a:rPr lang="en-CA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note</a:t>
            </a:r>
            <a:endParaRPr lang="en-CA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 for readers when consuming notes, possibly leverage this…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other dimensions, please look at the paper.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9535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Interviews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used to understand their choices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671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Antorial encouraged participants to be more on topic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need to mention step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667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Here, opinions diverge.</a:t>
            </a:r>
          </a:p>
          <a:p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 what kind of notes would help</a:t>
            </a:r>
          </a:p>
          <a:p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Can’t find a good category, or too much thought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Preferred freeform</a:t>
            </a:r>
          </a:p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need refinement, still open to see how much they actually help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2437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Encouraged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discussion, see what’s there</a:t>
            </a:r>
          </a:p>
          <a:p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Concerned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aking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conversation, group comments in longer notes</a:t>
            </a:r>
          </a:p>
          <a:p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summarize our results, participants submitted more notes with Antorial, but had mixed reactions.</a:t>
            </a:r>
          </a:p>
          <a:p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we present some considerations for moving forward.</a:t>
            </a:r>
          </a:p>
          <a:p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integrated</a:t>
            </a:r>
          </a:p>
          <a:p>
            <a:pPr marL="171450" indent="-171450">
              <a:buFontTx/>
              <a:buChar char="-"/>
            </a:pP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didn’t want all visible</a:t>
            </a:r>
          </a:p>
          <a:p>
            <a:pPr marL="171450" indent="-171450">
              <a:buFontTx/>
              <a:buChar char="-"/>
            </a:pP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Interfere</a:t>
            </a:r>
          </a:p>
          <a:p>
            <a:pPr marL="171450" indent="-171450">
              <a:buFontTx/>
              <a:buChar char="-"/>
            </a:pP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Self-conscious</a:t>
            </a:r>
          </a:p>
          <a:p>
            <a:pPr marL="171450" indent="-171450">
              <a:buFontTx/>
              <a:buChar char="-"/>
            </a:pP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Feel disrupting discussion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9920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Took time creating categories, but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proved to be detrimental  for some participants.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Categories need to be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designed with care, more thorough design process may be warranted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4083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/>
              <a:t>targeted to different skill levels or software or software versions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incomplete,</a:t>
            </a:r>
            <a:r>
              <a:rPr lang="en-CA" baseline="0" dirty="0"/>
              <a:t> errors or omissions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9415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enabled us to see how </a:t>
            </a:r>
          </a:p>
          <a:p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 tutorial refinements impacted contributions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-gathered subjective impressions</a:t>
            </a:r>
          </a:p>
          <a:p>
            <a:endParaRPr lang="en-C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Wider range of participants would have what kind of impact, see how tuts evolve over time, see how users interact with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eachother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CA" dirty="0"/>
          </a:p>
          <a:p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(a) General comments (b) Categories, other formats (</a:t>
            </a:r>
            <a:r>
              <a:rPr lang="en-CA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video)</a:t>
            </a: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 we feel that there are many exciting possibilities.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52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05D94-AE85-4BAB-B6B7-92E87A5B0430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2142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Previous research found categories</a:t>
            </a:r>
            <a:r>
              <a:rPr lang="en-CA" baseline="0" dirty="0"/>
              <a:t> reflecting existing commenting behaviour</a:t>
            </a:r>
            <a:endParaRPr lang="en-CA" dirty="0"/>
          </a:p>
          <a:p>
            <a:r>
              <a:rPr lang="en-CA" dirty="0"/>
              <a:t>Created categories to encourage more useful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6717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Counterbalanced</a:t>
            </a:r>
          </a:p>
          <a:p>
            <a:r>
              <a:rPr lang="en-CA" dirty="0"/>
              <a:t>Within-subjects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680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Some comment types that we can find are the following…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05D94-AE85-4BAB-B6B7-92E87A5B043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3040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1. Model for eliciting contributions that benefit the community, through a</a:t>
            </a:r>
            <a:r>
              <a:rPr lang="en-CA" baseline="0" dirty="0"/>
              <a:t> s</a:t>
            </a:r>
            <a:r>
              <a:rPr lang="en-CA" dirty="0"/>
              <a:t>ystem we built that we call Antorial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2171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work is primarily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influenced by two areas…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Previous work has found that user submit content to in-application help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resources</a:t>
            </a:r>
          </a:p>
          <a:p>
            <a:pPr marL="0" indent="0">
              <a:buNone/>
            </a:pP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encouraging that people do this, indication that people want to share, use this for tutorial comments</a:t>
            </a:r>
          </a:p>
          <a:p>
            <a:pPr marL="228600" indent="-228600">
              <a:buAutoNum type="arabicPeriod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People value submitted content, but how need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adapt to tutorials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2431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… by better integrating into tutorial content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Antorial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5544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Notes hidden by default</a:t>
            </a:r>
            <a:r>
              <a:rPr lang="en-CA" baseline="0" dirty="0"/>
              <a:t> because</a:t>
            </a:r>
            <a:endParaRPr lang="en-CA" dirty="0"/>
          </a:p>
          <a:p>
            <a:endParaRPr lang="en-CA" baseline="0" dirty="0"/>
          </a:p>
          <a:p>
            <a:r>
              <a:rPr lang="en-CA" baseline="0" dirty="0"/>
              <a:t>To summarize how this approaches our goal of eliciting tutorial </a:t>
            </a:r>
            <a:r>
              <a:rPr lang="en-CA" baseline="0" dirty="0" err="1"/>
              <a:t>improvments</a:t>
            </a:r>
            <a:r>
              <a:rPr lang="en-CA" baseline="0" dirty="0"/>
              <a:t>…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522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see how this model of community tutorial refinement impacts contributions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gather subjective impressions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7781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/>
              <a:t>Are goal was to get feedback on Antorial</a:t>
            </a:r>
          </a:p>
          <a:p>
            <a:r>
              <a:rPr lang="en-CA" baseline="0" dirty="0"/>
              <a:t>Provided a baseline as a comparison, closer to a more traditional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037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F84E-1675-4DEB-B684-207D8815764A}" type="datetime1">
              <a:rPr lang="en-CA" smtClean="0"/>
              <a:t>18/05/2017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ADB9ED7D-2724-4385-9621-84E64A89C70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655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014B-A5F2-48FE-821B-16E2020B2472}" type="datetime1">
              <a:rPr lang="en-CA" smtClean="0"/>
              <a:t>18/05/2017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931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E27C-E22B-4624-9C09-744B4D973F0B}" type="datetime1">
              <a:rPr lang="en-CA" smtClean="0"/>
              <a:t>18/05/2017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05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C00A-6E88-4876-82E7-AD350971CBDA}" type="datetime1">
              <a:rPr lang="en-CA" smtClean="0"/>
              <a:t>18/05/2017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ADB9ED7D-2724-4385-9621-84E64A89C70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475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5CF2-0BA0-458C-928C-7E2D65249227}" type="datetime1">
              <a:rPr lang="en-CA" smtClean="0"/>
              <a:t>18/05/2017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05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DE3E-CD81-4FD9-B82D-AC95913F591C}" type="datetime1">
              <a:rPr lang="en-CA" smtClean="0"/>
              <a:t>18/05/2017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529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0289-7DAE-4047-AEDB-56963CF0BB5B}" type="datetime1">
              <a:rPr lang="en-CA" smtClean="0"/>
              <a:t>18/05/2017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044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60E6-9B28-4CD8-9163-E46C1A0D9D91}" type="datetime1">
              <a:rPr lang="en-CA" smtClean="0"/>
              <a:t>18/05/2017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155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6387-C456-4E8D-95A1-CFF9BB6CAAFE}" type="datetime1">
              <a:rPr lang="en-CA" smtClean="0"/>
              <a:t>18/05/2017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352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E5EF-7C5E-46CF-A566-A9779C831061}" type="datetime1">
              <a:rPr lang="en-CA" smtClean="0"/>
              <a:t>18/05/2017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528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602B5-C293-480B-95DF-FD8DC9E4171F}" type="datetime1">
              <a:rPr lang="en-CA" smtClean="0"/>
              <a:t>18/05/2017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743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2C77E-89E3-4526-AAFB-3426BEF6B820}" type="datetime1">
              <a:rPr lang="en-CA" smtClean="0"/>
              <a:t>18/05/2017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9ED7D-2724-4385-9621-84E64A89C70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400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2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microsoft.com/office/2007/relationships/hdphoto" Target="../media/hdphoto1.wdp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3925" y="2609104"/>
            <a:ext cx="10064150" cy="1561141"/>
          </a:xfrm>
        </p:spPr>
        <p:txBody>
          <a:bodyPr>
            <a:noAutofit/>
          </a:bodyPr>
          <a:lstStyle/>
          <a:p>
            <a:r>
              <a:rPr lang="en-CA" sz="4800" dirty="0"/>
              <a:t>Soliciting Reader Contributions to Software Tutorials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61781"/>
            <a:ext cx="9144000" cy="479492"/>
          </a:xfrm>
        </p:spPr>
        <p:txBody>
          <a:bodyPr>
            <a:normAutofit/>
          </a:bodyPr>
          <a:lstStyle/>
          <a:p>
            <a:r>
              <a:rPr lang="en-CA" sz="2800" dirty="0"/>
              <a:t>Patrick Dubois, </a:t>
            </a:r>
            <a:r>
              <a:rPr lang="en-CA" sz="2800" dirty="0" err="1"/>
              <a:t>Volodymyr</a:t>
            </a:r>
            <a:r>
              <a:rPr lang="en-CA" sz="2800" dirty="0"/>
              <a:t> </a:t>
            </a:r>
            <a:r>
              <a:rPr lang="en-CA" sz="2800" dirty="0" err="1"/>
              <a:t>Dziubak</a:t>
            </a:r>
            <a:r>
              <a:rPr lang="en-CA" sz="2800" dirty="0"/>
              <a:t>, Andrea Bunt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58" y="320393"/>
            <a:ext cx="3893838" cy="895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7" y="221549"/>
            <a:ext cx="3733800" cy="1115913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24000" y="5515965"/>
            <a:ext cx="9144000" cy="4604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/>
              <a:t>May 18</a:t>
            </a:r>
            <a:r>
              <a:rPr lang="en-CA" sz="2800" baseline="30000" dirty="0"/>
              <a:t>th</a:t>
            </a:r>
            <a:r>
              <a:rPr lang="en-CA" sz="2800" dirty="0"/>
              <a:t>, 2017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0" y="1753496"/>
            <a:ext cx="9144000" cy="855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6000" dirty="0">
                <a:latin typeface="+mj-lt"/>
              </a:rPr>
              <a:t>Tell Me More!</a:t>
            </a:r>
          </a:p>
        </p:txBody>
      </p:sp>
    </p:spTree>
    <p:extLst>
      <p:ext uri="{BB962C8B-B14F-4D97-AF65-F5344CB8AC3E}">
        <p14:creationId xmlns:p14="http://schemas.microsoft.com/office/powerpoint/2010/main" val="4010696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1" t="16354" r="12785" b="21715"/>
          <a:stretch/>
        </p:blipFill>
        <p:spPr>
          <a:xfrm>
            <a:off x="4419910" y="4028546"/>
            <a:ext cx="3600000" cy="1920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5" r="1215" b="19615"/>
          <a:stretch/>
        </p:blipFill>
        <p:spPr>
          <a:xfrm>
            <a:off x="4273153" y="996088"/>
            <a:ext cx="3600000" cy="1920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" t="15542" r="3871" b="19303"/>
          <a:stretch/>
        </p:blipFill>
        <p:spPr>
          <a:xfrm>
            <a:off x="590695" y="996088"/>
            <a:ext cx="3600000" cy="19205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10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381" y="4025072"/>
            <a:ext cx="3600000" cy="19209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408425" y="517961"/>
            <a:ext cx="1646998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Antorial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295876" y="3550419"/>
            <a:ext cx="1531336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Baseline</a:t>
            </a:r>
          </a:p>
        </p:txBody>
      </p:sp>
    </p:spTree>
    <p:extLst>
      <p:ext uri="{BB962C8B-B14F-4D97-AF65-F5344CB8AC3E}">
        <p14:creationId xmlns:p14="http://schemas.microsoft.com/office/powerpoint/2010/main" val="221008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62578" y="838635"/>
            <a:ext cx="7066844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Setup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93962" y="5095585"/>
            <a:ext cx="9604076" cy="4365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dirty="0"/>
              <a:t>Motivation: tutorials will be used by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11</a:t>
            </a:fld>
            <a:endParaRPr lang="en-CA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93962" y="2736923"/>
            <a:ext cx="9604076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Thirteen expert Photoshop users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93962" y="3916254"/>
            <a:ext cx="9604076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Two weeks each, to improve four tutorials</a:t>
            </a:r>
          </a:p>
        </p:txBody>
      </p:sp>
    </p:spTree>
    <p:extLst>
      <p:ext uri="{BB962C8B-B14F-4D97-AF65-F5344CB8AC3E}">
        <p14:creationId xmlns:p14="http://schemas.microsoft.com/office/powerpoint/2010/main" val="23838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76450" y="2766219"/>
            <a:ext cx="8039100" cy="1325563"/>
          </a:xfrm>
        </p:spPr>
        <p:txBody>
          <a:bodyPr>
            <a:noAutofit/>
          </a:bodyPr>
          <a:lstStyle/>
          <a:p>
            <a:pPr algn="ctr"/>
            <a:r>
              <a:rPr lang="en-CA" sz="7200" dirty="0"/>
              <a:t>Evaluation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9796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pPr/>
              <a:t>13</a:t>
            </a:fld>
            <a:endParaRPr lang="en-CA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44208179"/>
              </p:ext>
            </p:extLst>
          </p:nvPr>
        </p:nvGraphicFramePr>
        <p:xfrm>
          <a:off x="3631721" y="1062893"/>
          <a:ext cx="4928558" cy="5293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3181454" y="584766"/>
            <a:ext cx="5829092" cy="478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Mean number of notes per participant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1721" y="6356350"/>
            <a:ext cx="3588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*Error bars represent standard error</a:t>
            </a:r>
          </a:p>
        </p:txBody>
      </p:sp>
    </p:spTree>
    <p:extLst>
      <p:ext uri="{BB962C8B-B14F-4D97-AF65-F5344CB8AC3E}">
        <p14:creationId xmlns:p14="http://schemas.microsoft.com/office/powerpoint/2010/main" val="4194392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pPr/>
              <a:t>14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0302" y="838635"/>
            <a:ext cx="8511396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Target Audience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47641" y="4063445"/>
            <a:ext cx="2696718" cy="528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CA" dirty="0"/>
              <a:t>Tutorial author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00661" y="2569994"/>
            <a:ext cx="1615062" cy="475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Reader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06905" y="5887130"/>
            <a:ext cx="1615062" cy="651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Antorial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297774" y="5887130"/>
            <a:ext cx="1615062" cy="584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Baseline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300661" y="2144165"/>
            <a:ext cx="1615062" cy="473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General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070341" y="5734050"/>
            <a:ext cx="8051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438525" y="2952750"/>
            <a:ext cx="1333500" cy="2781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tx1"/>
                </a:solidFill>
              </a:rPr>
              <a:t>78%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44359" y="2924174"/>
            <a:ext cx="1333500" cy="2809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tx1"/>
                </a:solidFill>
              </a:rPr>
              <a:t>79%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38525" y="2178679"/>
            <a:ext cx="1333500" cy="47863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bg1"/>
                </a:solidFill>
              </a:rPr>
              <a:t>13%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38525" y="2654845"/>
            <a:ext cx="1333500" cy="30598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tx1"/>
                </a:solidFill>
              </a:rPr>
              <a:t>9%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44359" y="2172533"/>
            <a:ext cx="1333500" cy="41668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bg1"/>
                </a:solidFill>
              </a:rPr>
              <a:t>12%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44359" y="2590787"/>
            <a:ext cx="1333500" cy="33849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tx1"/>
                </a:solidFill>
              </a:rPr>
              <a:t>9%</a:t>
            </a:r>
          </a:p>
        </p:txBody>
      </p:sp>
    </p:spTree>
    <p:extLst>
      <p:ext uri="{BB962C8B-B14F-4D97-AF65-F5344CB8AC3E}">
        <p14:creationId xmlns:p14="http://schemas.microsoft.com/office/powerpoint/2010/main" val="206255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1903" r="12070" b="14408"/>
          <a:stretch/>
        </p:blipFill>
        <p:spPr>
          <a:xfrm>
            <a:off x="432685" y="3429000"/>
            <a:ext cx="3340028" cy="306816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069" y="3613881"/>
            <a:ext cx="4072650" cy="25592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pPr/>
              <a:t>15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0302" y="838635"/>
            <a:ext cx="8511396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Overall Preference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952671" y="1733371"/>
            <a:ext cx="784844" cy="1516508"/>
            <a:chOff x="645260" y="2363063"/>
            <a:chExt cx="784844" cy="1516508"/>
          </a:xfrm>
        </p:grpSpPr>
        <p:sp>
          <p:nvSpPr>
            <p:cNvPr id="2" name="Oval 1"/>
            <p:cNvSpPr/>
            <p:nvPr/>
          </p:nvSpPr>
          <p:spPr>
            <a:xfrm>
              <a:off x="849642" y="2363063"/>
              <a:ext cx="376081" cy="376081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9" name="Straight Connector 8"/>
            <p:cNvCxnSpPr>
              <a:stCxn id="2" idx="4"/>
            </p:cNvCxnSpPr>
            <p:nvPr/>
          </p:nvCxnSpPr>
          <p:spPr>
            <a:xfrm>
              <a:off x="1037683" y="2739144"/>
              <a:ext cx="8170" cy="480306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037682" y="2551103"/>
              <a:ext cx="392422" cy="397732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645260" y="2551103"/>
              <a:ext cx="392422" cy="397732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05472" y="3219450"/>
              <a:ext cx="240381" cy="660121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045853" y="3219449"/>
              <a:ext cx="240381" cy="660121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757550" y="2011294"/>
            <a:ext cx="784844" cy="1516508"/>
            <a:chOff x="645260" y="2363063"/>
            <a:chExt cx="784844" cy="1516508"/>
          </a:xfrm>
        </p:grpSpPr>
        <p:sp>
          <p:nvSpPr>
            <p:cNvPr id="32" name="Oval 31"/>
            <p:cNvSpPr/>
            <p:nvPr/>
          </p:nvSpPr>
          <p:spPr>
            <a:xfrm>
              <a:off x="849642" y="2363063"/>
              <a:ext cx="376081" cy="376081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3" name="Straight Connector 32"/>
            <p:cNvCxnSpPr>
              <a:stCxn id="32" idx="4"/>
            </p:cNvCxnSpPr>
            <p:nvPr/>
          </p:nvCxnSpPr>
          <p:spPr>
            <a:xfrm>
              <a:off x="1037683" y="2739144"/>
              <a:ext cx="8170" cy="480306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037682" y="2551103"/>
              <a:ext cx="392422" cy="397732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645260" y="2551103"/>
              <a:ext cx="392422" cy="397732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805472" y="3219450"/>
              <a:ext cx="240381" cy="660121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45853" y="3219449"/>
              <a:ext cx="240381" cy="660121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359476" y="2576792"/>
            <a:ext cx="784844" cy="1516508"/>
            <a:chOff x="645260" y="2363063"/>
            <a:chExt cx="784844" cy="1516508"/>
          </a:xfrm>
        </p:grpSpPr>
        <p:sp>
          <p:nvSpPr>
            <p:cNvPr id="39" name="Oval 38"/>
            <p:cNvSpPr/>
            <p:nvPr/>
          </p:nvSpPr>
          <p:spPr>
            <a:xfrm>
              <a:off x="849642" y="2363063"/>
              <a:ext cx="376081" cy="376081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0" name="Straight Connector 39"/>
            <p:cNvCxnSpPr>
              <a:stCxn id="39" idx="4"/>
            </p:cNvCxnSpPr>
            <p:nvPr/>
          </p:nvCxnSpPr>
          <p:spPr>
            <a:xfrm>
              <a:off x="1037683" y="2739144"/>
              <a:ext cx="8170" cy="480306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037682" y="2551103"/>
              <a:ext cx="392422" cy="397732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645260" y="2551103"/>
              <a:ext cx="392422" cy="397732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805472" y="3219450"/>
              <a:ext cx="240381" cy="660121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45853" y="3219449"/>
              <a:ext cx="240381" cy="660121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3635628" y="2254469"/>
            <a:ext cx="784844" cy="1516508"/>
            <a:chOff x="645260" y="2363063"/>
            <a:chExt cx="784844" cy="1516508"/>
          </a:xfrm>
        </p:grpSpPr>
        <p:sp>
          <p:nvSpPr>
            <p:cNvPr id="46" name="Oval 45"/>
            <p:cNvSpPr/>
            <p:nvPr/>
          </p:nvSpPr>
          <p:spPr>
            <a:xfrm>
              <a:off x="849642" y="2363063"/>
              <a:ext cx="376081" cy="376081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7" name="Straight Connector 46"/>
            <p:cNvCxnSpPr>
              <a:stCxn id="46" idx="4"/>
            </p:cNvCxnSpPr>
            <p:nvPr/>
          </p:nvCxnSpPr>
          <p:spPr>
            <a:xfrm>
              <a:off x="1037683" y="2739144"/>
              <a:ext cx="8170" cy="480306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037682" y="2551103"/>
              <a:ext cx="392422" cy="397732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645260" y="2551103"/>
              <a:ext cx="392422" cy="397732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805472" y="3219450"/>
              <a:ext cx="240381" cy="660121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045853" y="3219449"/>
              <a:ext cx="240381" cy="660121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213507" y="2831661"/>
            <a:ext cx="784844" cy="1516508"/>
            <a:chOff x="645260" y="2363063"/>
            <a:chExt cx="784844" cy="1516508"/>
          </a:xfrm>
        </p:grpSpPr>
        <p:sp>
          <p:nvSpPr>
            <p:cNvPr id="53" name="Oval 52"/>
            <p:cNvSpPr/>
            <p:nvPr/>
          </p:nvSpPr>
          <p:spPr>
            <a:xfrm>
              <a:off x="849642" y="2363063"/>
              <a:ext cx="376081" cy="376081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4" name="Straight Connector 53"/>
            <p:cNvCxnSpPr>
              <a:stCxn id="53" idx="4"/>
            </p:cNvCxnSpPr>
            <p:nvPr/>
          </p:nvCxnSpPr>
          <p:spPr>
            <a:xfrm>
              <a:off x="1037683" y="2739144"/>
              <a:ext cx="8170" cy="480306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037682" y="2551103"/>
              <a:ext cx="392422" cy="397732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645260" y="2551103"/>
              <a:ext cx="392422" cy="397732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805472" y="3219450"/>
              <a:ext cx="240381" cy="660121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045853" y="3219449"/>
              <a:ext cx="240381" cy="660121"/>
            </a:xfrm>
            <a:prstGeom prst="line">
              <a:avLst/>
            </a:prstGeom>
            <a:ln w="762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 flipH="1">
            <a:off x="7956341" y="2016508"/>
            <a:ext cx="784844" cy="1516508"/>
            <a:chOff x="645260" y="2363063"/>
            <a:chExt cx="784844" cy="151650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Oval 59"/>
            <p:cNvSpPr/>
            <p:nvPr/>
          </p:nvSpPr>
          <p:spPr>
            <a:xfrm>
              <a:off x="849642" y="2363063"/>
              <a:ext cx="376081" cy="376081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cxnSp>
          <p:nvCxnSpPr>
            <p:cNvPr id="61" name="Straight Connector 60"/>
            <p:cNvCxnSpPr>
              <a:stCxn id="60" idx="4"/>
            </p:cNvCxnSpPr>
            <p:nvPr/>
          </p:nvCxnSpPr>
          <p:spPr>
            <a:xfrm>
              <a:off x="1037683" y="2739144"/>
              <a:ext cx="8170" cy="480306"/>
            </a:xfrm>
            <a:prstGeom prst="line">
              <a:avLst/>
            </a:prstGeom>
            <a:grpFill/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1037682" y="2551103"/>
              <a:ext cx="392422" cy="397732"/>
            </a:xfrm>
            <a:prstGeom prst="line">
              <a:avLst/>
            </a:prstGeom>
            <a:grpFill/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645260" y="2551103"/>
              <a:ext cx="392422" cy="397732"/>
            </a:xfrm>
            <a:prstGeom prst="line">
              <a:avLst/>
            </a:prstGeom>
            <a:grpFill/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805472" y="3219450"/>
              <a:ext cx="240381" cy="660121"/>
            </a:xfrm>
            <a:prstGeom prst="line">
              <a:avLst/>
            </a:prstGeom>
            <a:grpFill/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045853" y="3219449"/>
              <a:ext cx="240381" cy="660121"/>
            </a:xfrm>
            <a:prstGeom prst="line">
              <a:avLst/>
            </a:prstGeom>
            <a:grpFill/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 flipH="1">
            <a:off x="8430598" y="2610937"/>
            <a:ext cx="784844" cy="1516508"/>
            <a:chOff x="645260" y="2363063"/>
            <a:chExt cx="784844" cy="151650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7" name="Oval 66"/>
            <p:cNvSpPr/>
            <p:nvPr/>
          </p:nvSpPr>
          <p:spPr>
            <a:xfrm>
              <a:off x="849642" y="2363063"/>
              <a:ext cx="376081" cy="376081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8" name="Straight Connector 67"/>
            <p:cNvCxnSpPr>
              <a:stCxn id="67" idx="4"/>
            </p:cNvCxnSpPr>
            <p:nvPr/>
          </p:nvCxnSpPr>
          <p:spPr>
            <a:xfrm>
              <a:off x="1037683" y="2739144"/>
              <a:ext cx="8170" cy="480306"/>
            </a:xfrm>
            <a:prstGeom prst="line">
              <a:avLst/>
            </a:prstGeom>
            <a:grpFill/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1037682" y="2551103"/>
              <a:ext cx="392422" cy="397732"/>
            </a:xfrm>
            <a:prstGeom prst="line">
              <a:avLst/>
            </a:prstGeom>
            <a:grpFill/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645260" y="2551103"/>
              <a:ext cx="392422" cy="397732"/>
            </a:xfrm>
            <a:prstGeom prst="line">
              <a:avLst/>
            </a:prstGeom>
            <a:grpFill/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805472" y="3219450"/>
              <a:ext cx="240381" cy="660121"/>
            </a:xfrm>
            <a:prstGeom prst="line">
              <a:avLst/>
            </a:prstGeom>
            <a:grpFill/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045853" y="3219449"/>
              <a:ext cx="240381" cy="660121"/>
            </a:xfrm>
            <a:prstGeom prst="line">
              <a:avLst/>
            </a:prstGeom>
            <a:grpFill/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 flipH="1">
            <a:off x="7607694" y="3100513"/>
            <a:ext cx="784844" cy="1516508"/>
            <a:chOff x="645260" y="2363063"/>
            <a:chExt cx="784844" cy="151650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4" name="Oval 73"/>
            <p:cNvSpPr/>
            <p:nvPr/>
          </p:nvSpPr>
          <p:spPr>
            <a:xfrm>
              <a:off x="849642" y="2363063"/>
              <a:ext cx="376081" cy="376081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75" name="Straight Connector 74"/>
            <p:cNvCxnSpPr>
              <a:stCxn id="74" idx="4"/>
            </p:cNvCxnSpPr>
            <p:nvPr/>
          </p:nvCxnSpPr>
          <p:spPr>
            <a:xfrm>
              <a:off x="1037683" y="2739144"/>
              <a:ext cx="8170" cy="480306"/>
            </a:xfrm>
            <a:prstGeom prst="line">
              <a:avLst/>
            </a:prstGeom>
            <a:grpFill/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37682" y="2551103"/>
              <a:ext cx="392422" cy="397732"/>
            </a:xfrm>
            <a:prstGeom prst="line">
              <a:avLst/>
            </a:prstGeom>
            <a:grpFill/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645260" y="2551103"/>
              <a:ext cx="392422" cy="397732"/>
            </a:xfrm>
            <a:prstGeom prst="line">
              <a:avLst/>
            </a:prstGeom>
            <a:grpFill/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805472" y="3219450"/>
              <a:ext cx="240381" cy="660121"/>
            </a:xfrm>
            <a:prstGeom prst="line">
              <a:avLst/>
            </a:prstGeom>
            <a:grpFill/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045853" y="3219449"/>
              <a:ext cx="240381" cy="660121"/>
            </a:xfrm>
            <a:prstGeom prst="line">
              <a:avLst/>
            </a:prstGeom>
            <a:grpFill/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flipH="1">
            <a:off x="8692445" y="1708665"/>
            <a:ext cx="784844" cy="1516508"/>
            <a:chOff x="645260" y="2363063"/>
            <a:chExt cx="784844" cy="151650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1" name="Oval 80"/>
            <p:cNvSpPr/>
            <p:nvPr/>
          </p:nvSpPr>
          <p:spPr>
            <a:xfrm>
              <a:off x="849642" y="2363063"/>
              <a:ext cx="376081" cy="376081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82" name="Straight Connector 81"/>
            <p:cNvCxnSpPr>
              <a:stCxn id="81" idx="4"/>
            </p:cNvCxnSpPr>
            <p:nvPr/>
          </p:nvCxnSpPr>
          <p:spPr>
            <a:xfrm>
              <a:off x="1037683" y="2739144"/>
              <a:ext cx="8170" cy="480306"/>
            </a:xfrm>
            <a:prstGeom prst="line">
              <a:avLst/>
            </a:prstGeom>
            <a:grpFill/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1037682" y="2551103"/>
              <a:ext cx="392422" cy="397732"/>
            </a:xfrm>
            <a:prstGeom prst="line">
              <a:avLst/>
            </a:prstGeom>
            <a:grpFill/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645260" y="2551103"/>
              <a:ext cx="392422" cy="397732"/>
            </a:xfrm>
            <a:prstGeom prst="line">
              <a:avLst/>
            </a:prstGeom>
            <a:grpFill/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805472" y="3219450"/>
              <a:ext cx="240381" cy="660121"/>
            </a:xfrm>
            <a:prstGeom prst="line">
              <a:avLst/>
            </a:prstGeom>
            <a:grpFill/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45853" y="3219449"/>
              <a:ext cx="240381" cy="660121"/>
            </a:xfrm>
            <a:prstGeom prst="line">
              <a:avLst/>
            </a:prstGeom>
            <a:grpFill/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 flipH="1">
            <a:off x="9109981" y="2586724"/>
            <a:ext cx="784844" cy="1516508"/>
            <a:chOff x="645260" y="2363063"/>
            <a:chExt cx="784844" cy="151650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8" name="Oval 87"/>
            <p:cNvSpPr/>
            <p:nvPr/>
          </p:nvSpPr>
          <p:spPr>
            <a:xfrm>
              <a:off x="849642" y="2363063"/>
              <a:ext cx="376081" cy="376081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89" name="Straight Connector 88"/>
            <p:cNvCxnSpPr>
              <a:stCxn id="88" idx="4"/>
            </p:cNvCxnSpPr>
            <p:nvPr/>
          </p:nvCxnSpPr>
          <p:spPr>
            <a:xfrm>
              <a:off x="1037683" y="2739144"/>
              <a:ext cx="8170" cy="480306"/>
            </a:xfrm>
            <a:prstGeom prst="line">
              <a:avLst/>
            </a:prstGeom>
            <a:grpFill/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1037682" y="2551103"/>
              <a:ext cx="392422" cy="397732"/>
            </a:xfrm>
            <a:prstGeom prst="line">
              <a:avLst/>
            </a:prstGeom>
            <a:grpFill/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 flipV="1">
              <a:off x="645260" y="2551103"/>
              <a:ext cx="392422" cy="397732"/>
            </a:xfrm>
            <a:prstGeom prst="line">
              <a:avLst/>
            </a:prstGeom>
            <a:grpFill/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805472" y="3219450"/>
              <a:ext cx="240381" cy="660121"/>
            </a:xfrm>
            <a:prstGeom prst="line">
              <a:avLst/>
            </a:prstGeom>
            <a:grpFill/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045853" y="3219449"/>
              <a:ext cx="240381" cy="660121"/>
            </a:xfrm>
            <a:prstGeom prst="line">
              <a:avLst/>
            </a:prstGeom>
            <a:grpFill/>
            <a:ln w="76200" cap="rnd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5028107" y="3196709"/>
            <a:ext cx="784844" cy="1516508"/>
            <a:chOff x="645260" y="2363063"/>
            <a:chExt cx="784844" cy="1516508"/>
          </a:xfrm>
          <a:solidFill>
            <a:srgbClr val="92D050"/>
          </a:solidFill>
        </p:grpSpPr>
        <p:sp>
          <p:nvSpPr>
            <p:cNvPr id="95" name="Oval 94"/>
            <p:cNvSpPr/>
            <p:nvPr/>
          </p:nvSpPr>
          <p:spPr>
            <a:xfrm>
              <a:off x="849642" y="2363063"/>
              <a:ext cx="376081" cy="376081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96" name="Straight Connector 95"/>
            <p:cNvCxnSpPr>
              <a:stCxn id="95" idx="4"/>
            </p:cNvCxnSpPr>
            <p:nvPr/>
          </p:nvCxnSpPr>
          <p:spPr>
            <a:xfrm>
              <a:off x="1037683" y="2739144"/>
              <a:ext cx="8170" cy="480306"/>
            </a:xfrm>
            <a:prstGeom prst="line">
              <a:avLst/>
            </a:prstGeom>
            <a:grpFill/>
            <a:ln w="762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1037682" y="2551103"/>
              <a:ext cx="392422" cy="397732"/>
            </a:xfrm>
            <a:prstGeom prst="line">
              <a:avLst/>
            </a:prstGeom>
            <a:grpFill/>
            <a:ln w="762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 flipV="1">
              <a:off x="645260" y="2551103"/>
              <a:ext cx="392422" cy="397732"/>
            </a:xfrm>
            <a:prstGeom prst="line">
              <a:avLst/>
            </a:prstGeom>
            <a:grpFill/>
            <a:ln w="762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805472" y="3219450"/>
              <a:ext cx="240381" cy="660121"/>
            </a:xfrm>
            <a:prstGeom prst="line">
              <a:avLst/>
            </a:prstGeom>
            <a:grpFill/>
            <a:ln w="762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045853" y="3219449"/>
              <a:ext cx="240381" cy="660121"/>
            </a:xfrm>
            <a:prstGeom prst="line">
              <a:avLst/>
            </a:prstGeom>
            <a:grpFill/>
            <a:ln w="762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5732870" y="3752085"/>
            <a:ext cx="784844" cy="1516508"/>
            <a:chOff x="645260" y="2363063"/>
            <a:chExt cx="784844" cy="1516508"/>
          </a:xfrm>
          <a:solidFill>
            <a:srgbClr val="92D050"/>
          </a:solidFill>
        </p:grpSpPr>
        <p:sp>
          <p:nvSpPr>
            <p:cNvPr id="102" name="Oval 101"/>
            <p:cNvSpPr/>
            <p:nvPr/>
          </p:nvSpPr>
          <p:spPr>
            <a:xfrm>
              <a:off x="849642" y="2363063"/>
              <a:ext cx="376081" cy="376081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03" name="Straight Connector 102"/>
            <p:cNvCxnSpPr>
              <a:stCxn id="102" idx="4"/>
            </p:cNvCxnSpPr>
            <p:nvPr/>
          </p:nvCxnSpPr>
          <p:spPr>
            <a:xfrm>
              <a:off x="1037683" y="2739144"/>
              <a:ext cx="8170" cy="480306"/>
            </a:xfrm>
            <a:prstGeom prst="line">
              <a:avLst/>
            </a:prstGeom>
            <a:grpFill/>
            <a:ln w="762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1037682" y="2551103"/>
              <a:ext cx="392422" cy="397732"/>
            </a:xfrm>
            <a:prstGeom prst="line">
              <a:avLst/>
            </a:prstGeom>
            <a:grpFill/>
            <a:ln w="762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 flipV="1">
              <a:off x="645260" y="2551103"/>
              <a:ext cx="392422" cy="397732"/>
            </a:xfrm>
            <a:prstGeom prst="line">
              <a:avLst/>
            </a:prstGeom>
            <a:grpFill/>
            <a:ln w="762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>
              <a:off x="805472" y="3219450"/>
              <a:ext cx="240381" cy="660121"/>
            </a:xfrm>
            <a:prstGeom prst="line">
              <a:avLst/>
            </a:prstGeom>
            <a:grpFill/>
            <a:ln w="762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045853" y="3219449"/>
              <a:ext cx="240381" cy="660121"/>
            </a:xfrm>
            <a:prstGeom prst="line">
              <a:avLst/>
            </a:prstGeom>
            <a:grpFill/>
            <a:ln w="762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6210356" y="2797568"/>
            <a:ext cx="784844" cy="1516508"/>
            <a:chOff x="645260" y="2363063"/>
            <a:chExt cx="784844" cy="1516508"/>
          </a:xfrm>
          <a:solidFill>
            <a:srgbClr val="92D050"/>
          </a:solidFill>
        </p:grpSpPr>
        <p:sp>
          <p:nvSpPr>
            <p:cNvPr id="109" name="Oval 108"/>
            <p:cNvSpPr/>
            <p:nvPr/>
          </p:nvSpPr>
          <p:spPr>
            <a:xfrm>
              <a:off x="849642" y="2363063"/>
              <a:ext cx="376081" cy="376081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10" name="Straight Connector 109"/>
            <p:cNvCxnSpPr>
              <a:stCxn id="109" idx="4"/>
            </p:cNvCxnSpPr>
            <p:nvPr/>
          </p:nvCxnSpPr>
          <p:spPr>
            <a:xfrm>
              <a:off x="1037683" y="2739144"/>
              <a:ext cx="8170" cy="480306"/>
            </a:xfrm>
            <a:prstGeom prst="line">
              <a:avLst/>
            </a:prstGeom>
            <a:grpFill/>
            <a:ln w="762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1037682" y="2551103"/>
              <a:ext cx="392422" cy="397732"/>
            </a:xfrm>
            <a:prstGeom prst="line">
              <a:avLst/>
            </a:prstGeom>
            <a:grpFill/>
            <a:ln w="762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645260" y="2551103"/>
              <a:ext cx="392422" cy="397732"/>
            </a:xfrm>
            <a:prstGeom prst="line">
              <a:avLst/>
            </a:prstGeom>
            <a:grpFill/>
            <a:ln w="762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805472" y="3219450"/>
              <a:ext cx="240381" cy="660121"/>
            </a:xfrm>
            <a:prstGeom prst="line">
              <a:avLst/>
            </a:prstGeom>
            <a:grpFill/>
            <a:ln w="762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1045853" y="3219449"/>
              <a:ext cx="240381" cy="660121"/>
            </a:xfrm>
            <a:prstGeom prst="line">
              <a:avLst/>
            </a:prstGeom>
            <a:grpFill/>
            <a:ln w="762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160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83863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Notes are Direct to the Topic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54370" y="3154680"/>
            <a:ext cx="7683260" cy="882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CA" i="1" dirty="0"/>
              <a:t>The [baseline] is just for regular stuff, [Antorial] is much more specific. (P1)</a:t>
            </a:r>
          </a:p>
        </p:txBody>
      </p:sp>
    </p:spTree>
    <p:extLst>
      <p:ext uri="{BB962C8B-B14F-4D97-AF65-F5344CB8AC3E}">
        <p14:creationId xmlns:p14="http://schemas.microsoft.com/office/powerpoint/2010/main" val="199123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pPr/>
              <a:t>17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838635"/>
            <a:ext cx="11582400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Categories Guide Contributions?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3003868"/>
            <a:ext cx="11582400" cy="1288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CA" sz="2600" i="1" dirty="0"/>
              <a:t>[The] icon guided me to make my comments. […] I would go here and say ‘maybe I need to look for something I don't understand, or something to correct. (P3)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717498"/>
            <a:ext cx="11582400" cy="1317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CA" sz="2600" i="1" dirty="0"/>
              <a:t>I knew what my comment was but I really had a hard time figuring out what the category should be. (P11) </a:t>
            </a:r>
          </a:p>
        </p:txBody>
      </p:sp>
      <p:pic>
        <p:nvPicPr>
          <p:cNvPr id="9" name="Picture 8" descr="C:\Dropbox\Masters\Thesis\Icons\3\more-bi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00" y="2046100"/>
            <a:ext cx="770000" cy="7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Dropbox\Masters\Thesis\Icons\3\what-big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850" y="2046100"/>
            <a:ext cx="770000" cy="7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Dropbox\Masters\Thesis\Icons\3\correction-big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000" y="2043387"/>
            <a:ext cx="770000" cy="7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Dropbox\Masters\Thesis\Icons\3\question-big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50" y="2046100"/>
            <a:ext cx="770000" cy="7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:\Dropbox\Masters\Thesis\Icons\3\other-big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300" y="2046100"/>
            <a:ext cx="770000" cy="77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2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pPr/>
              <a:t>18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838635"/>
            <a:ext cx="11582400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Social Effects of Hidden Notes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883303"/>
            <a:ext cx="7177177" cy="1957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CA" sz="2600" i="1" dirty="0"/>
              <a:t>[The baseline] feels more like the commenting section - it feels like you'd have more discussion with the other artists than on [Antorial]. (P9)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192461"/>
            <a:ext cx="6886465" cy="2018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CA" sz="2600" i="1" dirty="0"/>
              <a:t>[With the baseline,] I didn't want to annoy other people and post a lot. So I combined all the things I had to say […] into one comment […] (P11)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65" y="2515548"/>
            <a:ext cx="4695935" cy="295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pPr/>
              <a:t>19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0302" y="838635"/>
            <a:ext cx="8511396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Design Considerations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6777" y="2540279"/>
            <a:ext cx="11858446" cy="497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Potential for categories to guide contributions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777" y="3807682"/>
            <a:ext cx="11858446" cy="497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Tradeoffs of notes being scoped to tutorial steps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6777" y="5075085"/>
            <a:ext cx="11858446" cy="497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Design could emphasize learners as audience</a:t>
            </a:r>
          </a:p>
        </p:txBody>
      </p:sp>
    </p:spTree>
    <p:extLst>
      <p:ext uri="{BB962C8B-B14F-4D97-AF65-F5344CB8AC3E}">
        <p14:creationId xmlns:p14="http://schemas.microsoft.com/office/powerpoint/2010/main" val="224626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2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727" t="16056" r="8878" b="2713"/>
          <a:stretch/>
        </p:blipFill>
        <p:spPr>
          <a:xfrm>
            <a:off x="801498" y="105838"/>
            <a:ext cx="4971011" cy="664632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099" t="23145" r="4833" b="15220"/>
          <a:stretch/>
        </p:blipFill>
        <p:spPr>
          <a:xfrm>
            <a:off x="6031301" y="1449237"/>
            <a:ext cx="5676181" cy="42269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285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pPr/>
              <a:t>20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0302" y="838635"/>
            <a:ext cx="8511396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Future Work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234202"/>
            <a:ext cx="12192000" cy="4365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dirty="0"/>
              <a:t>Open-ended deployment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82197" y="2982312"/>
            <a:ext cx="5227606" cy="436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Exploring other posting models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436892" y="3780309"/>
            <a:ext cx="3236119" cy="2283619"/>
            <a:chOff x="8512081" y="3008687"/>
            <a:chExt cx="3236119" cy="228361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65428" t="56206" r="9699" b="12576"/>
            <a:stretch/>
          </p:blipFill>
          <p:spPr>
            <a:xfrm>
              <a:off x="8512081" y="3008687"/>
              <a:ext cx="3236119" cy="228361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66047" t="70139" r="10495" b="27344"/>
            <a:stretch/>
          </p:blipFill>
          <p:spPr>
            <a:xfrm>
              <a:off x="8597013" y="4027467"/>
              <a:ext cx="3051969" cy="18415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65785" y="3487888"/>
            <a:ext cx="5432823" cy="2937299"/>
            <a:chOff x="1040260" y="3006306"/>
            <a:chExt cx="7058711" cy="381634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9815" t="54641" r="37755" b="6946"/>
            <a:stretch/>
          </p:blipFill>
          <p:spPr>
            <a:xfrm>
              <a:off x="1277256" y="3006306"/>
              <a:ext cx="6821715" cy="280987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/>
            <a:srcRect l="7980" t="54600" r="90629" b="43099"/>
            <a:stretch/>
          </p:blipFill>
          <p:spPr>
            <a:xfrm>
              <a:off x="1040260" y="3011294"/>
              <a:ext cx="180975" cy="1682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l="14129" t="67479" r="37189" b="18763"/>
            <a:stretch/>
          </p:blipFill>
          <p:spPr>
            <a:xfrm>
              <a:off x="1682522" y="5816182"/>
              <a:ext cx="6334126" cy="10064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91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8211" y="1608021"/>
            <a:ext cx="9615578" cy="1246703"/>
          </a:xfrm>
        </p:spPr>
        <p:txBody>
          <a:bodyPr>
            <a:noAutofit/>
          </a:bodyPr>
          <a:lstStyle/>
          <a:p>
            <a:r>
              <a:rPr lang="en-CA" sz="4400" dirty="0"/>
              <a:t>Tell Me More! Soliciting Reader Contributions to Software Tutorials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36420"/>
            <a:ext cx="9144000" cy="1147313"/>
          </a:xfrm>
        </p:spPr>
        <p:txBody>
          <a:bodyPr>
            <a:noAutofit/>
          </a:bodyPr>
          <a:lstStyle/>
          <a:p>
            <a:r>
              <a:rPr lang="en-CA" sz="3200" dirty="0">
                <a:latin typeface="+mj-lt"/>
              </a:rPr>
              <a:t>patrick.dubois@cs.umanitoba.ca</a:t>
            </a:r>
          </a:p>
          <a:p>
            <a:r>
              <a:rPr lang="en-CA" sz="3200" dirty="0">
                <a:latin typeface="+mj-lt"/>
              </a:rPr>
              <a:t>hci.cs.umanitoba.ca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58" y="320393"/>
            <a:ext cx="3893838" cy="895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7" y="221549"/>
            <a:ext cx="3733800" cy="111591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695074" y="4442164"/>
            <a:ext cx="6801852" cy="436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/>
              <a:t>Design considerations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95074" y="3312416"/>
            <a:ext cx="6801852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Model for community enhancements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695074" y="3877290"/>
            <a:ext cx="6801852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Multi-session evaluation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876800" y="3084576"/>
            <a:ext cx="2438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76800" y="5151120"/>
            <a:ext cx="2438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0134" y="320393"/>
            <a:ext cx="2061117" cy="91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6636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22</a:t>
            </a:fld>
            <a:endParaRPr lang="en-CA" dirty="0"/>
          </a:p>
        </p:txBody>
      </p:sp>
      <p:grpSp>
        <p:nvGrpSpPr>
          <p:cNvPr id="2" name="Group 1"/>
          <p:cNvGrpSpPr/>
          <p:nvPr/>
        </p:nvGrpSpPr>
        <p:grpSpPr>
          <a:xfrm>
            <a:off x="271549" y="2469937"/>
            <a:ext cx="2176104" cy="1918127"/>
            <a:chOff x="377724" y="3264022"/>
            <a:chExt cx="2176104" cy="1918127"/>
          </a:xfrm>
        </p:grpSpPr>
        <p:pic>
          <p:nvPicPr>
            <p:cNvPr id="15" name="Picture 14" descr="C:\Dropbox\Masters\Thesis\Icons\3\more-big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76" y="3264022"/>
              <a:ext cx="1440000" cy="14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377724" y="4704022"/>
              <a:ext cx="2176104" cy="4781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CA" dirty="0"/>
                <a:t>Tell me more!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39748" y="2469937"/>
            <a:ext cx="2176104" cy="1918127"/>
            <a:chOff x="3213090" y="2544022"/>
            <a:chExt cx="2176104" cy="1918127"/>
          </a:xfrm>
        </p:grpSpPr>
        <p:pic>
          <p:nvPicPr>
            <p:cNvPr id="16" name="Picture 15" descr="C:\Dropbox\Masters\Thesis\Icons\3\what-big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142" y="2544022"/>
              <a:ext cx="1440000" cy="14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3213090" y="3984022"/>
              <a:ext cx="2176104" cy="4781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CA" dirty="0"/>
                <a:t>What is this?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07947" y="2467224"/>
            <a:ext cx="2176104" cy="1923553"/>
            <a:chOff x="5646569" y="4223085"/>
            <a:chExt cx="2176104" cy="1923553"/>
          </a:xfrm>
        </p:grpSpPr>
        <p:pic>
          <p:nvPicPr>
            <p:cNvPr id="17" name="Picture 16" descr="C:\Dropbox\Masters\Thesis\Icons\3\correction-big.pn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621" y="4223085"/>
              <a:ext cx="1440000" cy="14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5646569" y="5668511"/>
              <a:ext cx="2176104" cy="4781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CA" dirty="0"/>
                <a:t>Corrections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76147" y="2469937"/>
            <a:ext cx="2176104" cy="1918127"/>
            <a:chOff x="8066810" y="2221446"/>
            <a:chExt cx="2176104" cy="1918127"/>
          </a:xfrm>
        </p:grpSpPr>
        <p:pic>
          <p:nvPicPr>
            <p:cNvPr id="18" name="Picture 17" descr="C:\Dropbox\Masters\Thesis\Icons\3\question-big.pn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4862" y="2221446"/>
              <a:ext cx="1440000" cy="14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8066810" y="3661446"/>
              <a:ext cx="2176104" cy="4781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CA" dirty="0"/>
                <a:t>Questions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744347" y="2469937"/>
            <a:ext cx="2176104" cy="1918127"/>
            <a:chOff x="10179310" y="4167883"/>
            <a:chExt cx="2176104" cy="1918127"/>
          </a:xfrm>
        </p:grpSpPr>
        <p:pic>
          <p:nvPicPr>
            <p:cNvPr id="19" name="Picture 18" descr="C:\Dropbox\Masters\Thesis\Icons\3\other-big.png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7362" y="4167883"/>
              <a:ext cx="1440000" cy="14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10179310" y="5607883"/>
              <a:ext cx="2176104" cy="4781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CA" dirty="0"/>
                <a:t>Other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0704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32116" y="838635"/>
            <a:ext cx="6727768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23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275172" y="2624667"/>
            <a:ext cx="1514123" cy="2686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Meet participant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10338" y="2624667"/>
            <a:ext cx="1511304" cy="2686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Questionnaire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92755" y="2624667"/>
            <a:ext cx="1514123" cy="2686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Questionnaire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350498" y="2624667"/>
            <a:ext cx="1514123" cy="2686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Semi-structured interview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10021642" y="3968043"/>
            <a:ext cx="328857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220634" y="2624667"/>
            <a:ext cx="967066" cy="1227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Antorial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221073" y="4083868"/>
            <a:ext cx="966627" cy="1227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Baseline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195320" y="2624665"/>
            <a:ext cx="761899" cy="561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Set 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195320" y="4749822"/>
            <a:ext cx="761899" cy="561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Set 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193965" y="4081640"/>
            <a:ext cx="761899" cy="55996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Set 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195320" y="3290667"/>
            <a:ext cx="761899" cy="561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Set 2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3962400" y="2624667"/>
            <a:ext cx="327026" cy="2686755"/>
          </a:xfrm>
          <a:prstGeom prst="rightBrace">
            <a:avLst>
              <a:gd name="adj1" fmla="val 149480"/>
              <a:gd name="adj2" fmla="val 4999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Right Brace 58"/>
          <p:cNvSpPr/>
          <p:nvPr/>
        </p:nvSpPr>
        <p:spPr>
          <a:xfrm flipH="1">
            <a:off x="1887006" y="2624665"/>
            <a:ext cx="338400" cy="2686755"/>
          </a:xfrm>
          <a:prstGeom prst="rightBrace">
            <a:avLst>
              <a:gd name="adj1" fmla="val 14948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Rectangle 59"/>
          <p:cNvSpPr/>
          <p:nvPr/>
        </p:nvSpPr>
        <p:spPr>
          <a:xfrm>
            <a:off x="6351389" y="4083820"/>
            <a:ext cx="967066" cy="1227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Antorial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351828" y="2624665"/>
            <a:ext cx="966627" cy="1227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Baseline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326258" y="3290667"/>
            <a:ext cx="761899" cy="561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Set 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325894" y="4080006"/>
            <a:ext cx="761899" cy="561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Set 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326075" y="4751408"/>
            <a:ext cx="761899" cy="55996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Set 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326074" y="2624665"/>
            <a:ext cx="761899" cy="561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Set 2</a:t>
            </a:r>
          </a:p>
        </p:txBody>
      </p:sp>
      <p:sp>
        <p:nvSpPr>
          <p:cNvPr id="66" name="Right Brace 65"/>
          <p:cNvSpPr/>
          <p:nvPr/>
        </p:nvSpPr>
        <p:spPr>
          <a:xfrm>
            <a:off x="8095232" y="2624667"/>
            <a:ext cx="324950" cy="2686755"/>
          </a:xfrm>
          <a:prstGeom prst="rightBrace">
            <a:avLst>
              <a:gd name="adj1" fmla="val 149480"/>
              <a:gd name="adj2" fmla="val 4999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Right Brace 66"/>
          <p:cNvSpPr/>
          <p:nvPr/>
        </p:nvSpPr>
        <p:spPr>
          <a:xfrm flipH="1">
            <a:off x="6017762" y="2624665"/>
            <a:ext cx="338400" cy="2686755"/>
          </a:xfrm>
          <a:prstGeom prst="rightBrace">
            <a:avLst>
              <a:gd name="adj1" fmla="val 14948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666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37" grpId="0" animBg="1"/>
      <p:bldP spid="39" grpId="0" animBg="1"/>
      <p:bldP spid="52" grpId="0" animBg="1"/>
      <p:bldP spid="53" grpId="0" animBg="1"/>
      <p:bldP spid="57" grpId="0" animBg="1"/>
      <p:bldP spid="58" grpId="0" animBg="1"/>
      <p:bldP spid="1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970" t="32839" r="16485" b="20504"/>
          <a:stretch/>
        </p:blipFill>
        <p:spPr>
          <a:xfrm>
            <a:off x="1976468" y="2179454"/>
            <a:ext cx="6267797" cy="462187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99358" y="246745"/>
            <a:ext cx="6234545" cy="1113905"/>
            <a:chOff x="1099358" y="246745"/>
            <a:chExt cx="6234545" cy="111390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15152" t="25623" r="16667" b="63133"/>
            <a:stretch/>
          </p:blipFill>
          <p:spPr>
            <a:xfrm>
              <a:off x="1099358" y="246745"/>
              <a:ext cx="6234545" cy="111390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727200" y="495300"/>
              <a:ext cx="5384800" cy="2667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59582" y="999045"/>
            <a:ext cx="5902036" cy="1180409"/>
            <a:chOff x="5659582" y="999045"/>
            <a:chExt cx="5902036" cy="11804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15333" t="30993" r="20121" b="57091"/>
            <a:stretch/>
          </p:blipFill>
          <p:spPr>
            <a:xfrm>
              <a:off x="5659582" y="999045"/>
              <a:ext cx="5902036" cy="118040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934200" y="1474045"/>
              <a:ext cx="3734000" cy="25787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1" name="Group 10"/>
          <p:cNvGrpSpPr/>
          <p:nvPr/>
        </p:nvGrpSpPr>
        <p:grpSpPr>
          <a:xfrm>
            <a:off x="1575397" y="1595762"/>
            <a:ext cx="9041206" cy="3887384"/>
            <a:chOff x="6550430" y="4089866"/>
            <a:chExt cx="6254634" cy="26892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15879" t="50607" r="55939" b="42597"/>
            <a:stretch/>
          </p:blipFill>
          <p:spPr>
            <a:xfrm>
              <a:off x="6896879" y="4103388"/>
              <a:ext cx="2576946" cy="6731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l="15697" t="41898" r="18304" b="51051"/>
            <a:stretch/>
          </p:blipFill>
          <p:spPr>
            <a:xfrm>
              <a:off x="6550430" y="5097734"/>
              <a:ext cx="6035040" cy="698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l="15515" t="26809" r="47212" b="66267"/>
            <a:stretch/>
          </p:blipFill>
          <p:spPr>
            <a:xfrm>
              <a:off x="8071427" y="6093327"/>
              <a:ext cx="3408220" cy="6858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/>
            <a:srcRect l="15697" t="71608" r="51575" b="21342"/>
            <a:stretch/>
          </p:blipFill>
          <p:spPr>
            <a:xfrm>
              <a:off x="9812481" y="4089866"/>
              <a:ext cx="2992583" cy="6982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07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95074" y="838635"/>
            <a:ext cx="6801852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Contributions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52010" y="5095585"/>
            <a:ext cx="4487980" cy="4365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dirty="0"/>
              <a:t>Design considerations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27513" y="2736923"/>
            <a:ext cx="5936974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Model for community enhancements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27513" y="3916254"/>
            <a:ext cx="5936974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Multi-session evaluation</a:t>
            </a:r>
          </a:p>
        </p:txBody>
      </p:sp>
    </p:spTree>
    <p:extLst>
      <p:ext uri="{BB962C8B-B14F-4D97-AF65-F5344CB8AC3E}">
        <p14:creationId xmlns:p14="http://schemas.microsoft.com/office/powerpoint/2010/main" val="411624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4850" y="838635"/>
            <a:ext cx="10782300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Related Work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2629155"/>
            <a:ext cx="12192000" cy="436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Eliciting and sharing software knowledge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3043491"/>
            <a:ext cx="12192000" cy="436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2000" i="1" dirty="0">
                <a:solidFill>
                  <a:schemeClr val="bg1">
                    <a:lumMod val="65000"/>
                  </a:schemeClr>
                </a:solidFill>
              </a:rPr>
              <a:t>e.g., </a:t>
            </a:r>
            <a:r>
              <a:rPr lang="en-CA" sz="2000" i="1" dirty="0" err="1">
                <a:solidFill>
                  <a:schemeClr val="bg1">
                    <a:lumMod val="65000"/>
                  </a:schemeClr>
                </a:solidFill>
              </a:rPr>
              <a:t>Chilana</a:t>
            </a:r>
            <a:r>
              <a:rPr lang="en-CA" sz="2000" i="1" dirty="0">
                <a:solidFill>
                  <a:schemeClr val="bg1">
                    <a:lumMod val="65000"/>
                  </a:schemeClr>
                </a:solidFill>
              </a:rPr>
              <a:t> et al. 2012, </a:t>
            </a:r>
            <a:r>
              <a:rPr lang="en-CA" sz="2000" i="1" dirty="0" err="1">
                <a:solidFill>
                  <a:schemeClr val="bg1">
                    <a:lumMod val="65000"/>
                  </a:schemeClr>
                </a:solidFill>
              </a:rPr>
              <a:t>Matejka</a:t>
            </a:r>
            <a:r>
              <a:rPr lang="en-CA" sz="2000" i="1" dirty="0">
                <a:solidFill>
                  <a:schemeClr val="bg1">
                    <a:lumMod val="65000"/>
                  </a:schemeClr>
                </a:solidFill>
              </a:rPr>
              <a:t> et al. 2011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4465945"/>
            <a:ext cx="12192000" cy="436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Improving and authoring tutorials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4880281"/>
            <a:ext cx="12192000" cy="436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000" i="1" dirty="0">
                <a:solidFill>
                  <a:schemeClr val="bg1">
                    <a:lumMod val="65000"/>
                  </a:schemeClr>
                </a:solidFill>
              </a:rPr>
              <a:t>e.g., Bunt et al. 2014, Kim et al. 2014, </a:t>
            </a:r>
            <a:r>
              <a:rPr lang="en-CA" sz="2000" i="1" dirty="0" err="1">
                <a:solidFill>
                  <a:schemeClr val="bg1">
                    <a:lumMod val="65000"/>
                  </a:schemeClr>
                </a:solidFill>
              </a:rPr>
              <a:t>Lafreniere</a:t>
            </a:r>
            <a:r>
              <a:rPr lang="en-CA" sz="2000" i="1" dirty="0">
                <a:solidFill>
                  <a:schemeClr val="bg1">
                    <a:lumMod val="65000"/>
                  </a:schemeClr>
                </a:solidFill>
              </a:rPr>
              <a:t> et al. 2013</a:t>
            </a:r>
          </a:p>
        </p:txBody>
      </p:sp>
    </p:spTree>
    <p:extLst>
      <p:ext uri="{BB962C8B-B14F-4D97-AF65-F5344CB8AC3E}">
        <p14:creationId xmlns:p14="http://schemas.microsoft.com/office/powerpoint/2010/main" val="116128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p"/>
      <p:bldP spid="13" grpId="0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4850" y="838635"/>
            <a:ext cx="10782300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Goal: Elicit Tutorial Improvements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951524"/>
            <a:ext cx="12192000" cy="4365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dirty="0"/>
              <a:t>Add structure to guide content-specific notes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4611978"/>
            <a:ext cx="12192000" cy="436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Emphasize the importance of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D7D-2724-4385-9621-84E64A89C70A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629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" y="-268936"/>
            <a:ext cx="12192003" cy="7126936"/>
            <a:chOff x="-2" y="-1"/>
            <a:chExt cx="12192003" cy="7126936"/>
          </a:xfrm>
        </p:grpSpPr>
        <p:sp>
          <p:nvSpPr>
            <p:cNvPr id="3" name="Rectangle 2"/>
            <p:cNvSpPr/>
            <p:nvPr/>
          </p:nvSpPr>
          <p:spPr>
            <a:xfrm>
              <a:off x="0" y="-1"/>
              <a:ext cx="716755" cy="712693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286875" y="-1"/>
              <a:ext cx="2905126" cy="712693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2" y="0"/>
              <a:ext cx="12192002" cy="331938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14336" t="51503" r="37534" b="34371"/>
          <a:stretch/>
        </p:blipFill>
        <p:spPr>
          <a:xfrm>
            <a:off x="1836619" y="2737371"/>
            <a:ext cx="6262352" cy="10334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8903" t="15774" r="36527" b="48635"/>
          <a:stretch/>
        </p:blipFill>
        <p:spPr>
          <a:xfrm>
            <a:off x="1158476" y="133870"/>
            <a:ext cx="7100153" cy="26035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A3B048E-93F9-4FA4-A25F-5A9959008058}" type="slidenum">
              <a:rPr lang="en-CA" smtClean="0"/>
              <a:pPr/>
              <a:t>7</a:t>
            </a:fld>
            <a:endParaRPr lang="en-CA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9815" t="54641" r="37755" b="6946"/>
          <a:stretch/>
        </p:blipFill>
        <p:spPr>
          <a:xfrm>
            <a:off x="1297694" y="3907508"/>
            <a:ext cx="6821715" cy="28098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14333" t="66012" r="37518" b="19904"/>
          <a:stretch/>
        </p:blipFill>
        <p:spPr>
          <a:xfrm>
            <a:off x="1834238" y="3769484"/>
            <a:ext cx="6264733" cy="103028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/>
          <a:srcRect l="9815" t="54641" r="37755" b="6946"/>
          <a:stretch/>
        </p:blipFill>
        <p:spPr>
          <a:xfrm>
            <a:off x="1297693" y="4865039"/>
            <a:ext cx="6821715" cy="280987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/>
          <a:srcRect l="63287" t="54330" r="34791" b="42220"/>
          <a:stretch/>
        </p:blipFill>
        <p:spPr>
          <a:xfrm>
            <a:off x="8700350" y="133870"/>
            <a:ext cx="250032" cy="2524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/>
          <a:srcRect l="63287" t="54330" r="34791" b="42220"/>
          <a:stretch/>
        </p:blipFill>
        <p:spPr>
          <a:xfrm>
            <a:off x="8700350" y="2737371"/>
            <a:ext cx="250032" cy="2524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9815" t="54641" r="37755" b="6946"/>
          <a:stretch/>
        </p:blipFill>
        <p:spPr>
          <a:xfrm>
            <a:off x="1277256" y="2737371"/>
            <a:ext cx="6821715" cy="2809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65254" t="17949" r="10163" b="56729"/>
          <a:stretch/>
        </p:blipFill>
        <p:spPr>
          <a:xfrm>
            <a:off x="8512080" y="2743573"/>
            <a:ext cx="3228975" cy="250825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/>
          <a:srcRect l="65374" t="56165" r="9614" b="34807"/>
          <a:stretch/>
        </p:blipFill>
        <p:spPr>
          <a:xfrm>
            <a:off x="8503549" y="2739752"/>
            <a:ext cx="3254375" cy="660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260627" y="99066"/>
            <a:ext cx="270000" cy="27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3" y="1095657"/>
            <a:ext cx="132404" cy="203020"/>
          </a:xfrm>
          <a:prstGeom prst="rect">
            <a:avLst/>
          </a:prstGeom>
        </p:spPr>
      </p:pic>
      <p:grpSp>
        <p:nvGrpSpPr>
          <p:cNvPr id="97" name="Group 96"/>
          <p:cNvGrpSpPr/>
          <p:nvPr/>
        </p:nvGrpSpPr>
        <p:grpSpPr>
          <a:xfrm>
            <a:off x="1251922" y="58943"/>
            <a:ext cx="285122" cy="243367"/>
            <a:chOff x="6449053" y="3418203"/>
            <a:chExt cx="285122" cy="243367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6490808" y="3459958"/>
              <a:ext cx="81442" cy="7907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591614" y="3418203"/>
              <a:ext cx="0" cy="11319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449053" y="3560764"/>
              <a:ext cx="1136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6490808" y="3581400"/>
              <a:ext cx="78199" cy="8017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6612731" y="3459958"/>
              <a:ext cx="79689" cy="7858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6622256" y="3560764"/>
              <a:ext cx="111919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1537673" y="77761"/>
            <a:ext cx="285122" cy="243367"/>
            <a:chOff x="6449053" y="3418203"/>
            <a:chExt cx="285122" cy="243367"/>
          </a:xfrm>
        </p:grpSpPr>
        <p:cxnSp>
          <p:nvCxnSpPr>
            <p:cNvPr id="105" name="Straight Connector 104"/>
            <p:cNvCxnSpPr/>
            <p:nvPr/>
          </p:nvCxnSpPr>
          <p:spPr>
            <a:xfrm>
              <a:off x="6490808" y="3459958"/>
              <a:ext cx="81442" cy="7907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591614" y="3418203"/>
              <a:ext cx="0" cy="11319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6449053" y="3560764"/>
              <a:ext cx="1136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6490808" y="3581400"/>
              <a:ext cx="78199" cy="8017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6612731" y="3459958"/>
              <a:ext cx="79689" cy="7858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6622256" y="3560764"/>
              <a:ext cx="111919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8643321" y="2738479"/>
            <a:ext cx="285122" cy="243367"/>
            <a:chOff x="6449053" y="3418203"/>
            <a:chExt cx="285122" cy="243367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6490808" y="3459958"/>
              <a:ext cx="81442" cy="7907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6591614" y="3418203"/>
              <a:ext cx="0" cy="11319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6449053" y="3560764"/>
              <a:ext cx="1136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6490808" y="3581400"/>
              <a:ext cx="78199" cy="8017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6612731" y="3459958"/>
              <a:ext cx="79689" cy="7858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6622256" y="3560764"/>
              <a:ext cx="111919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39"/>
          <p:cNvSpPr/>
          <p:nvPr/>
        </p:nvSpPr>
        <p:spPr>
          <a:xfrm>
            <a:off x="1528051" y="97478"/>
            <a:ext cx="270000" cy="27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Oval 40"/>
          <p:cNvSpPr/>
          <p:nvPr/>
        </p:nvSpPr>
        <p:spPr>
          <a:xfrm>
            <a:off x="1262590" y="2687508"/>
            <a:ext cx="270000" cy="27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Oval 43"/>
          <p:cNvSpPr/>
          <p:nvPr/>
        </p:nvSpPr>
        <p:spPr>
          <a:xfrm>
            <a:off x="1534446" y="2687508"/>
            <a:ext cx="270000" cy="27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/>
          <p:cNvSpPr/>
          <p:nvPr/>
        </p:nvSpPr>
        <p:spPr>
          <a:xfrm>
            <a:off x="8664183" y="106633"/>
            <a:ext cx="302964" cy="302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7" name="Oval 76"/>
          <p:cNvSpPr/>
          <p:nvPr/>
        </p:nvSpPr>
        <p:spPr>
          <a:xfrm>
            <a:off x="959735" y="2677481"/>
            <a:ext cx="316383" cy="298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8" name="Group 77"/>
          <p:cNvGrpSpPr/>
          <p:nvPr/>
        </p:nvGrpSpPr>
        <p:grpSpPr>
          <a:xfrm>
            <a:off x="9085482" y="2983863"/>
            <a:ext cx="285122" cy="243367"/>
            <a:chOff x="6449053" y="3418203"/>
            <a:chExt cx="285122" cy="243367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6490808" y="3459958"/>
              <a:ext cx="81442" cy="7907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591614" y="3418203"/>
              <a:ext cx="0" cy="11319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449053" y="3560764"/>
              <a:ext cx="1136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6490808" y="3581400"/>
              <a:ext cx="78199" cy="8017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6612731" y="3459958"/>
              <a:ext cx="79689" cy="7858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6622256" y="3560764"/>
              <a:ext cx="111919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11282677" y="4886468"/>
            <a:ext cx="285122" cy="243367"/>
            <a:chOff x="6449053" y="3418203"/>
            <a:chExt cx="285122" cy="243367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6490808" y="3459958"/>
              <a:ext cx="81442" cy="7907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591614" y="3418203"/>
              <a:ext cx="0" cy="11319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449053" y="3560764"/>
              <a:ext cx="1136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6490808" y="3581400"/>
              <a:ext cx="78199" cy="8017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6612731" y="3459958"/>
              <a:ext cx="79689" cy="7858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6622256" y="3560764"/>
              <a:ext cx="111919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/>
          <a:srcRect l="65815" t="30466" r="11076" b="63251"/>
          <a:stretch/>
        </p:blipFill>
        <p:spPr>
          <a:xfrm>
            <a:off x="8587488" y="3975004"/>
            <a:ext cx="3035300" cy="622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/>
          <a:srcRect l="14784" t="46895" r="37682" b="40556"/>
          <a:stretch/>
        </p:blipFill>
        <p:spPr>
          <a:xfrm>
            <a:off x="1822795" y="5529599"/>
            <a:ext cx="6243638" cy="1243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/>
          <a:srcRect l="10547" t="15858" r="88310" b="82219"/>
          <a:stretch/>
        </p:blipFill>
        <p:spPr>
          <a:xfrm>
            <a:off x="1041021" y="2732648"/>
            <a:ext cx="150019" cy="190500"/>
          </a:xfrm>
          <a:prstGeom prst="rect">
            <a:avLst/>
          </a:prstGeom>
        </p:spPr>
      </p:pic>
      <p:grpSp>
        <p:nvGrpSpPr>
          <p:cNvPr id="92" name="Group 91"/>
          <p:cNvGrpSpPr/>
          <p:nvPr/>
        </p:nvGrpSpPr>
        <p:grpSpPr>
          <a:xfrm>
            <a:off x="965346" y="2651603"/>
            <a:ext cx="285122" cy="243367"/>
            <a:chOff x="6449053" y="3418203"/>
            <a:chExt cx="285122" cy="243367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6490808" y="3459958"/>
              <a:ext cx="81442" cy="7907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591614" y="3418203"/>
              <a:ext cx="0" cy="11319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49053" y="3560764"/>
              <a:ext cx="1136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6490808" y="3581400"/>
              <a:ext cx="78199" cy="8017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6612731" y="3459958"/>
              <a:ext cx="79689" cy="7858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6622256" y="3560764"/>
              <a:ext cx="111919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6" name="Picture 75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97" y="3298642"/>
            <a:ext cx="132404" cy="203020"/>
          </a:xfrm>
          <a:prstGeom prst="rect">
            <a:avLst/>
          </a:prstGeom>
        </p:spPr>
      </p:pic>
      <p:grpSp>
        <p:nvGrpSpPr>
          <p:cNvPr id="152" name="Group 151"/>
          <p:cNvGrpSpPr/>
          <p:nvPr/>
        </p:nvGrpSpPr>
        <p:grpSpPr>
          <a:xfrm>
            <a:off x="-1380226" y="1683068"/>
            <a:ext cx="14952452" cy="3491864"/>
            <a:chOff x="-2239993" y="2204966"/>
            <a:chExt cx="14952452" cy="3491864"/>
          </a:xfrm>
        </p:grpSpPr>
        <p:sp>
          <p:nvSpPr>
            <p:cNvPr id="153" name="Rectangle 152"/>
            <p:cNvSpPr/>
            <p:nvPr/>
          </p:nvSpPr>
          <p:spPr>
            <a:xfrm>
              <a:off x="-2239993" y="2204966"/>
              <a:ext cx="14952452" cy="34918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54" name="Group 153"/>
            <p:cNvGrpSpPr/>
            <p:nvPr/>
          </p:nvGrpSpPr>
          <p:grpSpPr>
            <a:xfrm>
              <a:off x="4272780" y="2951465"/>
              <a:ext cx="1861461" cy="1640785"/>
              <a:chOff x="377724" y="3264022"/>
              <a:chExt cx="2176104" cy="1918127"/>
            </a:xfrm>
          </p:grpSpPr>
          <p:pic>
            <p:nvPicPr>
              <p:cNvPr id="167" name="Picture 166" descr="C:\Dropbox\Masters\Thesis\Icons\3\more-big.png"/>
              <p:cNvPicPr/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776" y="3264022"/>
                <a:ext cx="1440000" cy="144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8" name="Content Placeholder 2"/>
              <p:cNvSpPr txBox="1">
                <a:spLocks/>
              </p:cNvSpPr>
              <p:nvPr/>
            </p:nvSpPr>
            <p:spPr>
              <a:xfrm>
                <a:off x="377724" y="4704022"/>
                <a:ext cx="2176104" cy="4781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CA" dirty="0"/>
                  <a:t>Tell me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CA" dirty="0"/>
                  <a:t>more!</a:t>
                </a:r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2531641" y="2951465"/>
              <a:ext cx="1861461" cy="1640785"/>
              <a:chOff x="3027614" y="2544022"/>
              <a:chExt cx="2176104" cy="1918127"/>
            </a:xfrm>
          </p:grpSpPr>
          <p:pic>
            <p:nvPicPr>
              <p:cNvPr id="165" name="Picture 164" descr="C:\Dropbox\Masters\Thesis\Icons\3\what-big.png"/>
              <p:cNvPicPr/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5665" y="2544022"/>
                <a:ext cx="1440000" cy="144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6" name="Content Placeholder 2"/>
              <p:cNvSpPr txBox="1">
                <a:spLocks/>
              </p:cNvSpPr>
              <p:nvPr/>
            </p:nvSpPr>
            <p:spPr>
              <a:xfrm>
                <a:off x="3027614" y="3984022"/>
                <a:ext cx="2176104" cy="4781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CA" dirty="0"/>
                  <a:t>What is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CA" dirty="0"/>
                  <a:t>this?</a:t>
                </a:r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826357" y="2940254"/>
              <a:ext cx="1861461" cy="1645426"/>
              <a:chOff x="5275617" y="4223085"/>
              <a:chExt cx="2176104" cy="1923553"/>
            </a:xfrm>
          </p:grpSpPr>
          <p:pic>
            <p:nvPicPr>
              <p:cNvPr id="163" name="Picture 162" descr="C:\Dropbox\Masters\Thesis\Icons\3\correction-big.png"/>
              <p:cNvPicPr/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3668" y="4223085"/>
                <a:ext cx="1440000" cy="144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4" name="Content Placeholder 2"/>
              <p:cNvSpPr txBox="1">
                <a:spLocks/>
              </p:cNvSpPr>
              <p:nvPr/>
            </p:nvSpPr>
            <p:spPr>
              <a:xfrm>
                <a:off x="5275617" y="5668512"/>
                <a:ext cx="2176104" cy="4781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CA" dirty="0"/>
                  <a:t>Corrections</a:t>
                </a: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6013921" y="2944895"/>
              <a:ext cx="1861461" cy="1640785"/>
              <a:chOff x="8252286" y="2221446"/>
              <a:chExt cx="2176104" cy="1918127"/>
            </a:xfrm>
          </p:grpSpPr>
          <p:pic>
            <p:nvPicPr>
              <p:cNvPr id="161" name="Picture 160" descr="C:\Dropbox\Masters\Thesis\Icons\3\question-big.png"/>
              <p:cNvPicPr/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20336" y="2221446"/>
                <a:ext cx="1440000" cy="144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2" name="Content Placeholder 2"/>
              <p:cNvSpPr txBox="1">
                <a:spLocks/>
              </p:cNvSpPr>
              <p:nvPr/>
            </p:nvSpPr>
            <p:spPr>
              <a:xfrm>
                <a:off x="8252286" y="3661446"/>
                <a:ext cx="2176104" cy="4781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CA" dirty="0"/>
                  <a:t>Questions</a:t>
                </a: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7755061" y="2951465"/>
              <a:ext cx="1861461" cy="1640785"/>
              <a:chOff x="10550262" y="4167883"/>
              <a:chExt cx="2176104" cy="1918127"/>
            </a:xfrm>
          </p:grpSpPr>
          <p:pic>
            <p:nvPicPr>
              <p:cNvPr id="159" name="Picture 158" descr="C:\Dropbox\Masters\Thesis\Icons\3\other-big.png"/>
              <p:cNvPicPr/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18312" y="4167883"/>
                <a:ext cx="1440000" cy="144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0" name="Content Placeholder 2"/>
              <p:cNvSpPr txBox="1">
                <a:spLocks/>
              </p:cNvSpPr>
              <p:nvPr/>
            </p:nvSpPr>
            <p:spPr>
              <a:xfrm>
                <a:off x="10550262" y="5607883"/>
                <a:ext cx="2176104" cy="4781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CA" dirty="0"/>
                  <a:t>Other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587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0418 -0.1312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418 -0.13125 L 0.06628 -0.1270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6628 -0.12709 L 0.0418 -0.13125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8 -0.13125 L 0.49323 0.3752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65" y="2532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323 0.37523 L 0.64935 0.2590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750"/>
                            </p:stCondLst>
                            <p:childTnLst>
                              <p:par>
                                <p:cTn id="120" presetID="42" presetClass="path" presetSubtype="0" accel="49333" decel="5066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64935 0.25902 L 0.60365 0.3419 " pathEditMode="relative" rAng="0" ptsTypes="AA">
                                      <p:cBhvr>
                                        <p:cTn id="1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07 0.02084 L 0.08893 -0.025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5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93 -0.025 L 0.2694 0.25232 " pathEditMode="relative" rAng="0" ptsTypes="AA">
                                      <p:cBhvr>
                                        <p:cTn id="147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5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4 0.25232 L -0.57774 -0.07129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57" y="-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7" grpId="0" animBg="1"/>
      <p:bldP spid="47" grpId="1" animBg="1"/>
      <p:bldP spid="77" grpId="0" animBg="1"/>
      <p:bldP spid="7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3333" y="2766219"/>
            <a:ext cx="8805334" cy="1325563"/>
          </a:xfrm>
        </p:spPr>
        <p:txBody>
          <a:bodyPr>
            <a:noAutofit/>
          </a:bodyPr>
          <a:lstStyle/>
          <a:p>
            <a:pPr algn="ctr"/>
            <a:r>
              <a:rPr lang="en-CA" sz="7200" dirty="0"/>
              <a:t>Multi-Session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739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1903" r="12070" b="14408"/>
          <a:stretch/>
        </p:blipFill>
        <p:spPr>
          <a:xfrm>
            <a:off x="603849" y="1782351"/>
            <a:ext cx="4683583" cy="430236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048E-93F9-4FA4-A25F-5A9959008058}" type="slidenum">
              <a:rPr lang="en-CA" smtClean="0"/>
              <a:pPr/>
              <a:t>9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6" y="1929771"/>
            <a:ext cx="5934387" cy="372914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22141" y="885018"/>
            <a:ext cx="1646998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Antorial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809281" y="885019"/>
            <a:ext cx="1531336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Baseline</a:t>
            </a:r>
          </a:p>
        </p:txBody>
      </p:sp>
    </p:spTree>
    <p:extLst>
      <p:ext uri="{BB962C8B-B14F-4D97-AF65-F5344CB8AC3E}">
        <p14:creationId xmlns:p14="http://schemas.microsoft.com/office/powerpoint/2010/main" val="135118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4935</TotalTime>
  <Words>974</Words>
  <Application>Microsoft Office PowerPoint</Application>
  <PresentationFormat>Widescreen</PresentationFormat>
  <Paragraphs>208</Paragraphs>
  <Slides>23</Slides>
  <Notes>23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Soliciting Reader Contributions to Software Tutorials</vt:lpstr>
      <vt:lpstr>PowerPoint Presentation</vt:lpstr>
      <vt:lpstr>PowerPoint Presentation</vt:lpstr>
      <vt:lpstr>Contributions</vt:lpstr>
      <vt:lpstr>Related Work</vt:lpstr>
      <vt:lpstr>Goal: Elicit Tutorial Improvements</vt:lpstr>
      <vt:lpstr>PowerPoint Presentation</vt:lpstr>
      <vt:lpstr>Multi-Session Evaluation</vt:lpstr>
      <vt:lpstr>PowerPoint Presentation</vt:lpstr>
      <vt:lpstr>PowerPoint Presentation</vt:lpstr>
      <vt:lpstr>Setup</vt:lpstr>
      <vt:lpstr>Evaluation Results</vt:lpstr>
      <vt:lpstr>PowerPoint Presentation</vt:lpstr>
      <vt:lpstr>Target Audience</vt:lpstr>
      <vt:lpstr>Overall Preference</vt:lpstr>
      <vt:lpstr>Notes are Direct to the Topic</vt:lpstr>
      <vt:lpstr>Categories Guide Contributions?</vt:lpstr>
      <vt:lpstr>Social Effects of Hidden Notes</vt:lpstr>
      <vt:lpstr>Design Considerations</vt:lpstr>
      <vt:lpstr>Future Work</vt:lpstr>
      <vt:lpstr>Tell Me More! Soliciting Reader Contributions to Software Tutorials</vt:lpstr>
      <vt:lpstr>PowerPoint Presentation</vt:lpstr>
      <vt:lpstr>Procedure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AnnotatedTutorials Integrating Community Improvements into Online Software Tutorials</dc:title>
  <dc:creator>Patrick,Dubois</dc:creator>
  <cp:lastModifiedBy>Patrick Dubois</cp:lastModifiedBy>
  <cp:revision>362</cp:revision>
  <dcterms:created xsi:type="dcterms:W3CDTF">2016-04-12T17:34:55Z</dcterms:created>
  <dcterms:modified xsi:type="dcterms:W3CDTF">2017-05-18T13:48:55Z</dcterms:modified>
</cp:coreProperties>
</file>