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2" r:id="rId4"/>
    <p:sldId id="262" r:id="rId5"/>
    <p:sldId id="265" r:id="rId6"/>
    <p:sldId id="259" r:id="rId7"/>
    <p:sldId id="266" r:id="rId8"/>
    <p:sldId id="267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17" autoAdjust="0"/>
  </p:normalViewPr>
  <p:slideViewPr>
    <p:cSldViewPr snapToGrid="0">
      <p:cViewPr varScale="1">
        <p:scale>
          <a:sx n="120" d="100"/>
          <a:sy n="120" d="100"/>
        </p:scale>
        <p:origin x="18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4087-093D-4EF4-99B6-D3D2B4275CF0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63C2F-E678-4E31-8FAA-C47E8008EF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32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Hi, I’m Patrick</a:t>
            </a:r>
            <a:r>
              <a:rPr lang="en-CA" baseline="0" dirty="0"/>
              <a:t> Dubois, a </a:t>
            </a:r>
            <a:r>
              <a:rPr lang="en-CA" dirty="0"/>
              <a:t>Ph.D. student in the Human-Computer Interaction Lab at the University of Manitoba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3C2F-E678-4E31-8FAA-C47E8008EF5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02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3C2F-E678-4E31-8FAA-C47E8008EF5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08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One area of research out lab focuses on is software learnability.</a:t>
            </a:r>
          </a:p>
          <a:p>
            <a:r>
              <a:rPr lang="en-CA" dirty="0"/>
              <a:t>Questions involving learning and sharing knowledge about complex software</a:t>
            </a:r>
          </a:p>
          <a:p>
            <a:r>
              <a:rPr lang="en-CA" dirty="0"/>
              <a:t>From Microsoft Word to Adobe Photoshop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3C2F-E678-4E31-8FAA-C47E8008EF5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1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We do this by employing a range of research methods, often using prototype systems.</a:t>
            </a:r>
          </a:p>
          <a:p>
            <a:r>
              <a:rPr lang="en-CA" dirty="0"/>
              <a:t>However, often make assumptions that may not be completely true or be problematic</a:t>
            </a:r>
          </a:p>
          <a:p>
            <a:r>
              <a:rPr lang="en-CA" dirty="0"/>
              <a:t>A common one is to assume that people have access to internet, to watch videos, for example</a:t>
            </a:r>
          </a:p>
          <a:p>
            <a:r>
              <a:rPr lang="en-CA" dirty="0"/>
              <a:t>For this project in particular, we are interested in seeing if known learning strategies extend to people living in rural Manitoba, where I grew up and currently live, where assumptions may not hold.</a:t>
            </a:r>
          </a:p>
          <a:p>
            <a:r>
              <a:rPr lang="en-CA" dirty="0"/>
              <a:t>I will briefly describe the province to describe its particular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3C2F-E678-4E31-8FAA-C47E8008EF5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16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Manitoba is the province at the center of Canada, with a population of just over 1,200,000, of which 60% live in its capital, Winnipeg.</a:t>
            </a:r>
          </a:p>
          <a:p>
            <a:r>
              <a:rPr lang="en-CA" baseline="0" dirty="0"/>
              <a:t>As illustrated by this population density map, the remainder live throughout the province in small isolated social centers.</a:t>
            </a:r>
          </a:p>
          <a:p>
            <a:r>
              <a:rPr lang="en-CA" baseline="0" dirty="0"/>
              <a:t>Statistically, this makes it unlikely that a software learner lives close to some sort of software learning resource, such as schools, libraries or knowledgeable person, except for the most common software.</a:t>
            </a:r>
          </a:p>
          <a:p>
            <a:r>
              <a:rPr lang="en-CA" baseline="0" dirty="0"/>
              <a:t>One might consider using online resources to access learning material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88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But that has its own drawbacks.</a:t>
            </a:r>
          </a:p>
          <a:p>
            <a:r>
              <a:rPr lang="en-CA" dirty="0"/>
              <a:t>Manitoba has difficult climate and terrain.</a:t>
            </a:r>
          </a:p>
          <a:p>
            <a:r>
              <a:rPr lang="en-CA" dirty="0"/>
              <a:t>Towns are spread </a:t>
            </a:r>
            <a:r>
              <a:rPr lang="en-CA"/>
              <a:t>out </a:t>
            </a:r>
            <a:r>
              <a:rPr lang="en-CA" smtClean="0"/>
              <a:t>over </a:t>
            </a:r>
            <a:r>
              <a:rPr lang="en-CA" dirty="0"/>
              <a:t>large distances, separated by forests or bogs.</a:t>
            </a:r>
          </a:p>
          <a:p>
            <a:r>
              <a:rPr lang="en-CA" dirty="0"/>
              <a:t>Some communities can’t even be reached by conventional land travel.</a:t>
            </a:r>
          </a:p>
          <a:p>
            <a:r>
              <a:rPr lang="en-CA" dirty="0"/>
              <a:t>Add to that, temperatures regularly peak from -45 to +35 degrees Celsius, or -50 to +95 degrees Fahrenheit.</a:t>
            </a:r>
          </a:p>
          <a:p>
            <a:r>
              <a:rPr lang="en-CA" dirty="0"/>
              <a:t>Regardless of available resources, this makes infrastructure improvements and maintenance quite a task, which lead to slow or unstable internet connections.</a:t>
            </a:r>
          </a:p>
          <a:p>
            <a:r>
              <a:rPr lang="en-CA" dirty="0"/>
              <a:t>For some, it is easier to rely on satellite-based internet, which is highly dependent on the weather.</a:t>
            </a:r>
          </a:p>
          <a:p>
            <a:r>
              <a:rPr lang="en-CA" dirty="0"/>
              <a:t>From a related study, one participant could only do their banking on the sunny days for this reason.</a:t>
            </a:r>
          </a:p>
          <a:p>
            <a:r>
              <a:rPr lang="en-CA" dirty="0"/>
              <a:t>So overall, online learning resources are there, but not the most convenient for rural individuals to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63C2F-E678-4E31-8FAA-C47E8008EF5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06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Goal: Build</a:t>
            </a:r>
            <a:r>
              <a:rPr lang="en-CA" baseline="0" dirty="0"/>
              <a:t> a stepping stone for creating inclusive learning resources or tools</a:t>
            </a:r>
          </a:p>
          <a:p>
            <a:r>
              <a:rPr lang="en-CA" baseline="0" dirty="0"/>
              <a:t>First answer questions…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29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Countries include Canada, Malaysia, Nigeria</a:t>
            </a:r>
          </a:p>
          <a:p>
            <a:r>
              <a:rPr lang="en-CA" baseline="0" dirty="0"/>
              <a:t>Software included productivity software like Microsoft Office, and image manipulation software like Photoshop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92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/>
              <a:t>Worsens impact of another problem, is resource helpful in the first place?</a:t>
            </a:r>
          </a:p>
          <a:p>
            <a:r>
              <a:rPr lang="en-CA" baseline="0" dirty="0"/>
              <a:t>User distance communication like email and phone, but cumbersome.</a:t>
            </a:r>
          </a:p>
          <a:p>
            <a:r>
              <a:rPr lang="en-CA" baseline="0" dirty="0"/>
              <a:t>Urban participants did not mention trust. Hints at cultural differences.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63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Moving forward, challenges to address</a:t>
            </a:r>
          </a:p>
          <a:p>
            <a:r>
              <a:rPr lang="en-CA" dirty="0"/>
              <a:t>We had a breadth of participants in different contexts</a:t>
            </a:r>
          </a:p>
          <a:p>
            <a:r>
              <a:rPr lang="en-CA" dirty="0"/>
              <a:t>We plan on focussing on rural Canadian individuals</a:t>
            </a:r>
          </a:p>
          <a:p>
            <a:r>
              <a:rPr lang="en-CA" dirty="0"/>
              <a:t>Need to be rural AND learning</a:t>
            </a:r>
            <a:r>
              <a:rPr lang="en-CA" baseline="0" dirty="0"/>
              <a:t> or tried to learn software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E664C-4883-4414-97B2-5A794A83110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17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6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5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69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9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73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10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40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1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59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15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1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BE4F-91B5-430B-B354-A380FB4BA639}" type="datetimeFigureOut">
              <a:rPr lang="en-CA" smtClean="0"/>
              <a:t>2018-11-19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B165-39F0-4085-97A5-C00FCE2F38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1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263" y="1122363"/>
            <a:ext cx="9705474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Software Learning Strategies and Perceptions of Rural Individuals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390"/>
            <a:ext cx="9144000" cy="2846884"/>
          </a:xfrm>
        </p:spPr>
        <p:txBody>
          <a:bodyPr>
            <a:normAutofit/>
          </a:bodyPr>
          <a:lstStyle/>
          <a:p>
            <a:r>
              <a:rPr lang="en-CA" u="sng" dirty="0"/>
              <a:t>Patrick Dubois</a:t>
            </a:r>
            <a:r>
              <a:rPr lang="en-CA" dirty="0"/>
              <a:t>, Andrea Bunt</a:t>
            </a:r>
          </a:p>
          <a:p>
            <a:r>
              <a:rPr lang="en-CA" dirty="0"/>
              <a:t>Department of Computer Science</a:t>
            </a:r>
          </a:p>
          <a:p>
            <a:r>
              <a:rPr lang="en-CA" dirty="0"/>
              <a:t>University of Manitoba</a:t>
            </a:r>
          </a:p>
          <a:p>
            <a:r>
              <a:rPr lang="en-CA" dirty="0"/>
              <a:t>hci.cs.umanitoba.ca</a:t>
            </a:r>
          </a:p>
          <a:p>
            <a:endParaRPr lang="en-CA" dirty="0"/>
          </a:p>
          <a:p>
            <a:r>
              <a:rPr lang="en-CA" dirty="0"/>
              <a:t>November 4</a:t>
            </a:r>
            <a:r>
              <a:rPr lang="en-CA" baseline="30000" dirty="0"/>
              <a:t>th</a:t>
            </a:r>
            <a:r>
              <a:rPr lang="en-CA" dirty="0"/>
              <a:t>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58" y="320393"/>
            <a:ext cx="3893838" cy="89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" y="221549"/>
            <a:ext cx="3733800" cy="11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263" y="1122363"/>
            <a:ext cx="9705474" cy="2387600"/>
          </a:xfrm>
        </p:spPr>
        <p:txBody>
          <a:bodyPr>
            <a:normAutofit fontScale="90000"/>
          </a:bodyPr>
          <a:lstStyle/>
          <a:p>
            <a:r>
              <a:rPr lang="en-CA" dirty="0"/>
              <a:t>Software Learning Strategies and Perceptions of Rural Individuals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4390"/>
            <a:ext cx="9144000" cy="2846884"/>
          </a:xfrm>
        </p:spPr>
        <p:txBody>
          <a:bodyPr>
            <a:normAutofit/>
          </a:bodyPr>
          <a:lstStyle/>
          <a:p>
            <a:r>
              <a:rPr lang="en-CA" u="sng" dirty="0"/>
              <a:t>Patrick Dubois</a:t>
            </a:r>
            <a:r>
              <a:rPr lang="en-CA" dirty="0"/>
              <a:t>, Andrea Bunt</a:t>
            </a:r>
          </a:p>
          <a:p>
            <a:r>
              <a:rPr lang="en-CA" dirty="0"/>
              <a:t>patrick.dubois@cs.umanitoba.ca</a:t>
            </a:r>
          </a:p>
          <a:p>
            <a:endParaRPr lang="en-CA" dirty="0"/>
          </a:p>
          <a:p>
            <a:r>
              <a:rPr lang="en-CA" dirty="0"/>
              <a:t>Department of Computer Science</a:t>
            </a:r>
          </a:p>
          <a:p>
            <a:r>
              <a:rPr lang="en-CA" dirty="0"/>
              <a:t>University of Manitoba</a:t>
            </a:r>
          </a:p>
          <a:p>
            <a:r>
              <a:rPr lang="en-CA" dirty="0"/>
              <a:t>hci.cs.umanitoba.ca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58" y="320393"/>
            <a:ext cx="3893838" cy="89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7" y="221549"/>
            <a:ext cx="3733800" cy="11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3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b="11111"/>
          <a:stretch/>
        </p:blipFill>
        <p:spPr>
          <a:xfrm>
            <a:off x="762002" y="0"/>
            <a:ext cx="10667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5"/>
          <a:stretch/>
        </p:blipFill>
        <p:spPr>
          <a:xfrm>
            <a:off x="149162" y="176313"/>
            <a:ext cx="4683583" cy="43627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2" descr="http://vdziubak.com/switter/screen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813" y="1314309"/>
            <a:ext cx="7332375" cy="422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903" r="12070" b="14408"/>
          <a:stretch/>
        </p:blipFill>
        <p:spPr>
          <a:xfrm>
            <a:off x="7123194" y="2387862"/>
            <a:ext cx="4683583" cy="43023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42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population density of manitoba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79" y="-497306"/>
            <a:ext cx="7832558" cy="78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149516" y="3741820"/>
            <a:ext cx="1479884" cy="194059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779295" y="6519446"/>
            <a:ext cx="4562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Source: Statistics Canada, 2016 Census of Population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342019" y="-890337"/>
            <a:ext cx="3019926" cy="1491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03107" y="4598194"/>
            <a:ext cx="145256" cy="8763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90158" y="3458672"/>
            <a:ext cx="3275320" cy="3274171"/>
            <a:chOff x="444425" y="3534872"/>
            <a:chExt cx="3275320" cy="3274171"/>
          </a:xfrm>
        </p:grpSpPr>
        <p:pic>
          <p:nvPicPr>
            <p:cNvPr id="5" name="Picture 2" descr="https://scontent-yyz1-1.cdninstagram.com/vp/6e3235d0a94f0d418c25786d26dbed39/5C8113B4/t51.2885-15/sh0.08/e35/s750x750/11371104_1493214664308290_1565020154_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74" y="3534872"/>
              <a:ext cx="3274171" cy="327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4425" y="6458457"/>
              <a:ext cx="327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Source: @</a:t>
              </a:r>
              <a:r>
                <a:rPr lang="en-CA" sz="1600" dirty="0" err="1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dustshootme</a:t>
              </a:r>
              <a:r>
                <a:rPr lang="en-CA" sz="16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 on Instagram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189624" y="985792"/>
            <a:ext cx="3662190" cy="4882920"/>
            <a:chOff x="8164224" y="973092"/>
            <a:chExt cx="3662190" cy="4882920"/>
          </a:xfrm>
        </p:grpSpPr>
        <p:pic>
          <p:nvPicPr>
            <p:cNvPr id="7" name="Picture 8" descr="https://upload.wikimedia.org/wikipedia/commons/1/13/Canadian_Shield_Ontari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4224" y="973092"/>
              <a:ext cx="3662190" cy="488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164224" y="5517458"/>
              <a:ext cx="32193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Source: Wikipedia – Canadian Shield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010" y="339484"/>
            <a:ext cx="4411615" cy="2933034"/>
            <a:chOff x="222010" y="339484"/>
            <a:chExt cx="4411615" cy="2933034"/>
          </a:xfrm>
        </p:grpSpPr>
        <p:pic>
          <p:nvPicPr>
            <p:cNvPr id="2" name="Picture 2" descr="https://upload.wikimedia.org/wikipedia/commons/thumb/6/61/Ice_Road_on_Great_Slave_Lake_2.jpg/1280px-Ice_Road_on_Great_Slave_Lake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11" y="339484"/>
              <a:ext cx="4411614" cy="293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2010" y="2933964"/>
              <a:ext cx="2589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Source: Wikipedia – Ice Road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73324" y="1085851"/>
            <a:ext cx="3390900" cy="5234404"/>
            <a:chOff x="4773324" y="1085851"/>
            <a:chExt cx="3390900" cy="5234404"/>
          </a:xfrm>
        </p:grpSpPr>
        <p:pic>
          <p:nvPicPr>
            <p:cNvPr id="1026" name="Picture 2" descr="https://upload.wikimedia.org/wikipedia/commons/thumb/8/83/Manitoba_K%C3%B6ppen.svg/720px-Manitoba_K%C3%B6ppen.svg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" t="15835" r="4885" b="12778"/>
            <a:stretch/>
          </p:blipFill>
          <p:spPr bwMode="auto">
            <a:xfrm>
              <a:off x="4773324" y="1085851"/>
              <a:ext cx="3390900" cy="489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885412" y="5981701"/>
              <a:ext cx="20553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Source: WorldClim.org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29631" y="2557200"/>
              <a:ext cx="1332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Subarctic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40686" y="4903393"/>
              <a:ext cx="16338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bg1"/>
                  </a:solidFill>
                  <a:effectLst>
                    <a:glow rad="25400">
                      <a:schemeClr val="tx1"/>
                    </a:glow>
                  </a:effectLst>
                </a:rPr>
                <a:t>Continental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Returning to Software Learning…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9674" y="5095585"/>
            <a:ext cx="9392652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Why do they use these strategies?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516" y="2736923"/>
            <a:ext cx="1179296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What are challenges rural users face?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3874" y="3916254"/>
            <a:ext cx="107642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What are the learning strategies being used?</a:t>
            </a:r>
          </a:p>
        </p:txBody>
      </p:sp>
    </p:spTree>
    <p:extLst>
      <p:ext uri="{BB962C8B-B14F-4D97-AF65-F5344CB8AC3E}">
        <p14:creationId xmlns:p14="http://schemas.microsoft.com/office/powerpoint/2010/main" val="2225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Exploratory</a:t>
            </a:r>
            <a:br>
              <a:rPr lang="en-CA" sz="6000" dirty="0"/>
            </a:br>
            <a:r>
              <a:rPr lang="en-CA" sz="6000" dirty="0"/>
              <a:t>Interview Study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9674" y="5095585"/>
            <a:ext cx="9392652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Participants used a range of software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516" y="2736923"/>
            <a:ext cx="1179296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Semi-structured interviews with 9 rural participants, 12 urban participants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3874" y="3916254"/>
            <a:ext cx="107642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Participants reported experiences from throughout the world</a:t>
            </a:r>
          </a:p>
        </p:txBody>
      </p:sp>
    </p:spTree>
    <p:extLst>
      <p:ext uri="{BB962C8B-B14F-4D97-AF65-F5344CB8AC3E}">
        <p14:creationId xmlns:p14="http://schemas.microsoft.com/office/powerpoint/2010/main" val="42566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Software Learning Among Rural Users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99674" y="5095585"/>
            <a:ext cx="9392652" cy="436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/>
              <a:t>Hinted at user-generated content being untrustworthy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516" y="2736923"/>
            <a:ext cx="1179296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Online material takes too long to load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3874" y="3916254"/>
            <a:ext cx="107642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dirty="0"/>
              <a:t>Ask for help in person – if available!</a:t>
            </a:r>
          </a:p>
          <a:p>
            <a:pPr marL="0" indent="0" algn="ctr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8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074" y="838635"/>
            <a:ext cx="6801852" cy="1325563"/>
          </a:xfrm>
        </p:spPr>
        <p:txBody>
          <a:bodyPr>
            <a:noAutofit/>
          </a:bodyPr>
          <a:lstStyle/>
          <a:p>
            <a:pPr algn="ctr"/>
            <a:r>
              <a:rPr lang="en-CA" sz="6000" dirty="0"/>
              <a:t>Challenges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9516" y="3142669"/>
            <a:ext cx="11792968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Recruiting from a specialized set of participants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3874" y="4599268"/>
            <a:ext cx="10764252" cy="478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dirty="0"/>
              <a:t>Apply findings to prototype solutions</a:t>
            </a:r>
          </a:p>
        </p:txBody>
      </p:sp>
    </p:spTree>
    <p:extLst>
      <p:ext uri="{BB962C8B-B14F-4D97-AF65-F5344CB8AC3E}">
        <p14:creationId xmlns:p14="http://schemas.microsoft.com/office/powerpoint/2010/main" val="42698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679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Software Learning Strategies and Perceptions of Rural Individuals</vt:lpstr>
      <vt:lpstr>PowerPoint Presentation</vt:lpstr>
      <vt:lpstr>PowerPoint Presentation</vt:lpstr>
      <vt:lpstr>PowerPoint Presentation</vt:lpstr>
      <vt:lpstr>PowerPoint Presentation</vt:lpstr>
      <vt:lpstr>Returning to Software Learning…</vt:lpstr>
      <vt:lpstr>Exploratory Interview Study</vt:lpstr>
      <vt:lpstr>Software Learning Among Rural Users</vt:lpstr>
      <vt:lpstr>Challenges</vt:lpstr>
      <vt:lpstr>Software Learning Strategies and Perceptions of Rural Individuals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Learning Strategies and Perceptions of Rural Individuals</dc:title>
  <dc:creator>Patrick Dubois</dc:creator>
  <cp:lastModifiedBy>Patrick Dubois</cp:lastModifiedBy>
  <cp:revision>44</cp:revision>
  <dcterms:created xsi:type="dcterms:W3CDTF">2018-10-29T19:21:06Z</dcterms:created>
  <dcterms:modified xsi:type="dcterms:W3CDTF">2018-11-19T18:04:16Z</dcterms:modified>
</cp:coreProperties>
</file>