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6"/>
  </p:notesMasterIdLst>
  <p:sldIdLst>
    <p:sldId id="256" r:id="rId2"/>
    <p:sldId id="334" r:id="rId3"/>
    <p:sldId id="258" r:id="rId4"/>
    <p:sldId id="259" r:id="rId5"/>
    <p:sldId id="263" r:id="rId6"/>
    <p:sldId id="338" r:id="rId7"/>
    <p:sldId id="331" r:id="rId8"/>
    <p:sldId id="342" r:id="rId9"/>
    <p:sldId id="354" r:id="rId10"/>
    <p:sldId id="336" r:id="rId11"/>
    <p:sldId id="325" r:id="rId12"/>
    <p:sldId id="324" r:id="rId13"/>
    <p:sldId id="264" r:id="rId14"/>
    <p:sldId id="307" r:id="rId15"/>
    <p:sldId id="323" r:id="rId16"/>
    <p:sldId id="265" r:id="rId17"/>
    <p:sldId id="281" r:id="rId18"/>
    <p:sldId id="349" r:id="rId19"/>
    <p:sldId id="267" r:id="rId20"/>
    <p:sldId id="291" r:id="rId21"/>
    <p:sldId id="290" r:id="rId22"/>
    <p:sldId id="268" r:id="rId23"/>
    <p:sldId id="345" r:id="rId24"/>
    <p:sldId id="309" r:id="rId25"/>
    <p:sldId id="318" r:id="rId26"/>
    <p:sldId id="326" r:id="rId27"/>
    <p:sldId id="285" r:id="rId28"/>
    <p:sldId id="311" r:id="rId29"/>
    <p:sldId id="316" r:id="rId30"/>
    <p:sldId id="286" r:id="rId31"/>
    <p:sldId id="333" r:id="rId32"/>
    <p:sldId id="272" r:id="rId33"/>
    <p:sldId id="292" r:id="rId34"/>
    <p:sldId id="293" r:id="rId35"/>
    <p:sldId id="295" r:id="rId36"/>
    <p:sldId id="367" r:id="rId37"/>
    <p:sldId id="343" r:id="rId38"/>
    <p:sldId id="359" r:id="rId39"/>
    <p:sldId id="360" r:id="rId40"/>
    <p:sldId id="275" r:id="rId41"/>
    <p:sldId id="368" r:id="rId42"/>
    <p:sldId id="369" r:id="rId43"/>
    <p:sldId id="365" r:id="rId44"/>
    <p:sldId id="362" r:id="rId45"/>
  </p:sldIdLst>
  <p:sldSz cx="12192000" cy="6858000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Corbel" panose="020B0503020204020204" pitchFamily="34" charset="0"/>
      <p:regular r:id="rId53"/>
      <p:bold r:id="rId54"/>
      <p:italic r:id="rId55"/>
      <p:boldItalic r:id="rId56"/>
    </p:embeddedFont>
    <p:embeddedFont>
      <p:font typeface="Linux Biolinum" panose="02000503000000000000" pitchFamily="2" charset="0"/>
      <p:regular r:id="rId57"/>
      <p:bold r:id="rId58"/>
      <p:italic r:id="rId59"/>
    </p:embeddedFont>
    <p:embeddedFont>
      <p:font typeface="Linux Libertine" panose="02000503000000000000" pitchFamily="2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B3CFA02-CA2A-4C91-B42E-2A0B5FE9C81E}">
          <p14:sldIdLst>
            <p14:sldId id="256"/>
            <p14:sldId id="334"/>
            <p14:sldId id="258"/>
            <p14:sldId id="259"/>
            <p14:sldId id="263"/>
            <p14:sldId id="338"/>
            <p14:sldId id="331"/>
            <p14:sldId id="342"/>
            <p14:sldId id="354"/>
            <p14:sldId id="336"/>
            <p14:sldId id="325"/>
            <p14:sldId id="324"/>
            <p14:sldId id="264"/>
            <p14:sldId id="307"/>
            <p14:sldId id="323"/>
            <p14:sldId id="265"/>
            <p14:sldId id="281"/>
            <p14:sldId id="349"/>
            <p14:sldId id="267"/>
            <p14:sldId id="291"/>
            <p14:sldId id="290"/>
            <p14:sldId id="268"/>
            <p14:sldId id="345"/>
            <p14:sldId id="309"/>
            <p14:sldId id="318"/>
            <p14:sldId id="326"/>
            <p14:sldId id="285"/>
            <p14:sldId id="311"/>
            <p14:sldId id="316"/>
            <p14:sldId id="286"/>
            <p14:sldId id="333"/>
            <p14:sldId id="272"/>
            <p14:sldId id="292"/>
            <p14:sldId id="293"/>
            <p14:sldId id="295"/>
            <p14:sldId id="367"/>
            <p14:sldId id="343"/>
            <p14:sldId id="359"/>
            <p14:sldId id="360"/>
            <p14:sldId id="275"/>
            <p14:sldId id="368"/>
            <p14:sldId id="369"/>
            <p14:sldId id="365"/>
            <p14:sldId id="3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444"/>
    <a:srgbClr val="FF0066"/>
    <a:srgbClr val="DDEAF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5" autoAdjust="0"/>
    <p:restoredTop sz="82021" autoAdjust="0"/>
  </p:normalViewPr>
  <p:slideViewPr>
    <p:cSldViewPr snapToGrid="0">
      <p:cViewPr varScale="1">
        <p:scale>
          <a:sx n="93" d="100"/>
          <a:sy n="93" d="100"/>
        </p:scale>
        <p:origin x="14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svg"/><Relationship Id="rId1" Type="http://schemas.openxmlformats.org/officeDocument/2006/relationships/image" Target="../media/image119.png"/><Relationship Id="rId4" Type="http://schemas.openxmlformats.org/officeDocument/2006/relationships/image" Target="../media/image122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svg"/><Relationship Id="rId1" Type="http://schemas.openxmlformats.org/officeDocument/2006/relationships/image" Target="../media/image123.png"/><Relationship Id="rId6" Type="http://schemas.openxmlformats.org/officeDocument/2006/relationships/image" Target="../media/image128.svg"/><Relationship Id="rId5" Type="http://schemas.openxmlformats.org/officeDocument/2006/relationships/image" Target="../media/image127.png"/><Relationship Id="rId4" Type="http://schemas.openxmlformats.org/officeDocument/2006/relationships/image" Target="../media/image12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svg"/><Relationship Id="rId1" Type="http://schemas.openxmlformats.org/officeDocument/2006/relationships/image" Target="../media/image119.png"/><Relationship Id="rId4" Type="http://schemas.openxmlformats.org/officeDocument/2006/relationships/image" Target="../media/image12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svg"/><Relationship Id="rId1" Type="http://schemas.openxmlformats.org/officeDocument/2006/relationships/image" Target="../media/image123.png"/><Relationship Id="rId6" Type="http://schemas.openxmlformats.org/officeDocument/2006/relationships/image" Target="../media/image128.svg"/><Relationship Id="rId5" Type="http://schemas.openxmlformats.org/officeDocument/2006/relationships/image" Target="../media/image127.png"/><Relationship Id="rId4" Type="http://schemas.openxmlformats.org/officeDocument/2006/relationships/image" Target="../media/image126.sv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svg"/><Relationship Id="rId1" Type="http://schemas.openxmlformats.org/officeDocument/2006/relationships/image" Target="../media/image18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svg"/><Relationship Id="rId1" Type="http://schemas.openxmlformats.org/officeDocument/2006/relationships/image" Target="../media/image119.png"/><Relationship Id="rId4" Type="http://schemas.openxmlformats.org/officeDocument/2006/relationships/image" Target="../media/image12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svg"/><Relationship Id="rId1" Type="http://schemas.openxmlformats.org/officeDocument/2006/relationships/image" Target="../media/image123.png"/><Relationship Id="rId6" Type="http://schemas.openxmlformats.org/officeDocument/2006/relationships/image" Target="../media/image128.svg"/><Relationship Id="rId5" Type="http://schemas.openxmlformats.org/officeDocument/2006/relationships/image" Target="../media/image127.png"/><Relationship Id="rId4" Type="http://schemas.openxmlformats.org/officeDocument/2006/relationships/image" Target="../media/image12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svg"/><Relationship Id="rId1" Type="http://schemas.openxmlformats.org/officeDocument/2006/relationships/image" Target="../media/image119.png"/><Relationship Id="rId4" Type="http://schemas.openxmlformats.org/officeDocument/2006/relationships/image" Target="../media/image12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svg"/><Relationship Id="rId1" Type="http://schemas.openxmlformats.org/officeDocument/2006/relationships/image" Target="../media/image123.png"/><Relationship Id="rId6" Type="http://schemas.openxmlformats.org/officeDocument/2006/relationships/image" Target="../media/image128.svg"/><Relationship Id="rId5" Type="http://schemas.openxmlformats.org/officeDocument/2006/relationships/image" Target="../media/image127.png"/><Relationship Id="rId4" Type="http://schemas.openxmlformats.org/officeDocument/2006/relationships/image" Target="../media/image126.sv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svg"/><Relationship Id="rId1" Type="http://schemas.openxmlformats.org/officeDocument/2006/relationships/image" Target="../media/image18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776783-620A-4F07-AB5A-25E5469BC3A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2D61C0C-8274-4205-81A1-DD44B453514E}">
      <dgm:prSet custT="1"/>
      <dgm:spPr/>
      <dgm:t>
        <a:bodyPr/>
        <a:lstStyle/>
        <a:p>
          <a:r>
            <a:rPr lang="en-CA" sz="2400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rPr>
            <a:t>15 male</a:t>
          </a:r>
          <a:endParaRPr lang="en-US" sz="2400" dirty="0">
            <a:latin typeface="Linux Libertine" panose="02000503000000000000" pitchFamily="2" charset="0"/>
            <a:ea typeface="Linux Libertine" panose="02000503000000000000" pitchFamily="2" charset="0"/>
            <a:cs typeface="Linux Libertine" panose="02000503000000000000" pitchFamily="2" charset="0"/>
          </a:endParaRPr>
        </a:p>
      </dgm:t>
    </dgm:pt>
    <dgm:pt modelId="{8CDB1896-0BBD-4388-9D07-36228D62AB91}" type="parTrans" cxnId="{BED8D62F-AC9D-4F47-A6D9-671AA0512C46}">
      <dgm:prSet/>
      <dgm:spPr/>
      <dgm:t>
        <a:bodyPr/>
        <a:lstStyle/>
        <a:p>
          <a:endParaRPr lang="en-US"/>
        </a:p>
      </dgm:t>
    </dgm:pt>
    <dgm:pt modelId="{1F1D263F-1198-45A4-B987-D4BEDD30A002}" type="sibTrans" cxnId="{BED8D62F-AC9D-4F47-A6D9-671AA0512C46}">
      <dgm:prSet/>
      <dgm:spPr/>
      <dgm:t>
        <a:bodyPr/>
        <a:lstStyle/>
        <a:p>
          <a:endParaRPr lang="en-US"/>
        </a:p>
      </dgm:t>
    </dgm:pt>
    <dgm:pt modelId="{FF912ABD-6826-4C6D-AFE4-D4F764600E8F}">
      <dgm:prSet custT="1"/>
      <dgm:spPr/>
      <dgm:t>
        <a:bodyPr/>
        <a:lstStyle/>
        <a:p>
          <a:r>
            <a:rPr lang="en-CA" sz="2400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rPr>
            <a:t>12 female</a:t>
          </a:r>
          <a:endParaRPr lang="en-US" sz="2400" dirty="0">
            <a:latin typeface="Linux Libertine" panose="02000503000000000000" pitchFamily="2" charset="0"/>
            <a:ea typeface="Linux Libertine" panose="02000503000000000000" pitchFamily="2" charset="0"/>
            <a:cs typeface="Linux Libertine" panose="02000503000000000000" pitchFamily="2" charset="0"/>
          </a:endParaRPr>
        </a:p>
      </dgm:t>
    </dgm:pt>
    <dgm:pt modelId="{82B279DB-7F6A-4BE5-ADD0-86214DA9F413}" type="parTrans" cxnId="{1E6F504F-8A14-4538-A2BD-8BED6A23E2AC}">
      <dgm:prSet/>
      <dgm:spPr/>
      <dgm:t>
        <a:bodyPr/>
        <a:lstStyle/>
        <a:p>
          <a:endParaRPr lang="en-US"/>
        </a:p>
      </dgm:t>
    </dgm:pt>
    <dgm:pt modelId="{F2075B79-D764-4DF8-9380-86DA3BB06E57}" type="sibTrans" cxnId="{1E6F504F-8A14-4538-A2BD-8BED6A23E2AC}">
      <dgm:prSet/>
      <dgm:spPr/>
      <dgm:t>
        <a:bodyPr/>
        <a:lstStyle/>
        <a:p>
          <a:endParaRPr lang="en-US"/>
        </a:p>
      </dgm:t>
    </dgm:pt>
    <dgm:pt modelId="{A8E24F0C-93A9-4159-9627-392657748E12}" type="pres">
      <dgm:prSet presAssocID="{EA776783-620A-4F07-AB5A-25E5469BC3A8}" presName="root" presStyleCnt="0">
        <dgm:presLayoutVars>
          <dgm:dir/>
          <dgm:resizeHandles val="exact"/>
        </dgm:presLayoutVars>
      </dgm:prSet>
      <dgm:spPr/>
    </dgm:pt>
    <dgm:pt modelId="{E4AD1D3E-8885-4739-B146-1D155F5626CD}" type="pres">
      <dgm:prSet presAssocID="{B2D61C0C-8274-4205-81A1-DD44B453514E}" presName="compNode" presStyleCnt="0"/>
      <dgm:spPr/>
    </dgm:pt>
    <dgm:pt modelId="{9B555C7A-66D5-45CE-A3D6-3D824B78F5C5}" type="pres">
      <dgm:prSet presAssocID="{B2D61C0C-8274-4205-81A1-DD44B453514E}" presName="bgRect" presStyleLbl="bgShp" presStyleIdx="0" presStyleCnt="2"/>
      <dgm:spPr/>
    </dgm:pt>
    <dgm:pt modelId="{283CDE59-DD03-4056-B2DD-DF43345343DB}" type="pres">
      <dgm:prSet presAssocID="{B2D61C0C-8274-4205-81A1-DD44B453514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le profile"/>
        </a:ext>
      </dgm:extLst>
    </dgm:pt>
    <dgm:pt modelId="{52A87267-8ED2-4091-BF8A-E793767E7D37}" type="pres">
      <dgm:prSet presAssocID="{B2D61C0C-8274-4205-81A1-DD44B453514E}" presName="spaceRect" presStyleCnt="0"/>
      <dgm:spPr/>
    </dgm:pt>
    <dgm:pt modelId="{9E43EA35-776D-4653-B3AD-A74EC89C9C84}" type="pres">
      <dgm:prSet presAssocID="{B2D61C0C-8274-4205-81A1-DD44B453514E}" presName="parTx" presStyleLbl="revTx" presStyleIdx="0" presStyleCnt="2">
        <dgm:presLayoutVars>
          <dgm:chMax val="0"/>
          <dgm:chPref val="0"/>
        </dgm:presLayoutVars>
      </dgm:prSet>
      <dgm:spPr/>
    </dgm:pt>
    <dgm:pt modelId="{5EA6E31A-DE62-4614-AB96-381C3A4AD8AD}" type="pres">
      <dgm:prSet presAssocID="{1F1D263F-1198-45A4-B987-D4BEDD30A002}" presName="sibTrans" presStyleCnt="0"/>
      <dgm:spPr/>
    </dgm:pt>
    <dgm:pt modelId="{EDA7448F-A6FD-4922-982A-0AED6F769752}" type="pres">
      <dgm:prSet presAssocID="{FF912ABD-6826-4C6D-AFE4-D4F764600E8F}" presName="compNode" presStyleCnt="0"/>
      <dgm:spPr/>
    </dgm:pt>
    <dgm:pt modelId="{0AD90498-5A26-4DBD-A732-DE9C362E113E}" type="pres">
      <dgm:prSet presAssocID="{FF912ABD-6826-4C6D-AFE4-D4F764600E8F}" presName="bgRect" presStyleLbl="bgShp" presStyleIdx="1" presStyleCnt="2"/>
      <dgm:spPr/>
    </dgm:pt>
    <dgm:pt modelId="{CC307A85-0C3E-4832-8EC3-3A9A459E81E0}" type="pres">
      <dgm:prSet presAssocID="{FF912ABD-6826-4C6D-AFE4-D4F764600E8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male Profile"/>
        </a:ext>
      </dgm:extLst>
    </dgm:pt>
    <dgm:pt modelId="{95CFF198-D69F-4517-9775-A580E32B5F22}" type="pres">
      <dgm:prSet presAssocID="{FF912ABD-6826-4C6D-AFE4-D4F764600E8F}" presName="spaceRect" presStyleCnt="0"/>
      <dgm:spPr/>
    </dgm:pt>
    <dgm:pt modelId="{F4CDF96F-9354-420F-AE90-5F59269261AB}" type="pres">
      <dgm:prSet presAssocID="{FF912ABD-6826-4C6D-AFE4-D4F764600E8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ED8D62F-AC9D-4F47-A6D9-671AA0512C46}" srcId="{EA776783-620A-4F07-AB5A-25E5469BC3A8}" destId="{B2D61C0C-8274-4205-81A1-DD44B453514E}" srcOrd="0" destOrd="0" parTransId="{8CDB1896-0BBD-4388-9D07-36228D62AB91}" sibTransId="{1F1D263F-1198-45A4-B987-D4BEDD30A002}"/>
    <dgm:cxn modelId="{2D827731-1D15-4CFA-82EF-4BFFFCAF473A}" type="presOf" srcId="{B2D61C0C-8274-4205-81A1-DD44B453514E}" destId="{9E43EA35-776D-4653-B3AD-A74EC89C9C84}" srcOrd="0" destOrd="0" presId="urn:microsoft.com/office/officeart/2018/2/layout/IconVerticalSolidList"/>
    <dgm:cxn modelId="{44900465-A642-42E4-899C-B55E0750B7E7}" type="presOf" srcId="{FF912ABD-6826-4C6D-AFE4-D4F764600E8F}" destId="{F4CDF96F-9354-420F-AE90-5F59269261AB}" srcOrd="0" destOrd="0" presId="urn:microsoft.com/office/officeart/2018/2/layout/IconVerticalSolidList"/>
    <dgm:cxn modelId="{1E6F504F-8A14-4538-A2BD-8BED6A23E2AC}" srcId="{EA776783-620A-4F07-AB5A-25E5469BC3A8}" destId="{FF912ABD-6826-4C6D-AFE4-D4F764600E8F}" srcOrd="1" destOrd="0" parTransId="{82B279DB-7F6A-4BE5-ADD0-86214DA9F413}" sibTransId="{F2075B79-D764-4DF8-9380-86DA3BB06E57}"/>
    <dgm:cxn modelId="{8DFE73EF-E0EE-464D-BA63-177866822BDD}" type="presOf" srcId="{EA776783-620A-4F07-AB5A-25E5469BC3A8}" destId="{A8E24F0C-93A9-4159-9627-392657748E12}" srcOrd="0" destOrd="0" presId="urn:microsoft.com/office/officeart/2018/2/layout/IconVerticalSolidList"/>
    <dgm:cxn modelId="{BB07DD9B-EE39-44CF-A561-9AC9E09EE458}" type="presParOf" srcId="{A8E24F0C-93A9-4159-9627-392657748E12}" destId="{E4AD1D3E-8885-4739-B146-1D155F5626CD}" srcOrd="0" destOrd="0" presId="urn:microsoft.com/office/officeart/2018/2/layout/IconVerticalSolidList"/>
    <dgm:cxn modelId="{F6C71451-34C5-41F7-8C4E-FE2FA23EA1B7}" type="presParOf" srcId="{E4AD1D3E-8885-4739-B146-1D155F5626CD}" destId="{9B555C7A-66D5-45CE-A3D6-3D824B78F5C5}" srcOrd="0" destOrd="0" presId="urn:microsoft.com/office/officeart/2018/2/layout/IconVerticalSolidList"/>
    <dgm:cxn modelId="{6050603F-5781-4216-BBC7-565208155E65}" type="presParOf" srcId="{E4AD1D3E-8885-4739-B146-1D155F5626CD}" destId="{283CDE59-DD03-4056-B2DD-DF43345343DB}" srcOrd="1" destOrd="0" presId="urn:microsoft.com/office/officeart/2018/2/layout/IconVerticalSolidList"/>
    <dgm:cxn modelId="{ABB60678-3B80-409F-AFC2-6D0067CAA6E0}" type="presParOf" srcId="{E4AD1D3E-8885-4739-B146-1D155F5626CD}" destId="{52A87267-8ED2-4091-BF8A-E793767E7D37}" srcOrd="2" destOrd="0" presId="urn:microsoft.com/office/officeart/2018/2/layout/IconVerticalSolidList"/>
    <dgm:cxn modelId="{B27840C7-AB8E-4793-8CB6-A595A9AEE572}" type="presParOf" srcId="{E4AD1D3E-8885-4739-B146-1D155F5626CD}" destId="{9E43EA35-776D-4653-B3AD-A74EC89C9C84}" srcOrd="3" destOrd="0" presId="urn:microsoft.com/office/officeart/2018/2/layout/IconVerticalSolidList"/>
    <dgm:cxn modelId="{E4528F34-07AE-4252-9565-A1932E7C5C52}" type="presParOf" srcId="{A8E24F0C-93A9-4159-9627-392657748E12}" destId="{5EA6E31A-DE62-4614-AB96-381C3A4AD8AD}" srcOrd="1" destOrd="0" presId="urn:microsoft.com/office/officeart/2018/2/layout/IconVerticalSolidList"/>
    <dgm:cxn modelId="{3AF9FD6C-BF11-4A46-BD14-903072C1CAF0}" type="presParOf" srcId="{A8E24F0C-93A9-4159-9627-392657748E12}" destId="{EDA7448F-A6FD-4922-982A-0AED6F769752}" srcOrd="2" destOrd="0" presId="urn:microsoft.com/office/officeart/2018/2/layout/IconVerticalSolidList"/>
    <dgm:cxn modelId="{F5234D24-9830-4BAB-8B67-BE5744371D17}" type="presParOf" srcId="{EDA7448F-A6FD-4922-982A-0AED6F769752}" destId="{0AD90498-5A26-4DBD-A732-DE9C362E113E}" srcOrd="0" destOrd="0" presId="urn:microsoft.com/office/officeart/2018/2/layout/IconVerticalSolidList"/>
    <dgm:cxn modelId="{7043A2ED-50D4-455A-B421-7C456873F283}" type="presParOf" srcId="{EDA7448F-A6FD-4922-982A-0AED6F769752}" destId="{CC307A85-0C3E-4832-8EC3-3A9A459E81E0}" srcOrd="1" destOrd="0" presId="urn:microsoft.com/office/officeart/2018/2/layout/IconVerticalSolidList"/>
    <dgm:cxn modelId="{77FD9E5B-75A7-4E61-B12F-DAAE467B0C03}" type="presParOf" srcId="{EDA7448F-A6FD-4922-982A-0AED6F769752}" destId="{95CFF198-D69F-4517-9775-A580E32B5F22}" srcOrd="2" destOrd="0" presId="urn:microsoft.com/office/officeart/2018/2/layout/IconVerticalSolidList"/>
    <dgm:cxn modelId="{C1F3CFEF-EA4E-495A-98BE-59E7AE63864C}" type="presParOf" srcId="{EDA7448F-A6FD-4922-982A-0AED6F769752}" destId="{F4CDF96F-9354-420F-AE90-5F59269261A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776783-620A-4F07-AB5A-25E5469BC3A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2D61C0C-8274-4205-81A1-DD44B453514E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rPr>
            <a:t>10 beginners</a:t>
          </a:r>
          <a:endParaRPr lang="en-US" dirty="0">
            <a:latin typeface="Linux Libertine" panose="02000503000000000000" pitchFamily="2" charset="0"/>
            <a:ea typeface="Linux Libertine" panose="02000503000000000000" pitchFamily="2" charset="0"/>
            <a:cs typeface="Linux Libertine" panose="02000503000000000000" pitchFamily="2" charset="0"/>
          </a:endParaRPr>
        </a:p>
      </dgm:t>
    </dgm:pt>
    <dgm:pt modelId="{8CDB1896-0BBD-4388-9D07-36228D62AB91}" type="parTrans" cxnId="{BED8D62F-AC9D-4F47-A6D9-671AA0512C46}">
      <dgm:prSet/>
      <dgm:spPr/>
      <dgm:t>
        <a:bodyPr/>
        <a:lstStyle/>
        <a:p>
          <a:endParaRPr lang="en-US"/>
        </a:p>
      </dgm:t>
    </dgm:pt>
    <dgm:pt modelId="{1F1D263F-1198-45A4-B987-D4BEDD30A002}" type="sibTrans" cxnId="{BED8D62F-AC9D-4F47-A6D9-671AA0512C46}">
      <dgm:prSet/>
      <dgm:spPr/>
      <dgm:t>
        <a:bodyPr/>
        <a:lstStyle/>
        <a:p>
          <a:endParaRPr lang="en-US"/>
        </a:p>
      </dgm:t>
    </dgm:pt>
    <dgm:pt modelId="{FF912ABD-6826-4C6D-AFE4-D4F764600E8F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rPr>
            <a:t>8 intermediates</a:t>
          </a:r>
          <a:endParaRPr lang="en-US" dirty="0">
            <a:latin typeface="Linux Libertine" panose="02000503000000000000" pitchFamily="2" charset="0"/>
            <a:ea typeface="Linux Libertine" panose="02000503000000000000" pitchFamily="2" charset="0"/>
            <a:cs typeface="Linux Libertine" panose="02000503000000000000" pitchFamily="2" charset="0"/>
          </a:endParaRPr>
        </a:p>
      </dgm:t>
    </dgm:pt>
    <dgm:pt modelId="{82B279DB-7F6A-4BE5-ADD0-86214DA9F413}" type="parTrans" cxnId="{1E6F504F-8A14-4538-A2BD-8BED6A23E2AC}">
      <dgm:prSet/>
      <dgm:spPr/>
      <dgm:t>
        <a:bodyPr/>
        <a:lstStyle/>
        <a:p>
          <a:endParaRPr lang="en-US"/>
        </a:p>
      </dgm:t>
    </dgm:pt>
    <dgm:pt modelId="{F2075B79-D764-4DF8-9380-86DA3BB06E57}" type="sibTrans" cxnId="{1E6F504F-8A14-4538-A2BD-8BED6A23E2AC}">
      <dgm:prSet/>
      <dgm:spPr/>
      <dgm:t>
        <a:bodyPr/>
        <a:lstStyle/>
        <a:p>
          <a:endParaRPr lang="en-US"/>
        </a:p>
      </dgm:t>
    </dgm:pt>
    <dgm:pt modelId="{27611D19-79CF-429F-9F8B-72573E643E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rPr>
            <a:t>9 experts</a:t>
          </a:r>
        </a:p>
      </dgm:t>
    </dgm:pt>
    <dgm:pt modelId="{6E8CB825-961E-4397-AE54-B61E315CF65B}" type="parTrans" cxnId="{5CF75501-573B-46A3-8703-A0B0E588B970}">
      <dgm:prSet/>
      <dgm:spPr/>
      <dgm:t>
        <a:bodyPr/>
        <a:lstStyle/>
        <a:p>
          <a:endParaRPr lang="en-CA"/>
        </a:p>
      </dgm:t>
    </dgm:pt>
    <dgm:pt modelId="{B15F6F50-3C86-468B-9ADA-CBA7F2B37BEA}" type="sibTrans" cxnId="{5CF75501-573B-46A3-8703-A0B0E588B970}">
      <dgm:prSet/>
      <dgm:spPr/>
      <dgm:t>
        <a:bodyPr/>
        <a:lstStyle/>
        <a:p>
          <a:endParaRPr lang="en-CA"/>
        </a:p>
      </dgm:t>
    </dgm:pt>
    <dgm:pt modelId="{A8E24F0C-93A9-4159-9627-392657748E12}" type="pres">
      <dgm:prSet presAssocID="{EA776783-620A-4F07-AB5A-25E5469BC3A8}" presName="root" presStyleCnt="0">
        <dgm:presLayoutVars>
          <dgm:dir/>
          <dgm:resizeHandles val="exact"/>
        </dgm:presLayoutVars>
      </dgm:prSet>
      <dgm:spPr/>
    </dgm:pt>
    <dgm:pt modelId="{E4AD1D3E-8885-4739-B146-1D155F5626CD}" type="pres">
      <dgm:prSet presAssocID="{B2D61C0C-8274-4205-81A1-DD44B453514E}" presName="compNode" presStyleCnt="0"/>
      <dgm:spPr/>
    </dgm:pt>
    <dgm:pt modelId="{9B555C7A-66D5-45CE-A3D6-3D824B78F5C5}" type="pres">
      <dgm:prSet presAssocID="{B2D61C0C-8274-4205-81A1-DD44B453514E}" presName="bgRect" presStyleLbl="bgShp" presStyleIdx="0" presStyleCnt="3"/>
      <dgm:spPr/>
    </dgm:pt>
    <dgm:pt modelId="{283CDE59-DD03-4056-B2DD-DF43345343DB}" type="pres">
      <dgm:prSet presAssocID="{B2D61C0C-8274-4205-81A1-DD44B453514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 with balloon"/>
        </a:ext>
      </dgm:extLst>
    </dgm:pt>
    <dgm:pt modelId="{52A87267-8ED2-4091-BF8A-E793767E7D37}" type="pres">
      <dgm:prSet presAssocID="{B2D61C0C-8274-4205-81A1-DD44B453514E}" presName="spaceRect" presStyleCnt="0"/>
      <dgm:spPr/>
    </dgm:pt>
    <dgm:pt modelId="{9E43EA35-776D-4653-B3AD-A74EC89C9C84}" type="pres">
      <dgm:prSet presAssocID="{B2D61C0C-8274-4205-81A1-DD44B453514E}" presName="parTx" presStyleLbl="revTx" presStyleIdx="0" presStyleCnt="3">
        <dgm:presLayoutVars>
          <dgm:chMax val="0"/>
          <dgm:chPref val="0"/>
        </dgm:presLayoutVars>
      </dgm:prSet>
      <dgm:spPr/>
    </dgm:pt>
    <dgm:pt modelId="{5EA6E31A-DE62-4614-AB96-381C3A4AD8AD}" type="pres">
      <dgm:prSet presAssocID="{1F1D263F-1198-45A4-B987-D4BEDD30A002}" presName="sibTrans" presStyleCnt="0"/>
      <dgm:spPr/>
    </dgm:pt>
    <dgm:pt modelId="{EDA7448F-A6FD-4922-982A-0AED6F769752}" type="pres">
      <dgm:prSet presAssocID="{FF912ABD-6826-4C6D-AFE4-D4F764600E8F}" presName="compNode" presStyleCnt="0"/>
      <dgm:spPr/>
    </dgm:pt>
    <dgm:pt modelId="{0AD90498-5A26-4DBD-A732-DE9C362E113E}" type="pres">
      <dgm:prSet presAssocID="{FF912ABD-6826-4C6D-AFE4-D4F764600E8F}" presName="bgRect" presStyleLbl="bgShp" presStyleIdx="1" presStyleCnt="3"/>
      <dgm:spPr/>
    </dgm:pt>
    <dgm:pt modelId="{CC307A85-0C3E-4832-8EC3-3A9A459E81E0}" type="pres">
      <dgm:prSet presAssocID="{FF912ABD-6826-4C6D-AFE4-D4F764600E8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95CFF198-D69F-4517-9775-A580E32B5F22}" type="pres">
      <dgm:prSet presAssocID="{FF912ABD-6826-4C6D-AFE4-D4F764600E8F}" presName="spaceRect" presStyleCnt="0"/>
      <dgm:spPr/>
    </dgm:pt>
    <dgm:pt modelId="{F4CDF96F-9354-420F-AE90-5F59269261AB}" type="pres">
      <dgm:prSet presAssocID="{FF912ABD-6826-4C6D-AFE4-D4F764600E8F}" presName="parTx" presStyleLbl="revTx" presStyleIdx="1" presStyleCnt="3">
        <dgm:presLayoutVars>
          <dgm:chMax val="0"/>
          <dgm:chPref val="0"/>
        </dgm:presLayoutVars>
      </dgm:prSet>
      <dgm:spPr/>
    </dgm:pt>
    <dgm:pt modelId="{0098D50D-DF62-4B68-8A33-A569B29E1491}" type="pres">
      <dgm:prSet presAssocID="{F2075B79-D764-4DF8-9380-86DA3BB06E57}" presName="sibTrans" presStyleCnt="0"/>
      <dgm:spPr/>
    </dgm:pt>
    <dgm:pt modelId="{AACF6C4E-BB0B-4237-8CF3-7D07ADAA0A3C}" type="pres">
      <dgm:prSet presAssocID="{27611D19-79CF-429F-9F8B-72573E643EF9}" presName="compNode" presStyleCnt="0"/>
      <dgm:spPr/>
    </dgm:pt>
    <dgm:pt modelId="{CBBF0BB5-35DE-4B92-970B-BFBCB15C0423}" type="pres">
      <dgm:prSet presAssocID="{27611D19-79CF-429F-9F8B-72573E643EF9}" presName="bgRect" presStyleLbl="bgShp" presStyleIdx="2" presStyleCnt="3"/>
      <dgm:spPr/>
    </dgm:pt>
    <dgm:pt modelId="{51B24CEF-E9D1-4511-95E0-8F81153366D1}" type="pres">
      <dgm:prSet presAssocID="{27611D19-79CF-429F-9F8B-72573E643EF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A0EF0E8C-5683-46AC-9838-FFDD144A04F3}" type="pres">
      <dgm:prSet presAssocID="{27611D19-79CF-429F-9F8B-72573E643EF9}" presName="spaceRect" presStyleCnt="0"/>
      <dgm:spPr/>
    </dgm:pt>
    <dgm:pt modelId="{69A27CFF-5A87-42C1-B860-9493FF9A6528}" type="pres">
      <dgm:prSet presAssocID="{27611D19-79CF-429F-9F8B-72573E643EF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CF75501-573B-46A3-8703-A0B0E588B970}" srcId="{EA776783-620A-4F07-AB5A-25E5469BC3A8}" destId="{27611D19-79CF-429F-9F8B-72573E643EF9}" srcOrd="2" destOrd="0" parTransId="{6E8CB825-961E-4397-AE54-B61E315CF65B}" sibTransId="{B15F6F50-3C86-468B-9ADA-CBA7F2B37BEA}"/>
    <dgm:cxn modelId="{BED8D62F-AC9D-4F47-A6D9-671AA0512C46}" srcId="{EA776783-620A-4F07-AB5A-25E5469BC3A8}" destId="{B2D61C0C-8274-4205-81A1-DD44B453514E}" srcOrd="0" destOrd="0" parTransId="{8CDB1896-0BBD-4388-9D07-36228D62AB91}" sibTransId="{1F1D263F-1198-45A4-B987-D4BEDD30A002}"/>
    <dgm:cxn modelId="{2D827731-1D15-4CFA-82EF-4BFFFCAF473A}" type="presOf" srcId="{B2D61C0C-8274-4205-81A1-DD44B453514E}" destId="{9E43EA35-776D-4653-B3AD-A74EC89C9C84}" srcOrd="0" destOrd="0" presId="urn:microsoft.com/office/officeart/2018/2/layout/IconVerticalSolidList"/>
    <dgm:cxn modelId="{44900465-A642-42E4-899C-B55E0750B7E7}" type="presOf" srcId="{FF912ABD-6826-4C6D-AFE4-D4F764600E8F}" destId="{F4CDF96F-9354-420F-AE90-5F59269261AB}" srcOrd="0" destOrd="0" presId="urn:microsoft.com/office/officeart/2018/2/layout/IconVerticalSolidList"/>
    <dgm:cxn modelId="{1E6F504F-8A14-4538-A2BD-8BED6A23E2AC}" srcId="{EA776783-620A-4F07-AB5A-25E5469BC3A8}" destId="{FF912ABD-6826-4C6D-AFE4-D4F764600E8F}" srcOrd="1" destOrd="0" parTransId="{82B279DB-7F6A-4BE5-ADD0-86214DA9F413}" sibTransId="{F2075B79-D764-4DF8-9380-86DA3BB06E57}"/>
    <dgm:cxn modelId="{CB73B34F-61D0-461A-8958-149C696DC3C3}" type="presOf" srcId="{27611D19-79CF-429F-9F8B-72573E643EF9}" destId="{69A27CFF-5A87-42C1-B860-9493FF9A6528}" srcOrd="0" destOrd="0" presId="urn:microsoft.com/office/officeart/2018/2/layout/IconVerticalSolidList"/>
    <dgm:cxn modelId="{8DFE73EF-E0EE-464D-BA63-177866822BDD}" type="presOf" srcId="{EA776783-620A-4F07-AB5A-25E5469BC3A8}" destId="{A8E24F0C-93A9-4159-9627-392657748E12}" srcOrd="0" destOrd="0" presId="urn:microsoft.com/office/officeart/2018/2/layout/IconVerticalSolidList"/>
    <dgm:cxn modelId="{BB07DD9B-EE39-44CF-A561-9AC9E09EE458}" type="presParOf" srcId="{A8E24F0C-93A9-4159-9627-392657748E12}" destId="{E4AD1D3E-8885-4739-B146-1D155F5626CD}" srcOrd="0" destOrd="0" presId="urn:microsoft.com/office/officeart/2018/2/layout/IconVerticalSolidList"/>
    <dgm:cxn modelId="{F6C71451-34C5-41F7-8C4E-FE2FA23EA1B7}" type="presParOf" srcId="{E4AD1D3E-8885-4739-B146-1D155F5626CD}" destId="{9B555C7A-66D5-45CE-A3D6-3D824B78F5C5}" srcOrd="0" destOrd="0" presId="urn:microsoft.com/office/officeart/2018/2/layout/IconVerticalSolidList"/>
    <dgm:cxn modelId="{6050603F-5781-4216-BBC7-565208155E65}" type="presParOf" srcId="{E4AD1D3E-8885-4739-B146-1D155F5626CD}" destId="{283CDE59-DD03-4056-B2DD-DF43345343DB}" srcOrd="1" destOrd="0" presId="urn:microsoft.com/office/officeart/2018/2/layout/IconVerticalSolidList"/>
    <dgm:cxn modelId="{ABB60678-3B80-409F-AFC2-6D0067CAA6E0}" type="presParOf" srcId="{E4AD1D3E-8885-4739-B146-1D155F5626CD}" destId="{52A87267-8ED2-4091-BF8A-E793767E7D37}" srcOrd="2" destOrd="0" presId="urn:microsoft.com/office/officeart/2018/2/layout/IconVerticalSolidList"/>
    <dgm:cxn modelId="{B27840C7-AB8E-4793-8CB6-A595A9AEE572}" type="presParOf" srcId="{E4AD1D3E-8885-4739-B146-1D155F5626CD}" destId="{9E43EA35-776D-4653-B3AD-A74EC89C9C84}" srcOrd="3" destOrd="0" presId="urn:microsoft.com/office/officeart/2018/2/layout/IconVerticalSolidList"/>
    <dgm:cxn modelId="{E4528F34-07AE-4252-9565-A1932E7C5C52}" type="presParOf" srcId="{A8E24F0C-93A9-4159-9627-392657748E12}" destId="{5EA6E31A-DE62-4614-AB96-381C3A4AD8AD}" srcOrd="1" destOrd="0" presId="urn:microsoft.com/office/officeart/2018/2/layout/IconVerticalSolidList"/>
    <dgm:cxn modelId="{3AF9FD6C-BF11-4A46-BD14-903072C1CAF0}" type="presParOf" srcId="{A8E24F0C-93A9-4159-9627-392657748E12}" destId="{EDA7448F-A6FD-4922-982A-0AED6F769752}" srcOrd="2" destOrd="0" presId="urn:microsoft.com/office/officeart/2018/2/layout/IconVerticalSolidList"/>
    <dgm:cxn modelId="{F5234D24-9830-4BAB-8B67-BE5744371D17}" type="presParOf" srcId="{EDA7448F-A6FD-4922-982A-0AED6F769752}" destId="{0AD90498-5A26-4DBD-A732-DE9C362E113E}" srcOrd="0" destOrd="0" presId="urn:microsoft.com/office/officeart/2018/2/layout/IconVerticalSolidList"/>
    <dgm:cxn modelId="{7043A2ED-50D4-455A-B421-7C456873F283}" type="presParOf" srcId="{EDA7448F-A6FD-4922-982A-0AED6F769752}" destId="{CC307A85-0C3E-4832-8EC3-3A9A459E81E0}" srcOrd="1" destOrd="0" presId="urn:microsoft.com/office/officeart/2018/2/layout/IconVerticalSolidList"/>
    <dgm:cxn modelId="{77FD9E5B-75A7-4E61-B12F-DAAE467B0C03}" type="presParOf" srcId="{EDA7448F-A6FD-4922-982A-0AED6F769752}" destId="{95CFF198-D69F-4517-9775-A580E32B5F22}" srcOrd="2" destOrd="0" presId="urn:microsoft.com/office/officeart/2018/2/layout/IconVerticalSolidList"/>
    <dgm:cxn modelId="{C1F3CFEF-EA4E-495A-98BE-59E7AE63864C}" type="presParOf" srcId="{EDA7448F-A6FD-4922-982A-0AED6F769752}" destId="{F4CDF96F-9354-420F-AE90-5F59269261AB}" srcOrd="3" destOrd="0" presId="urn:microsoft.com/office/officeart/2018/2/layout/IconVerticalSolidList"/>
    <dgm:cxn modelId="{E42FBC45-BEAD-4F04-B7A7-6889A135CCDC}" type="presParOf" srcId="{A8E24F0C-93A9-4159-9627-392657748E12}" destId="{0098D50D-DF62-4B68-8A33-A569B29E1491}" srcOrd="3" destOrd="0" presId="urn:microsoft.com/office/officeart/2018/2/layout/IconVerticalSolidList"/>
    <dgm:cxn modelId="{9445271F-C0D0-4866-899A-489AD966B144}" type="presParOf" srcId="{A8E24F0C-93A9-4159-9627-392657748E12}" destId="{AACF6C4E-BB0B-4237-8CF3-7D07ADAA0A3C}" srcOrd="4" destOrd="0" presId="urn:microsoft.com/office/officeart/2018/2/layout/IconVerticalSolidList"/>
    <dgm:cxn modelId="{DD81F9B9-B8F9-4347-A387-A175D11D265A}" type="presParOf" srcId="{AACF6C4E-BB0B-4237-8CF3-7D07ADAA0A3C}" destId="{CBBF0BB5-35DE-4B92-970B-BFBCB15C0423}" srcOrd="0" destOrd="0" presId="urn:microsoft.com/office/officeart/2018/2/layout/IconVerticalSolidList"/>
    <dgm:cxn modelId="{DDF0E064-01A0-4D74-BAB2-38AE847BA362}" type="presParOf" srcId="{AACF6C4E-BB0B-4237-8CF3-7D07ADAA0A3C}" destId="{51B24CEF-E9D1-4511-95E0-8F81153366D1}" srcOrd="1" destOrd="0" presId="urn:microsoft.com/office/officeart/2018/2/layout/IconVerticalSolidList"/>
    <dgm:cxn modelId="{C9F7E03D-F143-44CC-9094-C8158D6FD485}" type="presParOf" srcId="{AACF6C4E-BB0B-4237-8CF3-7D07ADAA0A3C}" destId="{A0EF0E8C-5683-46AC-9838-FFDD144A04F3}" srcOrd="2" destOrd="0" presId="urn:microsoft.com/office/officeart/2018/2/layout/IconVerticalSolidList"/>
    <dgm:cxn modelId="{5FAA29F3-18BA-4AAA-B2D1-7B1349A9EEF5}" type="presParOf" srcId="{AACF6C4E-BB0B-4237-8CF3-7D07ADAA0A3C}" destId="{69A27CFF-5A87-42C1-B860-9493FF9A652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776783-620A-4F07-AB5A-25E5469BC3A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2D61C0C-8274-4205-81A1-DD44B453514E}">
      <dgm:prSet custT="1"/>
      <dgm:spPr/>
      <dgm:t>
        <a:bodyPr/>
        <a:lstStyle/>
        <a:p>
          <a:r>
            <a:rPr lang="en-CA" sz="2400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rPr>
            <a:t>15 male</a:t>
          </a:r>
          <a:endParaRPr lang="en-US" sz="2400" dirty="0">
            <a:latin typeface="Linux Libertine" panose="02000503000000000000" pitchFamily="2" charset="0"/>
            <a:ea typeface="Linux Libertine" panose="02000503000000000000" pitchFamily="2" charset="0"/>
            <a:cs typeface="Linux Libertine" panose="02000503000000000000" pitchFamily="2" charset="0"/>
          </a:endParaRPr>
        </a:p>
      </dgm:t>
    </dgm:pt>
    <dgm:pt modelId="{8CDB1896-0BBD-4388-9D07-36228D62AB91}" type="parTrans" cxnId="{BED8D62F-AC9D-4F47-A6D9-671AA0512C46}">
      <dgm:prSet/>
      <dgm:spPr/>
      <dgm:t>
        <a:bodyPr/>
        <a:lstStyle/>
        <a:p>
          <a:endParaRPr lang="en-US"/>
        </a:p>
      </dgm:t>
    </dgm:pt>
    <dgm:pt modelId="{1F1D263F-1198-45A4-B987-D4BEDD30A002}" type="sibTrans" cxnId="{BED8D62F-AC9D-4F47-A6D9-671AA0512C46}">
      <dgm:prSet/>
      <dgm:spPr/>
      <dgm:t>
        <a:bodyPr/>
        <a:lstStyle/>
        <a:p>
          <a:endParaRPr lang="en-US"/>
        </a:p>
      </dgm:t>
    </dgm:pt>
    <dgm:pt modelId="{FF912ABD-6826-4C6D-AFE4-D4F764600E8F}">
      <dgm:prSet custT="1"/>
      <dgm:spPr/>
      <dgm:t>
        <a:bodyPr/>
        <a:lstStyle/>
        <a:p>
          <a:r>
            <a:rPr lang="en-CA" sz="2400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rPr>
            <a:t>12 female</a:t>
          </a:r>
          <a:endParaRPr lang="en-US" sz="2400" dirty="0">
            <a:latin typeface="Linux Libertine" panose="02000503000000000000" pitchFamily="2" charset="0"/>
            <a:ea typeface="Linux Libertine" panose="02000503000000000000" pitchFamily="2" charset="0"/>
            <a:cs typeface="Linux Libertine" panose="02000503000000000000" pitchFamily="2" charset="0"/>
          </a:endParaRPr>
        </a:p>
      </dgm:t>
    </dgm:pt>
    <dgm:pt modelId="{82B279DB-7F6A-4BE5-ADD0-86214DA9F413}" type="parTrans" cxnId="{1E6F504F-8A14-4538-A2BD-8BED6A23E2AC}">
      <dgm:prSet/>
      <dgm:spPr/>
      <dgm:t>
        <a:bodyPr/>
        <a:lstStyle/>
        <a:p>
          <a:endParaRPr lang="en-US"/>
        </a:p>
      </dgm:t>
    </dgm:pt>
    <dgm:pt modelId="{F2075B79-D764-4DF8-9380-86DA3BB06E57}" type="sibTrans" cxnId="{1E6F504F-8A14-4538-A2BD-8BED6A23E2AC}">
      <dgm:prSet/>
      <dgm:spPr/>
      <dgm:t>
        <a:bodyPr/>
        <a:lstStyle/>
        <a:p>
          <a:endParaRPr lang="en-US"/>
        </a:p>
      </dgm:t>
    </dgm:pt>
    <dgm:pt modelId="{A8E24F0C-93A9-4159-9627-392657748E12}" type="pres">
      <dgm:prSet presAssocID="{EA776783-620A-4F07-AB5A-25E5469BC3A8}" presName="root" presStyleCnt="0">
        <dgm:presLayoutVars>
          <dgm:dir/>
          <dgm:resizeHandles val="exact"/>
        </dgm:presLayoutVars>
      </dgm:prSet>
      <dgm:spPr/>
    </dgm:pt>
    <dgm:pt modelId="{E4AD1D3E-8885-4739-B146-1D155F5626CD}" type="pres">
      <dgm:prSet presAssocID="{B2D61C0C-8274-4205-81A1-DD44B453514E}" presName="compNode" presStyleCnt="0"/>
      <dgm:spPr/>
    </dgm:pt>
    <dgm:pt modelId="{9B555C7A-66D5-45CE-A3D6-3D824B78F5C5}" type="pres">
      <dgm:prSet presAssocID="{B2D61C0C-8274-4205-81A1-DD44B453514E}" presName="bgRect" presStyleLbl="bgShp" presStyleIdx="0" presStyleCnt="2"/>
      <dgm:spPr/>
    </dgm:pt>
    <dgm:pt modelId="{283CDE59-DD03-4056-B2DD-DF43345343DB}" type="pres">
      <dgm:prSet presAssocID="{B2D61C0C-8274-4205-81A1-DD44B453514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le profile"/>
        </a:ext>
      </dgm:extLst>
    </dgm:pt>
    <dgm:pt modelId="{52A87267-8ED2-4091-BF8A-E793767E7D37}" type="pres">
      <dgm:prSet presAssocID="{B2D61C0C-8274-4205-81A1-DD44B453514E}" presName="spaceRect" presStyleCnt="0"/>
      <dgm:spPr/>
    </dgm:pt>
    <dgm:pt modelId="{9E43EA35-776D-4653-B3AD-A74EC89C9C84}" type="pres">
      <dgm:prSet presAssocID="{B2D61C0C-8274-4205-81A1-DD44B453514E}" presName="parTx" presStyleLbl="revTx" presStyleIdx="0" presStyleCnt="2">
        <dgm:presLayoutVars>
          <dgm:chMax val="0"/>
          <dgm:chPref val="0"/>
        </dgm:presLayoutVars>
      </dgm:prSet>
      <dgm:spPr/>
    </dgm:pt>
    <dgm:pt modelId="{5EA6E31A-DE62-4614-AB96-381C3A4AD8AD}" type="pres">
      <dgm:prSet presAssocID="{1F1D263F-1198-45A4-B987-D4BEDD30A002}" presName="sibTrans" presStyleCnt="0"/>
      <dgm:spPr/>
    </dgm:pt>
    <dgm:pt modelId="{EDA7448F-A6FD-4922-982A-0AED6F769752}" type="pres">
      <dgm:prSet presAssocID="{FF912ABD-6826-4C6D-AFE4-D4F764600E8F}" presName="compNode" presStyleCnt="0"/>
      <dgm:spPr/>
    </dgm:pt>
    <dgm:pt modelId="{0AD90498-5A26-4DBD-A732-DE9C362E113E}" type="pres">
      <dgm:prSet presAssocID="{FF912ABD-6826-4C6D-AFE4-D4F764600E8F}" presName="bgRect" presStyleLbl="bgShp" presStyleIdx="1" presStyleCnt="2"/>
      <dgm:spPr/>
    </dgm:pt>
    <dgm:pt modelId="{CC307A85-0C3E-4832-8EC3-3A9A459E81E0}" type="pres">
      <dgm:prSet presAssocID="{FF912ABD-6826-4C6D-AFE4-D4F764600E8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male Profile"/>
        </a:ext>
      </dgm:extLst>
    </dgm:pt>
    <dgm:pt modelId="{95CFF198-D69F-4517-9775-A580E32B5F22}" type="pres">
      <dgm:prSet presAssocID="{FF912ABD-6826-4C6D-AFE4-D4F764600E8F}" presName="spaceRect" presStyleCnt="0"/>
      <dgm:spPr/>
    </dgm:pt>
    <dgm:pt modelId="{F4CDF96F-9354-420F-AE90-5F59269261AB}" type="pres">
      <dgm:prSet presAssocID="{FF912ABD-6826-4C6D-AFE4-D4F764600E8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ED8D62F-AC9D-4F47-A6D9-671AA0512C46}" srcId="{EA776783-620A-4F07-AB5A-25E5469BC3A8}" destId="{B2D61C0C-8274-4205-81A1-DD44B453514E}" srcOrd="0" destOrd="0" parTransId="{8CDB1896-0BBD-4388-9D07-36228D62AB91}" sibTransId="{1F1D263F-1198-45A4-B987-D4BEDD30A002}"/>
    <dgm:cxn modelId="{2D827731-1D15-4CFA-82EF-4BFFFCAF473A}" type="presOf" srcId="{B2D61C0C-8274-4205-81A1-DD44B453514E}" destId="{9E43EA35-776D-4653-B3AD-A74EC89C9C84}" srcOrd="0" destOrd="0" presId="urn:microsoft.com/office/officeart/2018/2/layout/IconVerticalSolidList"/>
    <dgm:cxn modelId="{44900465-A642-42E4-899C-B55E0750B7E7}" type="presOf" srcId="{FF912ABD-6826-4C6D-AFE4-D4F764600E8F}" destId="{F4CDF96F-9354-420F-AE90-5F59269261AB}" srcOrd="0" destOrd="0" presId="urn:microsoft.com/office/officeart/2018/2/layout/IconVerticalSolidList"/>
    <dgm:cxn modelId="{1E6F504F-8A14-4538-A2BD-8BED6A23E2AC}" srcId="{EA776783-620A-4F07-AB5A-25E5469BC3A8}" destId="{FF912ABD-6826-4C6D-AFE4-D4F764600E8F}" srcOrd="1" destOrd="0" parTransId="{82B279DB-7F6A-4BE5-ADD0-86214DA9F413}" sibTransId="{F2075B79-D764-4DF8-9380-86DA3BB06E57}"/>
    <dgm:cxn modelId="{8DFE73EF-E0EE-464D-BA63-177866822BDD}" type="presOf" srcId="{EA776783-620A-4F07-AB5A-25E5469BC3A8}" destId="{A8E24F0C-93A9-4159-9627-392657748E12}" srcOrd="0" destOrd="0" presId="urn:microsoft.com/office/officeart/2018/2/layout/IconVerticalSolidList"/>
    <dgm:cxn modelId="{BB07DD9B-EE39-44CF-A561-9AC9E09EE458}" type="presParOf" srcId="{A8E24F0C-93A9-4159-9627-392657748E12}" destId="{E4AD1D3E-8885-4739-B146-1D155F5626CD}" srcOrd="0" destOrd="0" presId="urn:microsoft.com/office/officeart/2018/2/layout/IconVerticalSolidList"/>
    <dgm:cxn modelId="{F6C71451-34C5-41F7-8C4E-FE2FA23EA1B7}" type="presParOf" srcId="{E4AD1D3E-8885-4739-B146-1D155F5626CD}" destId="{9B555C7A-66D5-45CE-A3D6-3D824B78F5C5}" srcOrd="0" destOrd="0" presId="urn:microsoft.com/office/officeart/2018/2/layout/IconVerticalSolidList"/>
    <dgm:cxn modelId="{6050603F-5781-4216-BBC7-565208155E65}" type="presParOf" srcId="{E4AD1D3E-8885-4739-B146-1D155F5626CD}" destId="{283CDE59-DD03-4056-B2DD-DF43345343DB}" srcOrd="1" destOrd="0" presId="urn:microsoft.com/office/officeart/2018/2/layout/IconVerticalSolidList"/>
    <dgm:cxn modelId="{ABB60678-3B80-409F-AFC2-6D0067CAA6E0}" type="presParOf" srcId="{E4AD1D3E-8885-4739-B146-1D155F5626CD}" destId="{52A87267-8ED2-4091-BF8A-E793767E7D37}" srcOrd="2" destOrd="0" presId="urn:microsoft.com/office/officeart/2018/2/layout/IconVerticalSolidList"/>
    <dgm:cxn modelId="{B27840C7-AB8E-4793-8CB6-A595A9AEE572}" type="presParOf" srcId="{E4AD1D3E-8885-4739-B146-1D155F5626CD}" destId="{9E43EA35-776D-4653-B3AD-A74EC89C9C84}" srcOrd="3" destOrd="0" presId="urn:microsoft.com/office/officeart/2018/2/layout/IconVerticalSolidList"/>
    <dgm:cxn modelId="{E4528F34-07AE-4252-9565-A1932E7C5C52}" type="presParOf" srcId="{A8E24F0C-93A9-4159-9627-392657748E12}" destId="{5EA6E31A-DE62-4614-AB96-381C3A4AD8AD}" srcOrd="1" destOrd="0" presId="urn:microsoft.com/office/officeart/2018/2/layout/IconVerticalSolidList"/>
    <dgm:cxn modelId="{3AF9FD6C-BF11-4A46-BD14-903072C1CAF0}" type="presParOf" srcId="{A8E24F0C-93A9-4159-9627-392657748E12}" destId="{EDA7448F-A6FD-4922-982A-0AED6F769752}" srcOrd="2" destOrd="0" presId="urn:microsoft.com/office/officeart/2018/2/layout/IconVerticalSolidList"/>
    <dgm:cxn modelId="{F5234D24-9830-4BAB-8B67-BE5744371D17}" type="presParOf" srcId="{EDA7448F-A6FD-4922-982A-0AED6F769752}" destId="{0AD90498-5A26-4DBD-A732-DE9C362E113E}" srcOrd="0" destOrd="0" presId="urn:microsoft.com/office/officeart/2018/2/layout/IconVerticalSolidList"/>
    <dgm:cxn modelId="{7043A2ED-50D4-455A-B421-7C456873F283}" type="presParOf" srcId="{EDA7448F-A6FD-4922-982A-0AED6F769752}" destId="{CC307A85-0C3E-4832-8EC3-3A9A459E81E0}" srcOrd="1" destOrd="0" presId="urn:microsoft.com/office/officeart/2018/2/layout/IconVerticalSolidList"/>
    <dgm:cxn modelId="{77FD9E5B-75A7-4E61-B12F-DAAE467B0C03}" type="presParOf" srcId="{EDA7448F-A6FD-4922-982A-0AED6F769752}" destId="{95CFF198-D69F-4517-9775-A580E32B5F22}" srcOrd="2" destOrd="0" presId="urn:microsoft.com/office/officeart/2018/2/layout/IconVerticalSolidList"/>
    <dgm:cxn modelId="{C1F3CFEF-EA4E-495A-98BE-59E7AE63864C}" type="presParOf" srcId="{EDA7448F-A6FD-4922-982A-0AED6F769752}" destId="{F4CDF96F-9354-420F-AE90-5F59269261A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776783-620A-4F07-AB5A-25E5469BC3A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2D61C0C-8274-4205-81A1-DD44B453514E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rPr>
            <a:t>10 beginners</a:t>
          </a:r>
          <a:endParaRPr lang="en-US" dirty="0">
            <a:latin typeface="Linux Libertine" panose="02000503000000000000" pitchFamily="2" charset="0"/>
            <a:ea typeface="Linux Libertine" panose="02000503000000000000" pitchFamily="2" charset="0"/>
            <a:cs typeface="Linux Libertine" panose="02000503000000000000" pitchFamily="2" charset="0"/>
          </a:endParaRPr>
        </a:p>
      </dgm:t>
    </dgm:pt>
    <dgm:pt modelId="{8CDB1896-0BBD-4388-9D07-36228D62AB91}" type="parTrans" cxnId="{BED8D62F-AC9D-4F47-A6D9-671AA0512C46}">
      <dgm:prSet/>
      <dgm:spPr/>
      <dgm:t>
        <a:bodyPr/>
        <a:lstStyle/>
        <a:p>
          <a:endParaRPr lang="en-US"/>
        </a:p>
      </dgm:t>
    </dgm:pt>
    <dgm:pt modelId="{1F1D263F-1198-45A4-B987-D4BEDD30A002}" type="sibTrans" cxnId="{BED8D62F-AC9D-4F47-A6D9-671AA0512C46}">
      <dgm:prSet/>
      <dgm:spPr/>
      <dgm:t>
        <a:bodyPr/>
        <a:lstStyle/>
        <a:p>
          <a:endParaRPr lang="en-US"/>
        </a:p>
      </dgm:t>
    </dgm:pt>
    <dgm:pt modelId="{FF912ABD-6826-4C6D-AFE4-D4F764600E8F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rPr>
            <a:t>8 intermediates</a:t>
          </a:r>
          <a:endParaRPr lang="en-US" dirty="0">
            <a:latin typeface="Linux Libertine" panose="02000503000000000000" pitchFamily="2" charset="0"/>
            <a:ea typeface="Linux Libertine" panose="02000503000000000000" pitchFamily="2" charset="0"/>
            <a:cs typeface="Linux Libertine" panose="02000503000000000000" pitchFamily="2" charset="0"/>
          </a:endParaRPr>
        </a:p>
      </dgm:t>
    </dgm:pt>
    <dgm:pt modelId="{82B279DB-7F6A-4BE5-ADD0-86214DA9F413}" type="parTrans" cxnId="{1E6F504F-8A14-4538-A2BD-8BED6A23E2AC}">
      <dgm:prSet/>
      <dgm:spPr/>
      <dgm:t>
        <a:bodyPr/>
        <a:lstStyle/>
        <a:p>
          <a:endParaRPr lang="en-US"/>
        </a:p>
      </dgm:t>
    </dgm:pt>
    <dgm:pt modelId="{F2075B79-D764-4DF8-9380-86DA3BB06E57}" type="sibTrans" cxnId="{1E6F504F-8A14-4538-A2BD-8BED6A23E2AC}">
      <dgm:prSet/>
      <dgm:spPr/>
      <dgm:t>
        <a:bodyPr/>
        <a:lstStyle/>
        <a:p>
          <a:endParaRPr lang="en-US"/>
        </a:p>
      </dgm:t>
    </dgm:pt>
    <dgm:pt modelId="{27611D19-79CF-429F-9F8B-72573E643E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rPr>
            <a:t>9 experts</a:t>
          </a:r>
        </a:p>
      </dgm:t>
    </dgm:pt>
    <dgm:pt modelId="{6E8CB825-961E-4397-AE54-B61E315CF65B}" type="parTrans" cxnId="{5CF75501-573B-46A3-8703-A0B0E588B970}">
      <dgm:prSet/>
      <dgm:spPr/>
      <dgm:t>
        <a:bodyPr/>
        <a:lstStyle/>
        <a:p>
          <a:endParaRPr lang="en-CA"/>
        </a:p>
      </dgm:t>
    </dgm:pt>
    <dgm:pt modelId="{B15F6F50-3C86-468B-9ADA-CBA7F2B37BEA}" type="sibTrans" cxnId="{5CF75501-573B-46A3-8703-A0B0E588B970}">
      <dgm:prSet/>
      <dgm:spPr/>
      <dgm:t>
        <a:bodyPr/>
        <a:lstStyle/>
        <a:p>
          <a:endParaRPr lang="en-CA"/>
        </a:p>
      </dgm:t>
    </dgm:pt>
    <dgm:pt modelId="{A8E24F0C-93A9-4159-9627-392657748E12}" type="pres">
      <dgm:prSet presAssocID="{EA776783-620A-4F07-AB5A-25E5469BC3A8}" presName="root" presStyleCnt="0">
        <dgm:presLayoutVars>
          <dgm:dir/>
          <dgm:resizeHandles val="exact"/>
        </dgm:presLayoutVars>
      </dgm:prSet>
      <dgm:spPr/>
    </dgm:pt>
    <dgm:pt modelId="{E4AD1D3E-8885-4739-B146-1D155F5626CD}" type="pres">
      <dgm:prSet presAssocID="{B2D61C0C-8274-4205-81A1-DD44B453514E}" presName="compNode" presStyleCnt="0"/>
      <dgm:spPr/>
    </dgm:pt>
    <dgm:pt modelId="{9B555C7A-66D5-45CE-A3D6-3D824B78F5C5}" type="pres">
      <dgm:prSet presAssocID="{B2D61C0C-8274-4205-81A1-DD44B453514E}" presName="bgRect" presStyleLbl="bgShp" presStyleIdx="0" presStyleCnt="3"/>
      <dgm:spPr/>
    </dgm:pt>
    <dgm:pt modelId="{283CDE59-DD03-4056-B2DD-DF43345343DB}" type="pres">
      <dgm:prSet presAssocID="{B2D61C0C-8274-4205-81A1-DD44B453514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 with balloon"/>
        </a:ext>
      </dgm:extLst>
    </dgm:pt>
    <dgm:pt modelId="{52A87267-8ED2-4091-BF8A-E793767E7D37}" type="pres">
      <dgm:prSet presAssocID="{B2D61C0C-8274-4205-81A1-DD44B453514E}" presName="spaceRect" presStyleCnt="0"/>
      <dgm:spPr/>
    </dgm:pt>
    <dgm:pt modelId="{9E43EA35-776D-4653-B3AD-A74EC89C9C84}" type="pres">
      <dgm:prSet presAssocID="{B2D61C0C-8274-4205-81A1-DD44B453514E}" presName="parTx" presStyleLbl="revTx" presStyleIdx="0" presStyleCnt="3">
        <dgm:presLayoutVars>
          <dgm:chMax val="0"/>
          <dgm:chPref val="0"/>
        </dgm:presLayoutVars>
      </dgm:prSet>
      <dgm:spPr/>
    </dgm:pt>
    <dgm:pt modelId="{5EA6E31A-DE62-4614-AB96-381C3A4AD8AD}" type="pres">
      <dgm:prSet presAssocID="{1F1D263F-1198-45A4-B987-D4BEDD30A002}" presName="sibTrans" presStyleCnt="0"/>
      <dgm:spPr/>
    </dgm:pt>
    <dgm:pt modelId="{EDA7448F-A6FD-4922-982A-0AED6F769752}" type="pres">
      <dgm:prSet presAssocID="{FF912ABD-6826-4C6D-AFE4-D4F764600E8F}" presName="compNode" presStyleCnt="0"/>
      <dgm:spPr/>
    </dgm:pt>
    <dgm:pt modelId="{0AD90498-5A26-4DBD-A732-DE9C362E113E}" type="pres">
      <dgm:prSet presAssocID="{FF912ABD-6826-4C6D-AFE4-D4F764600E8F}" presName="bgRect" presStyleLbl="bgShp" presStyleIdx="1" presStyleCnt="3"/>
      <dgm:spPr/>
    </dgm:pt>
    <dgm:pt modelId="{CC307A85-0C3E-4832-8EC3-3A9A459E81E0}" type="pres">
      <dgm:prSet presAssocID="{FF912ABD-6826-4C6D-AFE4-D4F764600E8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95CFF198-D69F-4517-9775-A580E32B5F22}" type="pres">
      <dgm:prSet presAssocID="{FF912ABD-6826-4C6D-AFE4-D4F764600E8F}" presName="spaceRect" presStyleCnt="0"/>
      <dgm:spPr/>
    </dgm:pt>
    <dgm:pt modelId="{F4CDF96F-9354-420F-AE90-5F59269261AB}" type="pres">
      <dgm:prSet presAssocID="{FF912ABD-6826-4C6D-AFE4-D4F764600E8F}" presName="parTx" presStyleLbl="revTx" presStyleIdx="1" presStyleCnt="3">
        <dgm:presLayoutVars>
          <dgm:chMax val="0"/>
          <dgm:chPref val="0"/>
        </dgm:presLayoutVars>
      </dgm:prSet>
      <dgm:spPr/>
    </dgm:pt>
    <dgm:pt modelId="{0098D50D-DF62-4B68-8A33-A569B29E1491}" type="pres">
      <dgm:prSet presAssocID="{F2075B79-D764-4DF8-9380-86DA3BB06E57}" presName="sibTrans" presStyleCnt="0"/>
      <dgm:spPr/>
    </dgm:pt>
    <dgm:pt modelId="{AACF6C4E-BB0B-4237-8CF3-7D07ADAA0A3C}" type="pres">
      <dgm:prSet presAssocID="{27611D19-79CF-429F-9F8B-72573E643EF9}" presName="compNode" presStyleCnt="0"/>
      <dgm:spPr/>
    </dgm:pt>
    <dgm:pt modelId="{CBBF0BB5-35DE-4B92-970B-BFBCB15C0423}" type="pres">
      <dgm:prSet presAssocID="{27611D19-79CF-429F-9F8B-72573E643EF9}" presName="bgRect" presStyleLbl="bgShp" presStyleIdx="2" presStyleCnt="3"/>
      <dgm:spPr/>
    </dgm:pt>
    <dgm:pt modelId="{51B24CEF-E9D1-4511-95E0-8F81153366D1}" type="pres">
      <dgm:prSet presAssocID="{27611D19-79CF-429F-9F8B-72573E643EF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A0EF0E8C-5683-46AC-9838-FFDD144A04F3}" type="pres">
      <dgm:prSet presAssocID="{27611D19-79CF-429F-9F8B-72573E643EF9}" presName="spaceRect" presStyleCnt="0"/>
      <dgm:spPr/>
    </dgm:pt>
    <dgm:pt modelId="{69A27CFF-5A87-42C1-B860-9493FF9A6528}" type="pres">
      <dgm:prSet presAssocID="{27611D19-79CF-429F-9F8B-72573E643EF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CF75501-573B-46A3-8703-A0B0E588B970}" srcId="{EA776783-620A-4F07-AB5A-25E5469BC3A8}" destId="{27611D19-79CF-429F-9F8B-72573E643EF9}" srcOrd="2" destOrd="0" parTransId="{6E8CB825-961E-4397-AE54-B61E315CF65B}" sibTransId="{B15F6F50-3C86-468B-9ADA-CBA7F2B37BEA}"/>
    <dgm:cxn modelId="{BED8D62F-AC9D-4F47-A6D9-671AA0512C46}" srcId="{EA776783-620A-4F07-AB5A-25E5469BC3A8}" destId="{B2D61C0C-8274-4205-81A1-DD44B453514E}" srcOrd="0" destOrd="0" parTransId="{8CDB1896-0BBD-4388-9D07-36228D62AB91}" sibTransId="{1F1D263F-1198-45A4-B987-D4BEDD30A002}"/>
    <dgm:cxn modelId="{2D827731-1D15-4CFA-82EF-4BFFFCAF473A}" type="presOf" srcId="{B2D61C0C-8274-4205-81A1-DD44B453514E}" destId="{9E43EA35-776D-4653-B3AD-A74EC89C9C84}" srcOrd="0" destOrd="0" presId="urn:microsoft.com/office/officeart/2018/2/layout/IconVerticalSolidList"/>
    <dgm:cxn modelId="{44900465-A642-42E4-899C-B55E0750B7E7}" type="presOf" srcId="{FF912ABD-6826-4C6D-AFE4-D4F764600E8F}" destId="{F4CDF96F-9354-420F-AE90-5F59269261AB}" srcOrd="0" destOrd="0" presId="urn:microsoft.com/office/officeart/2018/2/layout/IconVerticalSolidList"/>
    <dgm:cxn modelId="{1E6F504F-8A14-4538-A2BD-8BED6A23E2AC}" srcId="{EA776783-620A-4F07-AB5A-25E5469BC3A8}" destId="{FF912ABD-6826-4C6D-AFE4-D4F764600E8F}" srcOrd="1" destOrd="0" parTransId="{82B279DB-7F6A-4BE5-ADD0-86214DA9F413}" sibTransId="{F2075B79-D764-4DF8-9380-86DA3BB06E57}"/>
    <dgm:cxn modelId="{CB73B34F-61D0-461A-8958-149C696DC3C3}" type="presOf" srcId="{27611D19-79CF-429F-9F8B-72573E643EF9}" destId="{69A27CFF-5A87-42C1-B860-9493FF9A6528}" srcOrd="0" destOrd="0" presId="urn:microsoft.com/office/officeart/2018/2/layout/IconVerticalSolidList"/>
    <dgm:cxn modelId="{8DFE73EF-E0EE-464D-BA63-177866822BDD}" type="presOf" srcId="{EA776783-620A-4F07-AB5A-25E5469BC3A8}" destId="{A8E24F0C-93A9-4159-9627-392657748E12}" srcOrd="0" destOrd="0" presId="urn:microsoft.com/office/officeart/2018/2/layout/IconVerticalSolidList"/>
    <dgm:cxn modelId="{BB07DD9B-EE39-44CF-A561-9AC9E09EE458}" type="presParOf" srcId="{A8E24F0C-93A9-4159-9627-392657748E12}" destId="{E4AD1D3E-8885-4739-B146-1D155F5626CD}" srcOrd="0" destOrd="0" presId="urn:microsoft.com/office/officeart/2018/2/layout/IconVerticalSolidList"/>
    <dgm:cxn modelId="{F6C71451-34C5-41F7-8C4E-FE2FA23EA1B7}" type="presParOf" srcId="{E4AD1D3E-8885-4739-B146-1D155F5626CD}" destId="{9B555C7A-66D5-45CE-A3D6-3D824B78F5C5}" srcOrd="0" destOrd="0" presId="urn:microsoft.com/office/officeart/2018/2/layout/IconVerticalSolidList"/>
    <dgm:cxn modelId="{6050603F-5781-4216-BBC7-565208155E65}" type="presParOf" srcId="{E4AD1D3E-8885-4739-B146-1D155F5626CD}" destId="{283CDE59-DD03-4056-B2DD-DF43345343DB}" srcOrd="1" destOrd="0" presId="urn:microsoft.com/office/officeart/2018/2/layout/IconVerticalSolidList"/>
    <dgm:cxn modelId="{ABB60678-3B80-409F-AFC2-6D0067CAA6E0}" type="presParOf" srcId="{E4AD1D3E-8885-4739-B146-1D155F5626CD}" destId="{52A87267-8ED2-4091-BF8A-E793767E7D37}" srcOrd="2" destOrd="0" presId="urn:microsoft.com/office/officeart/2018/2/layout/IconVerticalSolidList"/>
    <dgm:cxn modelId="{B27840C7-AB8E-4793-8CB6-A595A9AEE572}" type="presParOf" srcId="{E4AD1D3E-8885-4739-B146-1D155F5626CD}" destId="{9E43EA35-776D-4653-B3AD-A74EC89C9C84}" srcOrd="3" destOrd="0" presId="urn:microsoft.com/office/officeart/2018/2/layout/IconVerticalSolidList"/>
    <dgm:cxn modelId="{E4528F34-07AE-4252-9565-A1932E7C5C52}" type="presParOf" srcId="{A8E24F0C-93A9-4159-9627-392657748E12}" destId="{5EA6E31A-DE62-4614-AB96-381C3A4AD8AD}" srcOrd="1" destOrd="0" presId="urn:microsoft.com/office/officeart/2018/2/layout/IconVerticalSolidList"/>
    <dgm:cxn modelId="{3AF9FD6C-BF11-4A46-BD14-903072C1CAF0}" type="presParOf" srcId="{A8E24F0C-93A9-4159-9627-392657748E12}" destId="{EDA7448F-A6FD-4922-982A-0AED6F769752}" srcOrd="2" destOrd="0" presId="urn:microsoft.com/office/officeart/2018/2/layout/IconVerticalSolidList"/>
    <dgm:cxn modelId="{F5234D24-9830-4BAB-8B67-BE5744371D17}" type="presParOf" srcId="{EDA7448F-A6FD-4922-982A-0AED6F769752}" destId="{0AD90498-5A26-4DBD-A732-DE9C362E113E}" srcOrd="0" destOrd="0" presId="urn:microsoft.com/office/officeart/2018/2/layout/IconVerticalSolidList"/>
    <dgm:cxn modelId="{7043A2ED-50D4-455A-B421-7C456873F283}" type="presParOf" srcId="{EDA7448F-A6FD-4922-982A-0AED6F769752}" destId="{CC307A85-0C3E-4832-8EC3-3A9A459E81E0}" srcOrd="1" destOrd="0" presId="urn:microsoft.com/office/officeart/2018/2/layout/IconVerticalSolidList"/>
    <dgm:cxn modelId="{77FD9E5B-75A7-4E61-B12F-DAAE467B0C03}" type="presParOf" srcId="{EDA7448F-A6FD-4922-982A-0AED6F769752}" destId="{95CFF198-D69F-4517-9775-A580E32B5F22}" srcOrd="2" destOrd="0" presId="urn:microsoft.com/office/officeart/2018/2/layout/IconVerticalSolidList"/>
    <dgm:cxn modelId="{C1F3CFEF-EA4E-495A-98BE-59E7AE63864C}" type="presParOf" srcId="{EDA7448F-A6FD-4922-982A-0AED6F769752}" destId="{F4CDF96F-9354-420F-AE90-5F59269261AB}" srcOrd="3" destOrd="0" presId="urn:microsoft.com/office/officeart/2018/2/layout/IconVerticalSolidList"/>
    <dgm:cxn modelId="{E42FBC45-BEAD-4F04-B7A7-6889A135CCDC}" type="presParOf" srcId="{A8E24F0C-93A9-4159-9627-392657748E12}" destId="{0098D50D-DF62-4B68-8A33-A569B29E1491}" srcOrd="3" destOrd="0" presId="urn:microsoft.com/office/officeart/2018/2/layout/IconVerticalSolidList"/>
    <dgm:cxn modelId="{9445271F-C0D0-4866-899A-489AD966B144}" type="presParOf" srcId="{A8E24F0C-93A9-4159-9627-392657748E12}" destId="{AACF6C4E-BB0B-4237-8CF3-7D07ADAA0A3C}" srcOrd="4" destOrd="0" presId="urn:microsoft.com/office/officeart/2018/2/layout/IconVerticalSolidList"/>
    <dgm:cxn modelId="{DD81F9B9-B8F9-4347-A387-A175D11D265A}" type="presParOf" srcId="{AACF6C4E-BB0B-4237-8CF3-7D07ADAA0A3C}" destId="{CBBF0BB5-35DE-4B92-970B-BFBCB15C0423}" srcOrd="0" destOrd="0" presId="urn:microsoft.com/office/officeart/2018/2/layout/IconVerticalSolidList"/>
    <dgm:cxn modelId="{DDF0E064-01A0-4D74-BAB2-38AE847BA362}" type="presParOf" srcId="{AACF6C4E-BB0B-4237-8CF3-7D07ADAA0A3C}" destId="{51B24CEF-E9D1-4511-95E0-8F81153366D1}" srcOrd="1" destOrd="0" presId="urn:microsoft.com/office/officeart/2018/2/layout/IconVerticalSolidList"/>
    <dgm:cxn modelId="{C9F7E03D-F143-44CC-9094-C8158D6FD485}" type="presParOf" srcId="{AACF6C4E-BB0B-4237-8CF3-7D07ADAA0A3C}" destId="{A0EF0E8C-5683-46AC-9838-FFDD144A04F3}" srcOrd="2" destOrd="0" presId="urn:microsoft.com/office/officeart/2018/2/layout/IconVerticalSolidList"/>
    <dgm:cxn modelId="{5FAA29F3-18BA-4AAA-B2D1-7B1349A9EEF5}" type="presParOf" srcId="{AACF6C4E-BB0B-4237-8CF3-7D07ADAA0A3C}" destId="{69A27CFF-5A87-42C1-B860-9493FF9A652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776783-620A-4F07-AB5A-25E5469BC3A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2D61C0C-8274-4205-81A1-DD44B45351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2400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rPr>
            <a:t>12 countries</a:t>
          </a:r>
          <a:endParaRPr lang="en-US" sz="2400" dirty="0">
            <a:latin typeface="Linux Libertine" panose="02000503000000000000" pitchFamily="2" charset="0"/>
            <a:ea typeface="Linux Libertine" panose="02000503000000000000" pitchFamily="2" charset="0"/>
            <a:cs typeface="Linux Libertine" panose="02000503000000000000" pitchFamily="2" charset="0"/>
          </a:endParaRPr>
        </a:p>
      </dgm:t>
    </dgm:pt>
    <dgm:pt modelId="{8CDB1896-0BBD-4388-9D07-36228D62AB91}" type="parTrans" cxnId="{BED8D62F-AC9D-4F47-A6D9-671AA0512C46}">
      <dgm:prSet/>
      <dgm:spPr/>
      <dgm:t>
        <a:bodyPr/>
        <a:lstStyle/>
        <a:p>
          <a:endParaRPr lang="en-US"/>
        </a:p>
      </dgm:t>
    </dgm:pt>
    <dgm:pt modelId="{1F1D263F-1198-45A4-B987-D4BEDD30A002}" type="sibTrans" cxnId="{BED8D62F-AC9D-4F47-A6D9-671AA0512C46}">
      <dgm:prSet/>
      <dgm:spPr/>
      <dgm:t>
        <a:bodyPr/>
        <a:lstStyle/>
        <a:p>
          <a:endParaRPr lang="en-US"/>
        </a:p>
      </dgm:t>
    </dgm:pt>
    <dgm:pt modelId="{A8E24F0C-93A9-4159-9627-392657748E12}" type="pres">
      <dgm:prSet presAssocID="{EA776783-620A-4F07-AB5A-25E5469BC3A8}" presName="root" presStyleCnt="0">
        <dgm:presLayoutVars>
          <dgm:dir/>
          <dgm:resizeHandles val="exact"/>
        </dgm:presLayoutVars>
      </dgm:prSet>
      <dgm:spPr/>
    </dgm:pt>
    <dgm:pt modelId="{E4AD1D3E-8885-4739-B146-1D155F5626CD}" type="pres">
      <dgm:prSet presAssocID="{B2D61C0C-8274-4205-81A1-DD44B453514E}" presName="compNode" presStyleCnt="0"/>
      <dgm:spPr/>
    </dgm:pt>
    <dgm:pt modelId="{9B555C7A-66D5-45CE-A3D6-3D824B78F5C5}" type="pres">
      <dgm:prSet presAssocID="{B2D61C0C-8274-4205-81A1-DD44B453514E}" presName="bgRect" presStyleLbl="bgShp" presStyleIdx="0" presStyleCnt="1"/>
      <dgm:spPr/>
    </dgm:pt>
    <dgm:pt modelId="{283CDE59-DD03-4056-B2DD-DF43345343DB}" type="pres">
      <dgm:prSet presAssocID="{B2D61C0C-8274-4205-81A1-DD44B453514E}" presName="iconRect" presStyleLbl="node1" presStyleIdx="0" presStyleCnt="1" custScaleX="121248" custScaleY="122632"/>
      <dgm:spPr>
        <a:blipFill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52A87267-8ED2-4091-BF8A-E793767E7D37}" type="pres">
      <dgm:prSet presAssocID="{B2D61C0C-8274-4205-81A1-DD44B453514E}" presName="spaceRect" presStyleCnt="0"/>
      <dgm:spPr/>
    </dgm:pt>
    <dgm:pt modelId="{9E43EA35-776D-4653-B3AD-A74EC89C9C84}" type="pres">
      <dgm:prSet presAssocID="{B2D61C0C-8274-4205-81A1-DD44B453514E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BED8D62F-AC9D-4F47-A6D9-671AA0512C46}" srcId="{EA776783-620A-4F07-AB5A-25E5469BC3A8}" destId="{B2D61C0C-8274-4205-81A1-DD44B453514E}" srcOrd="0" destOrd="0" parTransId="{8CDB1896-0BBD-4388-9D07-36228D62AB91}" sibTransId="{1F1D263F-1198-45A4-B987-D4BEDD30A002}"/>
    <dgm:cxn modelId="{2D827731-1D15-4CFA-82EF-4BFFFCAF473A}" type="presOf" srcId="{B2D61C0C-8274-4205-81A1-DD44B453514E}" destId="{9E43EA35-776D-4653-B3AD-A74EC89C9C84}" srcOrd="0" destOrd="0" presId="urn:microsoft.com/office/officeart/2018/2/layout/IconVerticalSolidList"/>
    <dgm:cxn modelId="{8DFE73EF-E0EE-464D-BA63-177866822BDD}" type="presOf" srcId="{EA776783-620A-4F07-AB5A-25E5469BC3A8}" destId="{A8E24F0C-93A9-4159-9627-392657748E12}" srcOrd="0" destOrd="0" presId="urn:microsoft.com/office/officeart/2018/2/layout/IconVerticalSolidList"/>
    <dgm:cxn modelId="{BB07DD9B-EE39-44CF-A561-9AC9E09EE458}" type="presParOf" srcId="{A8E24F0C-93A9-4159-9627-392657748E12}" destId="{E4AD1D3E-8885-4739-B146-1D155F5626CD}" srcOrd="0" destOrd="0" presId="urn:microsoft.com/office/officeart/2018/2/layout/IconVerticalSolidList"/>
    <dgm:cxn modelId="{F6C71451-34C5-41F7-8C4E-FE2FA23EA1B7}" type="presParOf" srcId="{E4AD1D3E-8885-4739-B146-1D155F5626CD}" destId="{9B555C7A-66D5-45CE-A3D6-3D824B78F5C5}" srcOrd="0" destOrd="0" presId="urn:microsoft.com/office/officeart/2018/2/layout/IconVerticalSolidList"/>
    <dgm:cxn modelId="{6050603F-5781-4216-BBC7-565208155E65}" type="presParOf" srcId="{E4AD1D3E-8885-4739-B146-1D155F5626CD}" destId="{283CDE59-DD03-4056-B2DD-DF43345343DB}" srcOrd="1" destOrd="0" presId="urn:microsoft.com/office/officeart/2018/2/layout/IconVerticalSolidList"/>
    <dgm:cxn modelId="{ABB60678-3B80-409F-AFC2-6D0067CAA6E0}" type="presParOf" srcId="{E4AD1D3E-8885-4739-B146-1D155F5626CD}" destId="{52A87267-8ED2-4091-BF8A-E793767E7D37}" srcOrd="2" destOrd="0" presId="urn:microsoft.com/office/officeart/2018/2/layout/IconVerticalSolidList"/>
    <dgm:cxn modelId="{B27840C7-AB8E-4793-8CB6-A595A9AEE572}" type="presParOf" srcId="{E4AD1D3E-8885-4739-B146-1D155F5626CD}" destId="{9E43EA35-776D-4653-B3AD-A74EC89C9C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55C7A-66D5-45CE-A3D6-3D824B78F5C5}">
      <dsp:nvSpPr>
        <dsp:cNvPr id="0" name=""/>
        <dsp:cNvSpPr/>
      </dsp:nvSpPr>
      <dsp:spPr>
        <a:xfrm>
          <a:off x="0" y="395766"/>
          <a:ext cx="2987187" cy="7306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CDE59-DD03-4056-B2DD-DF43345343DB}">
      <dsp:nvSpPr>
        <dsp:cNvPr id="0" name=""/>
        <dsp:cNvSpPr/>
      </dsp:nvSpPr>
      <dsp:spPr>
        <a:xfrm>
          <a:off x="221020" y="560162"/>
          <a:ext cx="401855" cy="401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3EA35-776D-4653-B3AD-A74EC89C9C84}">
      <dsp:nvSpPr>
        <dsp:cNvPr id="0" name=""/>
        <dsp:cNvSpPr/>
      </dsp:nvSpPr>
      <dsp:spPr>
        <a:xfrm>
          <a:off x="843896" y="395766"/>
          <a:ext cx="2143290" cy="73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27" tIns="77327" rIns="77327" bIns="7732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rPr>
            <a:t>15 male</a:t>
          </a:r>
          <a:endParaRPr lang="en-US" sz="2400" kern="1200" dirty="0">
            <a:latin typeface="Linux Libertine" panose="02000503000000000000" pitchFamily="2" charset="0"/>
            <a:ea typeface="Linux Libertine" panose="02000503000000000000" pitchFamily="2" charset="0"/>
            <a:cs typeface="Linux Libertine" panose="02000503000000000000" pitchFamily="2" charset="0"/>
          </a:endParaRPr>
        </a:p>
      </dsp:txBody>
      <dsp:txXfrm>
        <a:off x="843896" y="395766"/>
        <a:ext cx="2143290" cy="730646"/>
      </dsp:txXfrm>
    </dsp:sp>
    <dsp:sp modelId="{0AD90498-5A26-4DBD-A732-DE9C362E113E}">
      <dsp:nvSpPr>
        <dsp:cNvPr id="0" name=""/>
        <dsp:cNvSpPr/>
      </dsp:nvSpPr>
      <dsp:spPr>
        <a:xfrm>
          <a:off x="0" y="1309074"/>
          <a:ext cx="2987187" cy="7306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07A85-0C3E-4832-8EC3-3A9A459E81E0}">
      <dsp:nvSpPr>
        <dsp:cNvPr id="0" name=""/>
        <dsp:cNvSpPr/>
      </dsp:nvSpPr>
      <dsp:spPr>
        <a:xfrm>
          <a:off x="221020" y="1473469"/>
          <a:ext cx="401855" cy="401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DF96F-9354-420F-AE90-5F59269261AB}">
      <dsp:nvSpPr>
        <dsp:cNvPr id="0" name=""/>
        <dsp:cNvSpPr/>
      </dsp:nvSpPr>
      <dsp:spPr>
        <a:xfrm>
          <a:off x="843896" y="1309074"/>
          <a:ext cx="2143290" cy="73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27" tIns="77327" rIns="77327" bIns="7732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rPr>
            <a:t>12 female</a:t>
          </a:r>
          <a:endParaRPr lang="en-US" sz="2400" kern="1200" dirty="0">
            <a:latin typeface="Linux Libertine" panose="02000503000000000000" pitchFamily="2" charset="0"/>
            <a:ea typeface="Linux Libertine" panose="02000503000000000000" pitchFamily="2" charset="0"/>
            <a:cs typeface="Linux Libertine" panose="02000503000000000000" pitchFamily="2" charset="0"/>
          </a:endParaRPr>
        </a:p>
      </dsp:txBody>
      <dsp:txXfrm>
        <a:off x="843896" y="1309074"/>
        <a:ext cx="2143290" cy="7306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55C7A-66D5-45CE-A3D6-3D824B78F5C5}">
      <dsp:nvSpPr>
        <dsp:cNvPr id="0" name=""/>
        <dsp:cNvSpPr/>
      </dsp:nvSpPr>
      <dsp:spPr>
        <a:xfrm>
          <a:off x="0" y="297"/>
          <a:ext cx="2987187" cy="6956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CDE59-DD03-4056-B2DD-DF43345343DB}">
      <dsp:nvSpPr>
        <dsp:cNvPr id="0" name=""/>
        <dsp:cNvSpPr/>
      </dsp:nvSpPr>
      <dsp:spPr>
        <a:xfrm>
          <a:off x="210444" y="156826"/>
          <a:ext cx="382625" cy="382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3EA35-776D-4653-B3AD-A74EC89C9C84}">
      <dsp:nvSpPr>
        <dsp:cNvPr id="0" name=""/>
        <dsp:cNvSpPr/>
      </dsp:nvSpPr>
      <dsp:spPr>
        <a:xfrm>
          <a:off x="803514" y="297"/>
          <a:ext cx="2183672" cy="695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27" tIns="73627" rIns="73627" bIns="7362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rPr>
            <a:t>10 beginners</a:t>
          </a:r>
          <a:endParaRPr lang="en-US" sz="2400" kern="1200" dirty="0">
            <a:latin typeface="Linux Libertine" panose="02000503000000000000" pitchFamily="2" charset="0"/>
            <a:ea typeface="Linux Libertine" panose="02000503000000000000" pitchFamily="2" charset="0"/>
            <a:cs typeface="Linux Libertine" panose="02000503000000000000" pitchFamily="2" charset="0"/>
          </a:endParaRPr>
        </a:p>
      </dsp:txBody>
      <dsp:txXfrm>
        <a:off x="803514" y="297"/>
        <a:ext cx="2183672" cy="695683"/>
      </dsp:txXfrm>
    </dsp:sp>
    <dsp:sp modelId="{0AD90498-5A26-4DBD-A732-DE9C362E113E}">
      <dsp:nvSpPr>
        <dsp:cNvPr id="0" name=""/>
        <dsp:cNvSpPr/>
      </dsp:nvSpPr>
      <dsp:spPr>
        <a:xfrm>
          <a:off x="0" y="869901"/>
          <a:ext cx="2987187" cy="6956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07A85-0C3E-4832-8EC3-3A9A459E81E0}">
      <dsp:nvSpPr>
        <dsp:cNvPr id="0" name=""/>
        <dsp:cNvSpPr/>
      </dsp:nvSpPr>
      <dsp:spPr>
        <a:xfrm>
          <a:off x="210444" y="1026430"/>
          <a:ext cx="382625" cy="382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DF96F-9354-420F-AE90-5F59269261AB}">
      <dsp:nvSpPr>
        <dsp:cNvPr id="0" name=""/>
        <dsp:cNvSpPr/>
      </dsp:nvSpPr>
      <dsp:spPr>
        <a:xfrm>
          <a:off x="803514" y="869901"/>
          <a:ext cx="2183672" cy="695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27" tIns="73627" rIns="73627" bIns="7362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rPr>
            <a:t>8 intermediates</a:t>
          </a:r>
          <a:endParaRPr lang="en-US" sz="2400" kern="1200" dirty="0">
            <a:latin typeface="Linux Libertine" panose="02000503000000000000" pitchFamily="2" charset="0"/>
            <a:ea typeface="Linux Libertine" panose="02000503000000000000" pitchFamily="2" charset="0"/>
            <a:cs typeface="Linux Libertine" panose="02000503000000000000" pitchFamily="2" charset="0"/>
          </a:endParaRPr>
        </a:p>
      </dsp:txBody>
      <dsp:txXfrm>
        <a:off x="803514" y="869901"/>
        <a:ext cx="2183672" cy="695683"/>
      </dsp:txXfrm>
    </dsp:sp>
    <dsp:sp modelId="{CBBF0BB5-35DE-4B92-970B-BFBCB15C0423}">
      <dsp:nvSpPr>
        <dsp:cNvPr id="0" name=""/>
        <dsp:cNvSpPr/>
      </dsp:nvSpPr>
      <dsp:spPr>
        <a:xfrm>
          <a:off x="0" y="1739506"/>
          <a:ext cx="2987187" cy="6956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24CEF-E9D1-4511-95E0-8F81153366D1}">
      <dsp:nvSpPr>
        <dsp:cNvPr id="0" name=""/>
        <dsp:cNvSpPr/>
      </dsp:nvSpPr>
      <dsp:spPr>
        <a:xfrm>
          <a:off x="210444" y="1896034"/>
          <a:ext cx="382625" cy="3826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27CFF-5A87-42C1-B860-9493FF9A6528}">
      <dsp:nvSpPr>
        <dsp:cNvPr id="0" name=""/>
        <dsp:cNvSpPr/>
      </dsp:nvSpPr>
      <dsp:spPr>
        <a:xfrm>
          <a:off x="803514" y="1739506"/>
          <a:ext cx="2183672" cy="695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27" tIns="73627" rIns="73627" bIns="7362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rPr>
            <a:t>9 experts</a:t>
          </a:r>
        </a:p>
      </dsp:txBody>
      <dsp:txXfrm>
        <a:off x="803514" y="1739506"/>
        <a:ext cx="2183672" cy="695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55C7A-66D5-45CE-A3D6-3D824B78F5C5}">
      <dsp:nvSpPr>
        <dsp:cNvPr id="0" name=""/>
        <dsp:cNvSpPr/>
      </dsp:nvSpPr>
      <dsp:spPr>
        <a:xfrm>
          <a:off x="0" y="395766"/>
          <a:ext cx="2987187" cy="7306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CDE59-DD03-4056-B2DD-DF43345343DB}">
      <dsp:nvSpPr>
        <dsp:cNvPr id="0" name=""/>
        <dsp:cNvSpPr/>
      </dsp:nvSpPr>
      <dsp:spPr>
        <a:xfrm>
          <a:off x="221020" y="560162"/>
          <a:ext cx="401855" cy="401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3EA35-776D-4653-B3AD-A74EC89C9C84}">
      <dsp:nvSpPr>
        <dsp:cNvPr id="0" name=""/>
        <dsp:cNvSpPr/>
      </dsp:nvSpPr>
      <dsp:spPr>
        <a:xfrm>
          <a:off x="843896" y="395766"/>
          <a:ext cx="2143290" cy="73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27" tIns="77327" rIns="77327" bIns="7732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rPr>
            <a:t>15 male</a:t>
          </a:r>
          <a:endParaRPr lang="en-US" sz="2400" kern="1200" dirty="0">
            <a:latin typeface="Linux Libertine" panose="02000503000000000000" pitchFamily="2" charset="0"/>
            <a:ea typeface="Linux Libertine" panose="02000503000000000000" pitchFamily="2" charset="0"/>
            <a:cs typeface="Linux Libertine" panose="02000503000000000000" pitchFamily="2" charset="0"/>
          </a:endParaRPr>
        </a:p>
      </dsp:txBody>
      <dsp:txXfrm>
        <a:off x="843896" y="395766"/>
        <a:ext cx="2143290" cy="730646"/>
      </dsp:txXfrm>
    </dsp:sp>
    <dsp:sp modelId="{0AD90498-5A26-4DBD-A732-DE9C362E113E}">
      <dsp:nvSpPr>
        <dsp:cNvPr id="0" name=""/>
        <dsp:cNvSpPr/>
      </dsp:nvSpPr>
      <dsp:spPr>
        <a:xfrm>
          <a:off x="0" y="1309074"/>
          <a:ext cx="2987187" cy="7306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07A85-0C3E-4832-8EC3-3A9A459E81E0}">
      <dsp:nvSpPr>
        <dsp:cNvPr id="0" name=""/>
        <dsp:cNvSpPr/>
      </dsp:nvSpPr>
      <dsp:spPr>
        <a:xfrm>
          <a:off x="221020" y="1473469"/>
          <a:ext cx="401855" cy="401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DF96F-9354-420F-AE90-5F59269261AB}">
      <dsp:nvSpPr>
        <dsp:cNvPr id="0" name=""/>
        <dsp:cNvSpPr/>
      </dsp:nvSpPr>
      <dsp:spPr>
        <a:xfrm>
          <a:off x="843896" y="1309074"/>
          <a:ext cx="2143290" cy="73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27" tIns="77327" rIns="77327" bIns="7732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rPr>
            <a:t>12 female</a:t>
          </a:r>
          <a:endParaRPr lang="en-US" sz="2400" kern="1200" dirty="0">
            <a:latin typeface="Linux Libertine" panose="02000503000000000000" pitchFamily="2" charset="0"/>
            <a:ea typeface="Linux Libertine" panose="02000503000000000000" pitchFamily="2" charset="0"/>
            <a:cs typeface="Linux Libertine" panose="02000503000000000000" pitchFamily="2" charset="0"/>
          </a:endParaRPr>
        </a:p>
      </dsp:txBody>
      <dsp:txXfrm>
        <a:off x="843896" y="1309074"/>
        <a:ext cx="2143290" cy="7306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55C7A-66D5-45CE-A3D6-3D824B78F5C5}">
      <dsp:nvSpPr>
        <dsp:cNvPr id="0" name=""/>
        <dsp:cNvSpPr/>
      </dsp:nvSpPr>
      <dsp:spPr>
        <a:xfrm>
          <a:off x="0" y="297"/>
          <a:ext cx="2987187" cy="6956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CDE59-DD03-4056-B2DD-DF43345343DB}">
      <dsp:nvSpPr>
        <dsp:cNvPr id="0" name=""/>
        <dsp:cNvSpPr/>
      </dsp:nvSpPr>
      <dsp:spPr>
        <a:xfrm>
          <a:off x="210444" y="156826"/>
          <a:ext cx="382625" cy="382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3EA35-776D-4653-B3AD-A74EC89C9C84}">
      <dsp:nvSpPr>
        <dsp:cNvPr id="0" name=""/>
        <dsp:cNvSpPr/>
      </dsp:nvSpPr>
      <dsp:spPr>
        <a:xfrm>
          <a:off x="803514" y="297"/>
          <a:ext cx="2183672" cy="695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27" tIns="73627" rIns="73627" bIns="7362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rPr>
            <a:t>10 beginners</a:t>
          </a:r>
          <a:endParaRPr lang="en-US" sz="2400" kern="1200" dirty="0">
            <a:latin typeface="Linux Libertine" panose="02000503000000000000" pitchFamily="2" charset="0"/>
            <a:ea typeface="Linux Libertine" panose="02000503000000000000" pitchFamily="2" charset="0"/>
            <a:cs typeface="Linux Libertine" panose="02000503000000000000" pitchFamily="2" charset="0"/>
          </a:endParaRPr>
        </a:p>
      </dsp:txBody>
      <dsp:txXfrm>
        <a:off x="803514" y="297"/>
        <a:ext cx="2183672" cy="695683"/>
      </dsp:txXfrm>
    </dsp:sp>
    <dsp:sp modelId="{0AD90498-5A26-4DBD-A732-DE9C362E113E}">
      <dsp:nvSpPr>
        <dsp:cNvPr id="0" name=""/>
        <dsp:cNvSpPr/>
      </dsp:nvSpPr>
      <dsp:spPr>
        <a:xfrm>
          <a:off x="0" y="869901"/>
          <a:ext cx="2987187" cy="6956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07A85-0C3E-4832-8EC3-3A9A459E81E0}">
      <dsp:nvSpPr>
        <dsp:cNvPr id="0" name=""/>
        <dsp:cNvSpPr/>
      </dsp:nvSpPr>
      <dsp:spPr>
        <a:xfrm>
          <a:off x="210444" y="1026430"/>
          <a:ext cx="382625" cy="382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DF96F-9354-420F-AE90-5F59269261AB}">
      <dsp:nvSpPr>
        <dsp:cNvPr id="0" name=""/>
        <dsp:cNvSpPr/>
      </dsp:nvSpPr>
      <dsp:spPr>
        <a:xfrm>
          <a:off x="803514" y="869901"/>
          <a:ext cx="2183672" cy="695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27" tIns="73627" rIns="73627" bIns="7362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rPr>
            <a:t>8 intermediates</a:t>
          </a:r>
          <a:endParaRPr lang="en-US" sz="2400" kern="1200" dirty="0">
            <a:latin typeface="Linux Libertine" panose="02000503000000000000" pitchFamily="2" charset="0"/>
            <a:ea typeface="Linux Libertine" panose="02000503000000000000" pitchFamily="2" charset="0"/>
            <a:cs typeface="Linux Libertine" panose="02000503000000000000" pitchFamily="2" charset="0"/>
          </a:endParaRPr>
        </a:p>
      </dsp:txBody>
      <dsp:txXfrm>
        <a:off x="803514" y="869901"/>
        <a:ext cx="2183672" cy="695683"/>
      </dsp:txXfrm>
    </dsp:sp>
    <dsp:sp modelId="{CBBF0BB5-35DE-4B92-970B-BFBCB15C0423}">
      <dsp:nvSpPr>
        <dsp:cNvPr id="0" name=""/>
        <dsp:cNvSpPr/>
      </dsp:nvSpPr>
      <dsp:spPr>
        <a:xfrm>
          <a:off x="0" y="1739506"/>
          <a:ext cx="2987187" cy="6956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24CEF-E9D1-4511-95E0-8F81153366D1}">
      <dsp:nvSpPr>
        <dsp:cNvPr id="0" name=""/>
        <dsp:cNvSpPr/>
      </dsp:nvSpPr>
      <dsp:spPr>
        <a:xfrm>
          <a:off x="210444" y="1896034"/>
          <a:ext cx="382625" cy="3826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27CFF-5A87-42C1-B860-9493FF9A6528}">
      <dsp:nvSpPr>
        <dsp:cNvPr id="0" name=""/>
        <dsp:cNvSpPr/>
      </dsp:nvSpPr>
      <dsp:spPr>
        <a:xfrm>
          <a:off x="803514" y="1739506"/>
          <a:ext cx="2183672" cy="695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627" tIns="73627" rIns="73627" bIns="7362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rPr>
            <a:t>9 experts</a:t>
          </a:r>
        </a:p>
      </dsp:txBody>
      <dsp:txXfrm>
        <a:off x="803514" y="1739506"/>
        <a:ext cx="2183672" cy="6956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55C7A-66D5-45CE-A3D6-3D824B78F5C5}">
      <dsp:nvSpPr>
        <dsp:cNvPr id="0" name=""/>
        <dsp:cNvSpPr/>
      </dsp:nvSpPr>
      <dsp:spPr>
        <a:xfrm>
          <a:off x="0" y="852420"/>
          <a:ext cx="2987187" cy="73064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CDE59-DD03-4056-B2DD-DF43345343DB}">
      <dsp:nvSpPr>
        <dsp:cNvPr id="0" name=""/>
        <dsp:cNvSpPr/>
      </dsp:nvSpPr>
      <dsp:spPr>
        <a:xfrm>
          <a:off x="178327" y="971341"/>
          <a:ext cx="487241" cy="492803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3EA35-776D-4653-B3AD-A74EC89C9C84}">
      <dsp:nvSpPr>
        <dsp:cNvPr id="0" name=""/>
        <dsp:cNvSpPr/>
      </dsp:nvSpPr>
      <dsp:spPr>
        <a:xfrm>
          <a:off x="843896" y="852420"/>
          <a:ext cx="2143290" cy="730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27" tIns="77327" rIns="77327" bIns="7732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rPr>
            <a:t>12 countries</a:t>
          </a:r>
          <a:endParaRPr lang="en-US" sz="2400" kern="1200" dirty="0">
            <a:latin typeface="Linux Libertine" panose="02000503000000000000" pitchFamily="2" charset="0"/>
            <a:ea typeface="Linux Libertine" panose="02000503000000000000" pitchFamily="2" charset="0"/>
            <a:cs typeface="Linux Libertine" panose="02000503000000000000" pitchFamily="2" charset="0"/>
          </a:endParaRPr>
        </a:p>
      </dsp:txBody>
      <dsp:txXfrm>
        <a:off x="843896" y="852420"/>
        <a:ext cx="2143290" cy="730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E50EF-0A01-433E-83DA-39EADD29CA41}" type="datetimeFigureOut">
              <a:rPr lang="en-CA" smtClean="0"/>
              <a:t>2020-12-03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4CD25-6082-4C48-9D32-425DAC3B39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20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0671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5809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5337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0609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5903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6793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8930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3404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6962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9863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4415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5073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4034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7000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14830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691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48007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97460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1230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0940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9776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3297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0244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20176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57892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82634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59015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05333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86232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83384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9593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3798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5270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34097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66013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0646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2918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9355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6906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despite all this, rarely communicated to end-users</a:t>
            </a:r>
          </a:p>
          <a:p>
            <a:r>
              <a:rPr lang="en-CA" dirty="0"/>
              <a:t> we don’t have any clear idea -&gt; how to </a:t>
            </a:r>
            <a:r>
              <a:rPr lang="en-CA" dirty="0" err="1"/>
              <a:t>cimmnicate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4051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04CD25-6082-4C48-9D32-425DAC3B397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4003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D3E82-61A7-4B91-9DFA-8019F64D9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514A3-CC4D-42DE-9468-44A8DB1A3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02E14-956F-4FF3-BDC3-C297BD14F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AA79-0787-4955-90BD-EE12A6EBFE82}" type="datetime1">
              <a:rPr lang="en-CA" smtClean="0"/>
              <a:t>2020-12-03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569B8-E7A3-4982-8B1C-69DC9A8A8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5DC03-4FE0-4908-BCB8-7B066E95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316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48C28-37E9-4617-A984-EED979F3C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B5526-5B7B-478D-928D-0067053DB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887F8-72D5-4F60-9BB3-2A949FE76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FE1B-6F3F-413B-AEDF-4905EABF675D}" type="datetime1">
              <a:rPr lang="en-CA" smtClean="0"/>
              <a:t>2020-12-03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FEEE-CD79-4F70-82E8-139322FA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6B3BF-9939-4E45-99A5-503099D2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4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9A2E2C-D058-457C-91AA-80EF88DB3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D946A-25C4-4C62-80D5-389EB3378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01A4F-6CEA-446A-90EA-1B0CF18E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520D-F3B6-491D-A37F-06F9EEA67B60}" type="datetime1">
              <a:rPr lang="en-CA" smtClean="0"/>
              <a:t>2020-12-03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09277-DB09-4A06-8683-BFA896CD0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C282D-A207-4A1F-A9E3-0921AC287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327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E4E5-F545-4E6E-A6F0-F95073C4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F0AC7-3442-4ADC-B1D0-2C259B9B4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687D2-AAE0-4982-A5A4-7D5488967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8A6E-4AA8-4B94-9F99-CF603C52DC72}" type="datetime1">
              <a:rPr lang="en-CA" smtClean="0"/>
              <a:t>2020-12-03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66EAA-3711-4241-A5C6-774C65C88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11935-90B6-417F-BA26-4E7DD6D9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856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748B3-8A5E-43CC-90E3-F20E8852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FD4F9-FCF0-4459-8276-0A57B93C8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EDC9E-5C74-47CB-A6AF-382B4C3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DEF6-BD94-49A8-8B4D-19B519FFC754}" type="datetime1">
              <a:rPr lang="en-CA" smtClean="0"/>
              <a:t>2020-12-03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3505-A065-4759-9E86-9F918B191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C61FF-BE59-4D79-8967-848ABA335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04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83D8-F270-4CC3-B6A1-2B62DB239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56A4F-61F6-4616-B60D-6AAA5F2FC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D0AAE-9EF7-429F-9255-23D73F5CA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C25DD-59DA-4024-B585-E8A18EB20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77EF-8740-4A73-9486-D055FFDA6A16}" type="datetime1">
              <a:rPr lang="en-CA" smtClean="0"/>
              <a:t>2020-12-03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0AE68-3F97-4927-82D6-3B25C161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2C746-B0DA-4C79-B5B6-F0161AB3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59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2C03-7B36-406E-A3D5-2F2A111B7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3A566-2CF7-48FB-8037-77003B15F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CF4C5-5302-46B1-B9EE-5E58A3162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271AD6-B32C-4051-9A74-738E0D86D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15378-D320-4A95-B3BD-03FF96A55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475EE-69CF-436A-B1A8-98397F40B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5FE3-8547-4F9D-8480-D0DF986CAAD2}" type="datetime1">
              <a:rPr lang="en-CA" smtClean="0"/>
              <a:t>2020-12-03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46635C-E89B-42F4-AFB5-65D4DBF58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135EE-4BF1-4EC1-BACA-9F765B64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763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3C3B2-787C-470F-AF5C-E06106D8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68FFF-F0C5-4765-8E89-7D10BF9A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2C5AD-333C-4D93-A372-B5D0074104B7}" type="datetime1">
              <a:rPr lang="en-CA" smtClean="0"/>
              <a:t>2020-12-03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B56CA-A54B-4DF1-B863-71E33280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C94EE-B7BE-4B7A-BB00-60210491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169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C149EB-A31E-4B67-A36D-080081955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9FDA-76DC-4B6F-BAF6-E2524573F2A9}" type="datetime1">
              <a:rPr lang="en-CA" smtClean="0"/>
              <a:t>2020-12-03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84348B-63B7-44FD-B792-FB510129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FB1E3-4E69-45DB-8AF8-DC04B8948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19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EAA55-1006-4E27-BA24-651A9530F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678AE-76A1-4236-80DC-5E3C0086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85ABD-59D4-4DCB-A3D4-7B8F8E2E6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2B557-962B-431C-8C29-A2C8C064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10C5-294F-46ED-AE20-D93B6238B351}" type="datetime1">
              <a:rPr lang="en-CA" smtClean="0"/>
              <a:t>2020-12-03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053-5CBB-410A-A576-5CE2D8D8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E7B66-4839-4EE7-B8F0-234EF6652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5117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2CCE-5F61-4885-8492-C6743B3D8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1F6A68-8D0E-465A-8D47-5C347709A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DDA4A-75CE-4A7B-8D63-D96C1CB8A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4C706-A0E1-4FA1-A608-7D89F433E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54B6-0A05-4A4C-BC71-34D0E6C255C3}" type="datetime1">
              <a:rPr lang="en-CA" smtClean="0"/>
              <a:t>2020-12-03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5BECF-7349-4435-83FD-7F7B80976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98CA3-8048-4C1C-A8A9-731C2E24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080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62FD77-CBD1-4699-BE60-DF1F0D2E2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81868D-7FD8-4B49-8704-1926DF937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120ED-E645-41EF-9233-2BB1F0898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A18F3-7E3C-4DE5-A22E-033869F32AE4}" type="datetime1">
              <a:rPr lang="en-CA" smtClean="0"/>
              <a:t>2020-12-03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77AE5-FF39-4AA5-9063-147D9A5CA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71399-1A3E-4645-85DE-7ED8D9696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E21B2-8800-4FB5-96D0-AE788737B9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588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Relationship Id="rId9" Type="http://schemas.openxmlformats.org/officeDocument/2006/relationships/image" Target="../media/image5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svg"/><Relationship Id="rId9" Type="http://schemas.openxmlformats.org/officeDocument/2006/relationships/image" Target="../media/image89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89.sv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svg"/><Relationship Id="rId11" Type="http://schemas.openxmlformats.org/officeDocument/2006/relationships/image" Target="../media/image98.svg"/><Relationship Id="rId5" Type="http://schemas.openxmlformats.org/officeDocument/2006/relationships/image" Target="../media/image92.png"/><Relationship Id="rId15" Type="http://schemas.openxmlformats.org/officeDocument/2006/relationships/image" Target="../media/image87.svg"/><Relationship Id="rId10" Type="http://schemas.openxmlformats.org/officeDocument/2006/relationships/image" Target="../media/image97.png"/><Relationship Id="rId4" Type="http://schemas.openxmlformats.org/officeDocument/2006/relationships/image" Target="../media/image91.svg"/><Relationship Id="rId9" Type="http://schemas.openxmlformats.org/officeDocument/2006/relationships/image" Target="../media/image96.svg"/><Relationship Id="rId1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svg"/><Relationship Id="rId13" Type="http://schemas.openxmlformats.org/officeDocument/2006/relationships/image" Target="../media/image90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93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svg"/><Relationship Id="rId11" Type="http://schemas.openxmlformats.org/officeDocument/2006/relationships/image" Target="../media/image92.png"/><Relationship Id="rId5" Type="http://schemas.openxmlformats.org/officeDocument/2006/relationships/image" Target="../media/image101.png"/><Relationship Id="rId10" Type="http://schemas.openxmlformats.org/officeDocument/2006/relationships/image" Target="../media/image106.svg"/><Relationship Id="rId4" Type="http://schemas.openxmlformats.org/officeDocument/2006/relationships/image" Target="../media/image100.svg"/><Relationship Id="rId9" Type="http://schemas.openxmlformats.org/officeDocument/2006/relationships/image" Target="../media/image105.png"/><Relationship Id="rId14" Type="http://schemas.openxmlformats.org/officeDocument/2006/relationships/image" Target="../media/image91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svg"/><Relationship Id="rId3" Type="http://schemas.openxmlformats.org/officeDocument/2006/relationships/image" Target="../media/image107.png"/><Relationship Id="rId7" Type="http://schemas.openxmlformats.org/officeDocument/2006/relationships/image" Target="../media/image100.svg"/><Relationship Id="rId12" Type="http://schemas.openxmlformats.org/officeDocument/2006/relationships/image" Target="../media/image10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4.svg"/><Relationship Id="rId5" Type="http://schemas.openxmlformats.org/officeDocument/2006/relationships/image" Target="../media/image109.svg"/><Relationship Id="rId10" Type="http://schemas.openxmlformats.org/officeDocument/2006/relationships/image" Target="../media/image103.png"/><Relationship Id="rId4" Type="http://schemas.openxmlformats.org/officeDocument/2006/relationships/image" Target="../media/image108.png"/><Relationship Id="rId9" Type="http://schemas.openxmlformats.org/officeDocument/2006/relationships/image" Target="../media/image102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svg"/><Relationship Id="rId11" Type="http://schemas.openxmlformats.org/officeDocument/2006/relationships/image" Target="../media/image118.sv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svg"/><Relationship Id="rId9" Type="http://schemas.openxmlformats.org/officeDocument/2006/relationships/image" Target="../media/image1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7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diagramQuickStyle" Target="../diagrams/quickStyle2.xml"/><Relationship Id="rId18" Type="http://schemas.openxmlformats.org/officeDocument/2006/relationships/image" Target="../media/image12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Layout" Target="../diagrams/layout2.xml"/><Relationship Id="rId17" Type="http://schemas.openxmlformats.org/officeDocument/2006/relationships/image" Target="../media/image111.sv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2.xml"/><Relationship Id="rId5" Type="http://schemas.openxmlformats.org/officeDocument/2006/relationships/diagramQuickStyle" Target="../diagrams/quickStyle1.xml"/><Relationship Id="rId15" Type="http://schemas.microsoft.com/office/2007/relationships/diagramDrawing" Target="../diagrams/drawing2.xml"/><Relationship Id="rId10" Type="http://schemas.openxmlformats.org/officeDocument/2006/relationships/image" Target="../media/image72.png"/><Relationship Id="rId19" Type="http://schemas.openxmlformats.org/officeDocument/2006/relationships/image" Target="../media/image130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70.svg"/><Relationship Id="rId14" Type="http://schemas.openxmlformats.org/officeDocument/2006/relationships/diagramColors" Target="../diagrams/colors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5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137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139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sv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sv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6.png"/><Relationship Id="rId4" Type="http://schemas.openxmlformats.org/officeDocument/2006/relationships/image" Target="../media/image145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svg"/><Relationship Id="rId13" Type="http://schemas.openxmlformats.org/officeDocument/2006/relationships/image" Target="../media/image157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12" Type="http://schemas.openxmlformats.org/officeDocument/2006/relationships/image" Target="../media/image156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svg"/><Relationship Id="rId11" Type="http://schemas.openxmlformats.org/officeDocument/2006/relationships/image" Target="../media/image155.png"/><Relationship Id="rId5" Type="http://schemas.openxmlformats.org/officeDocument/2006/relationships/image" Target="../media/image149.png"/><Relationship Id="rId10" Type="http://schemas.openxmlformats.org/officeDocument/2006/relationships/image" Target="../media/image154.svg"/><Relationship Id="rId4" Type="http://schemas.openxmlformats.org/officeDocument/2006/relationships/image" Target="../media/image148.svg"/><Relationship Id="rId9" Type="http://schemas.openxmlformats.org/officeDocument/2006/relationships/image" Target="../media/image153.png"/><Relationship Id="rId14" Type="http://schemas.openxmlformats.org/officeDocument/2006/relationships/image" Target="../media/image158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68.svg"/><Relationship Id="rId3" Type="http://schemas.openxmlformats.org/officeDocument/2006/relationships/image" Target="../media/image114.png"/><Relationship Id="rId7" Type="http://schemas.openxmlformats.org/officeDocument/2006/relationships/image" Target="../media/image162.svg"/><Relationship Id="rId12" Type="http://schemas.openxmlformats.org/officeDocument/2006/relationships/image" Target="../media/image16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6.svg"/><Relationship Id="rId5" Type="http://schemas.openxmlformats.org/officeDocument/2006/relationships/image" Target="../media/image160.svg"/><Relationship Id="rId10" Type="http://schemas.openxmlformats.org/officeDocument/2006/relationships/image" Target="../media/image165.png"/><Relationship Id="rId4" Type="http://schemas.openxmlformats.org/officeDocument/2006/relationships/image" Target="../media/image159.png"/><Relationship Id="rId9" Type="http://schemas.openxmlformats.org/officeDocument/2006/relationships/image" Target="../media/image164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79.svg"/><Relationship Id="rId3" Type="http://schemas.openxmlformats.org/officeDocument/2006/relationships/image" Target="../media/image169.png"/><Relationship Id="rId7" Type="http://schemas.openxmlformats.org/officeDocument/2006/relationships/image" Target="../media/image173.svg"/><Relationship Id="rId12" Type="http://schemas.openxmlformats.org/officeDocument/2006/relationships/image" Target="../media/image17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11" Type="http://schemas.openxmlformats.org/officeDocument/2006/relationships/image" Target="../media/image177.svg"/><Relationship Id="rId5" Type="http://schemas.openxmlformats.org/officeDocument/2006/relationships/image" Target="../media/image171.svg"/><Relationship Id="rId10" Type="http://schemas.openxmlformats.org/officeDocument/2006/relationships/image" Target="../media/image176.png"/><Relationship Id="rId4" Type="http://schemas.openxmlformats.org/officeDocument/2006/relationships/image" Target="../media/image170.png"/><Relationship Id="rId9" Type="http://schemas.openxmlformats.org/officeDocument/2006/relationships/image" Target="../media/image17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5.gif"/><Relationship Id="rId5" Type="http://schemas.openxmlformats.org/officeDocument/2006/relationships/image" Target="../media/image11.png"/><Relationship Id="rId10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1.svg"/><Relationship Id="rId5" Type="http://schemas.openxmlformats.org/officeDocument/2006/relationships/image" Target="../media/image180.png"/><Relationship Id="rId4" Type="http://schemas.openxmlformats.org/officeDocument/2006/relationships/image" Target="../media/image2.png"/><Relationship Id="rId9" Type="http://schemas.openxmlformats.org/officeDocument/2006/relationships/image" Target="../media/image80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JPG"/><Relationship Id="rId3" Type="http://schemas.openxmlformats.org/officeDocument/2006/relationships/image" Target="../media/image80.JPG"/><Relationship Id="rId7" Type="http://schemas.openxmlformats.org/officeDocument/2006/relationships/image" Target="../media/image18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JPG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5.sv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sv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diagramQuickStyle" Target="../diagrams/quickStyle4.xml"/><Relationship Id="rId18" Type="http://schemas.openxmlformats.org/officeDocument/2006/relationships/diagramQuickStyle" Target="../diagrams/quickStyle5.xml"/><Relationship Id="rId3" Type="http://schemas.openxmlformats.org/officeDocument/2006/relationships/diagramData" Target="../diagrams/data3.xml"/><Relationship Id="rId21" Type="http://schemas.openxmlformats.org/officeDocument/2006/relationships/image" Target="../media/image187.png"/><Relationship Id="rId7" Type="http://schemas.microsoft.com/office/2007/relationships/diagramDrawing" Target="../diagrams/drawing3.xml"/><Relationship Id="rId12" Type="http://schemas.openxmlformats.org/officeDocument/2006/relationships/diagramLayout" Target="../diagrams/layout4.xml"/><Relationship Id="rId17" Type="http://schemas.openxmlformats.org/officeDocument/2006/relationships/diagramLayout" Target="../diagrams/layout5.xml"/><Relationship Id="rId2" Type="http://schemas.openxmlformats.org/officeDocument/2006/relationships/notesSlide" Target="../notesSlides/notesSlide41.xml"/><Relationship Id="rId16" Type="http://schemas.openxmlformats.org/officeDocument/2006/relationships/diagramData" Target="../diagrams/data5.xml"/><Relationship Id="rId20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Data" Target="../diagrams/data4.xml"/><Relationship Id="rId5" Type="http://schemas.openxmlformats.org/officeDocument/2006/relationships/diagramQuickStyle" Target="../diagrams/quickStyle3.xml"/><Relationship Id="rId15" Type="http://schemas.microsoft.com/office/2007/relationships/diagramDrawing" Target="../diagrams/drawing4.xml"/><Relationship Id="rId23" Type="http://schemas.openxmlformats.org/officeDocument/2006/relationships/image" Target="../media/image189.svg"/><Relationship Id="rId10" Type="http://schemas.openxmlformats.org/officeDocument/2006/relationships/image" Target="../media/image72.png"/><Relationship Id="rId19" Type="http://schemas.openxmlformats.org/officeDocument/2006/relationships/diagramColors" Target="../diagrams/colors5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70.svg"/><Relationship Id="rId14" Type="http://schemas.openxmlformats.org/officeDocument/2006/relationships/diagramColors" Target="../diagrams/colors4.xml"/><Relationship Id="rId22" Type="http://schemas.openxmlformats.org/officeDocument/2006/relationships/image" Target="../media/image18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Relationship Id="rId9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D9627-79CA-49DB-8BFD-03387C10F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881" y="1859311"/>
            <a:ext cx="10486238" cy="2387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Data-Centric Explanations: Explaining Training Data of Machine Learning Systems to Promote Transparency</a:t>
            </a:r>
            <a:endParaRPr lang="en-CA" sz="4400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2E1BF-9FF8-4ED1-ACB1-4306012E7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3278"/>
            <a:ext cx="9144000" cy="880843"/>
          </a:xfrm>
        </p:spPr>
        <p:txBody>
          <a:bodyPr>
            <a:normAutofit/>
          </a:bodyPr>
          <a:lstStyle/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Ariful Islam Anik</a:t>
            </a:r>
            <a:b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</a:br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Advisor: Dr. Andrea Bunt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F51A37B-EE32-439D-B7B9-001D6A9AC33C}"/>
              </a:ext>
            </a:extLst>
          </p:cNvPr>
          <p:cNvSpPr txBox="1">
            <a:spLocks/>
          </p:cNvSpPr>
          <p:nvPr/>
        </p:nvSpPr>
        <p:spPr>
          <a:xfrm>
            <a:off x="1537800" y="1317284"/>
            <a:ext cx="9144000" cy="59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MSc Thesis: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ED1AE1F-7C9B-4D3B-8799-C2C5DF25E0F6}"/>
              </a:ext>
            </a:extLst>
          </p:cNvPr>
          <p:cNvSpPr txBox="1">
            <a:spLocks/>
          </p:cNvSpPr>
          <p:nvPr/>
        </p:nvSpPr>
        <p:spPr>
          <a:xfrm>
            <a:off x="1524000" y="5957152"/>
            <a:ext cx="9144000" cy="59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November 18, 2020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pic>
        <p:nvPicPr>
          <p:cNvPr id="1030" name="Picture 6" descr="University of Manitoba] This is Mini U 40 - CISM">
            <a:extLst>
              <a:ext uri="{FF2B5EF4-FFF2-40B4-BE49-F238E27FC236}">
                <a16:creationId xmlns:a16="http://schemas.microsoft.com/office/drawing/2014/main" id="{DF8599C4-0D78-4848-BBB5-643A75843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12" y="303161"/>
            <a:ext cx="2706149" cy="131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556667-F33F-48F5-8BF1-54DD244E5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110" y="583952"/>
            <a:ext cx="3222530" cy="74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55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8B37B-D195-40BF-A1A5-00120DF6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10</a:t>
            </a:fld>
            <a:endParaRPr lang="en-C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450FC2-8B81-4820-BF28-BB4ABBB70E0F}"/>
              </a:ext>
            </a:extLst>
          </p:cNvPr>
          <p:cNvGrpSpPr/>
          <p:nvPr/>
        </p:nvGrpSpPr>
        <p:grpSpPr>
          <a:xfrm>
            <a:off x="3073584" y="2569027"/>
            <a:ext cx="2239870" cy="2222139"/>
            <a:chOff x="5726177" y="2938556"/>
            <a:chExt cx="2597131" cy="269702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52B62A7-561E-4524-84A7-7E65300BA1E1}"/>
                </a:ext>
              </a:extLst>
            </p:cNvPr>
            <p:cNvSpPr/>
            <p:nvPr/>
          </p:nvSpPr>
          <p:spPr>
            <a:xfrm>
              <a:off x="5726177" y="2938556"/>
              <a:ext cx="2597131" cy="26970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49121B2-E020-49E2-926E-57FD28382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92717" y="3266356"/>
              <a:ext cx="1154909" cy="115490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DF41EC-4C0A-4602-93A3-6CBDB90AECE7}"/>
                </a:ext>
              </a:extLst>
            </p:cNvPr>
            <p:cNvSpPr txBox="1"/>
            <p:nvPr/>
          </p:nvSpPr>
          <p:spPr>
            <a:xfrm>
              <a:off x="5830795" y="4591051"/>
              <a:ext cx="2307264" cy="883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design explanations</a:t>
              </a:r>
              <a:endParaRPr lang="en-US" sz="20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BC616A-BBE8-4A10-8401-629774EF8E23}"/>
              </a:ext>
            </a:extLst>
          </p:cNvPr>
          <p:cNvGrpSpPr/>
          <p:nvPr/>
        </p:nvGrpSpPr>
        <p:grpSpPr>
          <a:xfrm>
            <a:off x="7386766" y="2569027"/>
            <a:ext cx="2239870" cy="2222139"/>
            <a:chOff x="5726177" y="2938556"/>
            <a:chExt cx="2597131" cy="269702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2A7B181-9513-4861-BDF2-D63FC88A39E6}"/>
                </a:ext>
              </a:extLst>
            </p:cNvPr>
            <p:cNvSpPr/>
            <p:nvPr/>
          </p:nvSpPr>
          <p:spPr>
            <a:xfrm>
              <a:off x="5726177" y="2938556"/>
              <a:ext cx="2597131" cy="26970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3" name="Picture 15" descr="Server">
              <a:extLst>
                <a:ext uri="{FF2B5EF4-FFF2-40B4-BE49-F238E27FC236}">
                  <a16:creationId xmlns:a16="http://schemas.microsoft.com/office/drawing/2014/main" id="{956A68CD-72F3-4DC6-B575-FF7C63528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518507" y="3266356"/>
              <a:ext cx="1103330" cy="115490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A22FEE-50A3-4EF5-914D-5CAC48DA14DF}"/>
                </a:ext>
              </a:extLst>
            </p:cNvPr>
            <p:cNvSpPr txBox="1"/>
            <p:nvPr/>
          </p:nvSpPr>
          <p:spPr>
            <a:xfrm>
              <a:off x="5830795" y="4591050"/>
              <a:ext cx="2307264" cy="859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information on training data</a:t>
              </a:r>
              <a:endParaRPr lang="en-US" sz="20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A20F7CCF-0C7B-4996-AD03-9C79EE90D154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my approach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3F58902-C1B8-42C4-A3D4-481F3619D4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65923" y="2342508"/>
            <a:ext cx="2664000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1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8B37B-D195-40BF-A1A5-00120DF6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11</a:t>
            </a:fld>
            <a:endParaRPr lang="en-CA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1C0F83A-82F4-4EE3-B83C-28C7B9D316BD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spcAft>
                <a:spcPts val="600"/>
              </a:spcAft>
              <a:defRPr/>
            </a:pPr>
            <a:fld id="{CA1BD24A-2F31-4F93-A952-F58425ACF6E8}" type="slidenum">
              <a:rPr lang="en-CA" smtClean="0">
                <a:solidFill>
                  <a:srgbClr val="FFFFFF"/>
                </a:solidFill>
                <a:latin typeface="Corbel" panose="020B0503020204020204"/>
              </a:rPr>
              <a:pPr algn="l" defTabSz="457200">
                <a:spcAft>
                  <a:spcPts val="600"/>
                </a:spcAft>
                <a:defRPr/>
              </a:pPr>
              <a:t>11</a:t>
            </a:fld>
            <a:endParaRPr lang="en-CA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2CB815-7C5E-40B2-8AC5-A3592C658819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research questions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BCB39D-006E-4489-A825-90693DA593BA}"/>
              </a:ext>
            </a:extLst>
          </p:cNvPr>
          <p:cNvGrpSpPr/>
          <p:nvPr/>
        </p:nvGrpSpPr>
        <p:grpSpPr>
          <a:xfrm>
            <a:off x="1969715" y="1426471"/>
            <a:ext cx="8252571" cy="1288181"/>
            <a:chOff x="1969714" y="1175370"/>
            <a:chExt cx="8252571" cy="12881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24AA052-3B50-46C7-A737-BF1204221752}"/>
                </a:ext>
              </a:extLst>
            </p:cNvPr>
            <p:cNvSpPr/>
            <p:nvPr/>
          </p:nvSpPr>
          <p:spPr>
            <a:xfrm>
              <a:off x="1969714" y="1175370"/>
              <a:ext cx="8252571" cy="128763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 descr="Document">
              <a:extLst>
                <a:ext uri="{FF2B5EF4-FFF2-40B4-BE49-F238E27FC236}">
                  <a16:creationId xmlns:a16="http://schemas.microsoft.com/office/drawing/2014/main" id="{D9C478E8-0AA6-483E-BAA2-F8090B1FCF0C}"/>
                </a:ext>
              </a:extLst>
            </p:cNvPr>
            <p:cNvSpPr/>
            <p:nvPr/>
          </p:nvSpPr>
          <p:spPr>
            <a:xfrm>
              <a:off x="2359222" y="1465637"/>
              <a:ext cx="708197" cy="708197"/>
            </a:xfrm>
            <a:prstGeom prst="rect">
              <a:avLst/>
            </a:prstGeom>
            <a:blipFill>
              <a:blip r:embed="rId3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65D2B2-841A-4C20-BD2A-5A9CA11A0A28}"/>
                </a:ext>
              </a:extLst>
            </p:cNvPr>
            <p:cNvGrpSpPr/>
            <p:nvPr/>
          </p:nvGrpSpPr>
          <p:grpSpPr>
            <a:xfrm>
              <a:off x="3456928" y="1175920"/>
              <a:ext cx="6765356" cy="1287631"/>
              <a:chOff x="1487214" y="550"/>
              <a:chExt cx="6765356" cy="128763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37D9264-B4B8-4829-B597-C52CB5434510}"/>
                  </a:ext>
                </a:extLst>
              </p:cNvPr>
              <p:cNvSpPr/>
              <p:nvPr/>
            </p:nvSpPr>
            <p:spPr>
              <a:xfrm>
                <a:off x="1487214" y="550"/>
                <a:ext cx="6765356" cy="128763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CFCB48-C698-4042-9888-705CA5ACB47C}"/>
                  </a:ext>
                </a:extLst>
              </p:cNvPr>
              <p:cNvSpPr txBox="1"/>
              <p:nvPr/>
            </p:nvSpPr>
            <p:spPr>
              <a:xfrm>
                <a:off x="1487214" y="550"/>
                <a:ext cx="6765356" cy="12876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6274" tIns="136274" rIns="136274" bIns="136274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what types of training data information might be available to communicate to end-users?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A66459-FBD0-4A34-ABE1-648F821E08BC}"/>
              </a:ext>
            </a:extLst>
          </p:cNvPr>
          <p:cNvGrpSpPr/>
          <p:nvPr/>
        </p:nvGrpSpPr>
        <p:grpSpPr>
          <a:xfrm>
            <a:off x="1969715" y="4646099"/>
            <a:ext cx="8252571" cy="1287631"/>
            <a:chOff x="1969714" y="4394998"/>
            <a:chExt cx="8252571" cy="128763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DF33D57-5EBA-4338-9334-4DBDC474999C}"/>
                </a:ext>
              </a:extLst>
            </p:cNvPr>
            <p:cNvSpPr/>
            <p:nvPr/>
          </p:nvSpPr>
          <p:spPr>
            <a:xfrm>
              <a:off x="1969714" y="4394998"/>
              <a:ext cx="8252571" cy="128763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 descr="Laptop Secure">
              <a:extLst>
                <a:ext uri="{FF2B5EF4-FFF2-40B4-BE49-F238E27FC236}">
                  <a16:creationId xmlns:a16="http://schemas.microsoft.com/office/drawing/2014/main" id="{C27E6590-2A27-4679-BFF3-37DE6CC55438}"/>
                </a:ext>
              </a:extLst>
            </p:cNvPr>
            <p:cNvSpPr/>
            <p:nvPr/>
          </p:nvSpPr>
          <p:spPr>
            <a:xfrm>
              <a:off x="2359222" y="4684715"/>
              <a:ext cx="708197" cy="708197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0FD6AB4-680D-447C-B0AA-74D019EEDDEC}"/>
                </a:ext>
              </a:extLst>
            </p:cNvPr>
            <p:cNvGrpSpPr/>
            <p:nvPr/>
          </p:nvGrpSpPr>
          <p:grpSpPr>
            <a:xfrm>
              <a:off x="3456928" y="4394998"/>
              <a:ext cx="6765356" cy="1287631"/>
              <a:chOff x="1487214" y="3219628"/>
              <a:chExt cx="6765356" cy="128763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2071A8A-FA65-4EA3-BDF4-C73A9A5C1EE0}"/>
                  </a:ext>
                </a:extLst>
              </p:cNvPr>
              <p:cNvSpPr/>
              <p:nvPr/>
            </p:nvSpPr>
            <p:spPr>
              <a:xfrm>
                <a:off x="1487214" y="3219628"/>
                <a:ext cx="6765356" cy="128763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D3676E-57E2-4C9E-BDE4-3EBD4CC7EA29}"/>
                  </a:ext>
                </a:extLst>
              </p:cNvPr>
              <p:cNvSpPr txBox="1"/>
              <p:nvPr/>
            </p:nvSpPr>
            <p:spPr>
              <a:xfrm>
                <a:off x="1487214" y="3219628"/>
                <a:ext cx="6765356" cy="12876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6274" tIns="136274" rIns="136274" bIns="136274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what impact could data-centric explanations have on end-users’ perceived trust and fairness judgments of ML systems?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37E5BD-3C6B-4B3C-9059-265A91845BF1}"/>
              </a:ext>
            </a:extLst>
          </p:cNvPr>
          <p:cNvGrpSpPr/>
          <p:nvPr/>
        </p:nvGrpSpPr>
        <p:grpSpPr>
          <a:xfrm>
            <a:off x="1969715" y="3036560"/>
            <a:ext cx="8252571" cy="1287631"/>
            <a:chOff x="1969715" y="3036560"/>
            <a:chExt cx="8252571" cy="12876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E281174-2B8C-4D2A-9389-9C0C4B5ACEDD}"/>
                </a:ext>
              </a:extLst>
            </p:cNvPr>
            <p:cNvGrpSpPr/>
            <p:nvPr/>
          </p:nvGrpSpPr>
          <p:grpSpPr>
            <a:xfrm>
              <a:off x="1969715" y="3036560"/>
              <a:ext cx="8252571" cy="1287631"/>
              <a:chOff x="1969714" y="2785459"/>
              <a:chExt cx="8252571" cy="1287631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35E7DC8-9C21-4FD9-BF95-3ECE53079304}"/>
                  </a:ext>
                </a:extLst>
              </p:cNvPr>
              <p:cNvSpPr/>
              <p:nvPr/>
            </p:nvSpPr>
            <p:spPr>
              <a:xfrm>
                <a:off x="1969714" y="2785459"/>
                <a:ext cx="8252571" cy="128763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4A3C52E-B5A2-4F15-A23F-D5BE92B9869C}"/>
                  </a:ext>
                </a:extLst>
              </p:cNvPr>
              <p:cNvGrpSpPr/>
              <p:nvPr/>
            </p:nvGrpSpPr>
            <p:grpSpPr>
              <a:xfrm>
                <a:off x="3456928" y="2785459"/>
                <a:ext cx="6765356" cy="1287631"/>
                <a:chOff x="1487214" y="1610089"/>
                <a:chExt cx="6765356" cy="1287631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6BCFCE6-E6C1-43D4-BA66-1C279D5F3DD5}"/>
                    </a:ext>
                  </a:extLst>
                </p:cNvPr>
                <p:cNvSpPr/>
                <p:nvPr/>
              </p:nvSpPr>
              <p:spPr>
                <a:xfrm>
                  <a:off x="1487214" y="1610089"/>
                  <a:ext cx="6765356" cy="1287631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9B7C253-44FB-4307-8720-A03E40DAD572}"/>
                    </a:ext>
                  </a:extLst>
                </p:cNvPr>
                <p:cNvSpPr txBox="1"/>
                <p:nvPr/>
              </p:nvSpPr>
              <p:spPr>
                <a:xfrm>
                  <a:off x="1487214" y="1610089"/>
                  <a:ext cx="6765356" cy="128763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6274" tIns="136274" rIns="136274" bIns="136274" numCol="1" spcCol="1270" anchor="ctr" anchorCtr="0">
                  <a:noAutofit/>
                </a:bodyPr>
                <a:lstStyle/>
                <a:p>
                  <a:pPr marL="0" lvl="0" indent="0" algn="l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400" kern="12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how should such information be presented to end-users of varying backgrounds in machine learning?</a:t>
                  </a:r>
                </a:p>
              </p:txBody>
            </p:sp>
          </p:grpSp>
        </p:grpSp>
        <p:pic>
          <p:nvPicPr>
            <p:cNvPr id="7" name="Graphic 6" descr="Presentation with checklist">
              <a:extLst>
                <a:ext uri="{FF2B5EF4-FFF2-40B4-BE49-F238E27FC236}">
                  <a16:creationId xmlns:a16="http://schemas.microsoft.com/office/drawing/2014/main" id="{E37A8DC5-F548-4A08-A9D7-DB6D62693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16942" y="3285415"/>
              <a:ext cx="792758" cy="792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349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5BCB39D-006E-4489-A825-90693DA593BA}"/>
              </a:ext>
            </a:extLst>
          </p:cNvPr>
          <p:cNvGrpSpPr/>
          <p:nvPr/>
        </p:nvGrpSpPr>
        <p:grpSpPr>
          <a:xfrm>
            <a:off x="1969715" y="1426471"/>
            <a:ext cx="8252571" cy="1288181"/>
            <a:chOff x="1969714" y="1175370"/>
            <a:chExt cx="8252571" cy="12881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24AA052-3B50-46C7-A737-BF1204221752}"/>
                </a:ext>
              </a:extLst>
            </p:cNvPr>
            <p:cNvSpPr/>
            <p:nvPr/>
          </p:nvSpPr>
          <p:spPr>
            <a:xfrm>
              <a:off x="1969714" y="1175370"/>
              <a:ext cx="8252571" cy="128763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 descr="Document">
              <a:extLst>
                <a:ext uri="{FF2B5EF4-FFF2-40B4-BE49-F238E27FC236}">
                  <a16:creationId xmlns:a16="http://schemas.microsoft.com/office/drawing/2014/main" id="{D9C478E8-0AA6-483E-BAA2-F8090B1FCF0C}"/>
                </a:ext>
              </a:extLst>
            </p:cNvPr>
            <p:cNvSpPr/>
            <p:nvPr/>
          </p:nvSpPr>
          <p:spPr>
            <a:xfrm>
              <a:off x="2359222" y="1465637"/>
              <a:ext cx="708197" cy="708197"/>
            </a:xfrm>
            <a:prstGeom prst="rect">
              <a:avLst/>
            </a:prstGeom>
            <a:blipFill>
              <a:blip r:embed="rId3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65D2B2-841A-4C20-BD2A-5A9CA11A0A28}"/>
                </a:ext>
              </a:extLst>
            </p:cNvPr>
            <p:cNvGrpSpPr/>
            <p:nvPr/>
          </p:nvGrpSpPr>
          <p:grpSpPr>
            <a:xfrm>
              <a:off x="3456928" y="1175920"/>
              <a:ext cx="6765356" cy="1287631"/>
              <a:chOff x="1487214" y="550"/>
              <a:chExt cx="6765356" cy="128763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37D9264-B4B8-4829-B597-C52CB5434510}"/>
                  </a:ext>
                </a:extLst>
              </p:cNvPr>
              <p:cNvSpPr/>
              <p:nvPr/>
            </p:nvSpPr>
            <p:spPr>
              <a:xfrm>
                <a:off x="1487214" y="550"/>
                <a:ext cx="6765356" cy="128763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CFCB48-C698-4042-9888-705CA5ACB47C}"/>
                  </a:ext>
                </a:extLst>
              </p:cNvPr>
              <p:cNvSpPr txBox="1"/>
              <p:nvPr/>
            </p:nvSpPr>
            <p:spPr>
              <a:xfrm>
                <a:off x="1487214" y="550"/>
                <a:ext cx="6765356" cy="12876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6274" tIns="136274" rIns="136274" bIns="136274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what types of training data information might be available to communicate to end-users?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37E5BD-3C6B-4B3C-9059-265A91845BF1}"/>
              </a:ext>
            </a:extLst>
          </p:cNvPr>
          <p:cNvGrpSpPr/>
          <p:nvPr/>
        </p:nvGrpSpPr>
        <p:grpSpPr>
          <a:xfrm>
            <a:off x="1969715" y="3036560"/>
            <a:ext cx="8252571" cy="1287631"/>
            <a:chOff x="1969715" y="3036560"/>
            <a:chExt cx="8252571" cy="12876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E281174-2B8C-4D2A-9389-9C0C4B5ACEDD}"/>
                </a:ext>
              </a:extLst>
            </p:cNvPr>
            <p:cNvGrpSpPr/>
            <p:nvPr/>
          </p:nvGrpSpPr>
          <p:grpSpPr>
            <a:xfrm>
              <a:off x="1969715" y="3036560"/>
              <a:ext cx="8252571" cy="1287631"/>
              <a:chOff x="1969714" y="2785459"/>
              <a:chExt cx="8252571" cy="1287631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35E7DC8-9C21-4FD9-BF95-3ECE53079304}"/>
                  </a:ext>
                </a:extLst>
              </p:cNvPr>
              <p:cNvSpPr/>
              <p:nvPr/>
            </p:nvSpPr>
            <p:spPr>
              <a:xfrm>
                <a:off x="1969714" y="2785459"/>
                <a:ext cx="8252571" cy="128763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4A3C52E-B5A2-4F15-A23F-D5BE92B9869C}"/>
                  </a:ext>
                </a:extLst>
              </p:cNvPr>
              <p:cNvGrpSpPr/>
              <p:nvPr/>
            </p:nvGrpSpPr>
            <p:grpSpPr>
              <a:xfrm>
                <a:off x="3456928" y="2785459"/>
                <a:ext cx="6765356" cy="1287631"/>
                <a:chOff x="1487214" y="1610089"/>
                <a:chExt cx="6765356" cy="1287631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6BCFCE6-E6C1-43D4-BA66-1C279D5F3DD5}"/>
                    </a:ext>
                  </a:extLst>
                </p:cNvPr>
                <p:cNvSpPr/>
                <p:nvPr/>
              </p:nvSpPr>
              <p:spPr>
                <a:xfrm>
                  <a:off x="1487214" y="1610089"/>
                  <a:ext cx="6765356" cy="1287631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9B7C253-44FB-4307-8720-A03E40DAD572}"/>
                    </a:ext>
                  </a:extLst>
                </p:cNvPr>
                <p:cNvSpPr txBox="1"/>
                <p:nvPr/>
              </p:nvSpPr>
              <p:spPr>
                <a:xfrm>
                  <a:off x="1487214" y="1610089"/>
                  <a:ext cx="6765356" cy="128763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6274" tIns="136274" rIns="136274" bIns="136274" numCol="1" spcCol="1270" anchor="ctr" anchorCtr="0">
                  <a:noAutofit/>
                </a:bodyPr>
                <a:lstStyle/>
                <a:p>
                  <a:pPr marL="0" lvl="0" indent="0" algn="l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400" kern="12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how should such information be presented to end-users of varying backgrounds in machine learning?</a:t>
                  </a:r>
                </a:p>
              </p:txBody>
            </p:sp>
          </p:grpSp>
        </p:grpSp>
        <p:pic>
          <p:nvPicPr>
            <p:cNvPr id="7" name="Graphic 6" descr="Presentation with checklist">
              <a:extLst>
                <a:ext uri="{FF2B5EF4-FFF2-40B4-BE49-F238E27FC236}">
                  <a16:creationId xmlns:a16="http://schemas.microsoft.com/office/drawing/2014/main" id="{E37A8DC5-F548-4A08-A9D7-DB6D62693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316942" y="3285415"/>
              <a:ext cx="792758" cy="792758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A66459-FBD0-4A34-ABE1-648F821E08BC}"/>
              </a:ext>
            </a:extLst>
          </p:cNvPr>
          <p:cNvGrpSpPr/>
          <p:nvPr/>
        </p:nvGrpSpPr>
        <p:grpSpPr>
          <a:xfrm>
            <a:off x="1969715" y="4646099"/>
            <a:ext cx="8252571" cy="1287631"/>
            <a:chOff x="1969714" y="4394998"/>
            <a:chExt cx="8252571" cy="128763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DF33D57-5EBA-4338-9334-4DBDC474999C}"/>
                </a:ext>
              </a:extLst>
            </p:cNvPr>
            <p:cNvSpPr/>
            <p:nvPr/>
          </p:nvSpPr>
          <p:spPr>
            <a:xfrm>
              <a:off x="1969714" y="4394998"/>
              <a:ext cx="8252571" cy="128763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 descr="Laptop Secure">
              <a:extLst>
                <a:ext uri="{FF2B5EF4-FFF2-40B4-BE49-F238E27FC236}">
                  <a16:creationId xmlns:a16="http://schemas.microsoft.com/office/drawing/2014/main" id="{C27E6590-2A27-4679-BFF3-37DE6CC55438}"/>
                </a:ext>
              </a:extLst>
            </p:cNvPr>
            <p:cNvSpPr/>
            <p:nvPr/>
          </p:nvSpPr>
          <p:spPr>
            <a:xfrm>
              <a:off x="2359222" y="4684715"/>
              <a:ext cx="708197" cy="708197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0FD6AB4-680D-447C-B0AA-74D019EEDDEC}"/>
                </a:ext>
              </a:extLst>
            </p:cNvPr>
            <p:cNvGrpSpPr/>
            <p:nvPr/>
          </p:nvGrpSpPr>
          <p:grpSpPr>
            <a:xfrm>
              <a:off x="3456928" y="4394998"/>
              <a:ext cx="6765356" cy="1287631"/>
              <a:chOff x="1487214" y="3219628"/>
              <a:chExt cx="6765356" cy="128763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2071A8A-FA65-4EA3-BDF4-C73A9A5C1EE0}"/>
                  </a:ext>
                </a:extLst>
              </p:cNvPr>
              <p:cNvSpPr/>
              <p:nvPr/>
            </p:nvSpPr>
            <p:spPr>
              <a:xfrm>
                <a:off x="1487214" y="3219628"/>
                <a:ext cx="6765356" cy="128763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D3676E-57E2-4C9E-BDE4-3EBD4CC7EA29}"/>
                  </a:ext>
                </a:extLst>
              </p:cNvPr>
              <p:cNvSpPr txBox="1"/>
              <p:nvPr/>
            </p:nvSpPr>
            <p:spPr>
              <a:xfrm>
                <a:off x="1487214" y="3219628"/>
                <a:ext cx="6765356" cy="12876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6274" tIns="136274" rIns="136274" bIns="136274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what impact could data-centric explanations have on end-users’ perceived trust and fairness judgments of ML systems?</a:t>
                </a: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3FD5CAF-FAE6-4BF1-8DBD-98011B2D5E3A}"/>
              </a:ext>
            </a:extLst>
          </p:cNvPr>
          <p:cNvSpPr txBox="1"/>
          <p:nvPr/>
        </p:nvSpPr>
        <p:spPr>
          <a:xfrm>
            <a:off x="1969715" y="1443041"/>
            <a:ext cx="8252570" cy="12876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3D6963-19EF-4C70-B405-52FEAA07D250}"/>
              </a:ext>
            </a:extLst>
          </p:cNvPr>
          <p:cNvSpPr txBox="1"/>
          <p:nvPr/>
        </p:nvSpPr>
        <p:spPr>
          <a:xfrm>
            <a:off x="1969715" y="4640484"/>
            <a:ext cx="8252570" cy="1287631"/>
          </a:xfrm>
          <a:prstGeom prst="rect">
            <a:avLst/>
          </a:prstGeom>
          <a:solidFill>
            <a:schemeClr val="bg2">
              <a:alpha val="65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0638DF-7521-4434-8225-BC74772ECAE8}"/>
              </a:ext>
            </a:extLst>
          </p:cNvPr>
          <p:cNvSpPr txBox="1"/>
          <p:nvPr/>
        </p:nvSpPr>
        <p:spPr>
          <a:xfrm>
            <a:off x="1969715" y="3051067"/>
            <a:ext cx="8252570" cy="1287631"/>
          </a:xfrm>
          <a:prstGeom prst="rect">
            <a:avLst/>
          </a:prstGeom>
          <a:solidFill>
            <a:schemeClr val="bg2">
              <a:alpha val="65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8B37B-D195-40BF-A1A5-00120DF6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12</a:t>
            </a:fld>
            <a:endParaRPr lang="en-CA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1C0F83A-82F4-4EE3-B83C-28C7B9D316BD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spcAft>
                <a:spcPts val="600"/>
              </a:spcAft>
              <a:defRPr/>
            </a:pPr>
            <a:fld id="{CA1BD24A-2F31-4F93-A952-F58425ACF6E8}" type="slidenum">
              <a:rPr lang="en-CA" smtClean="0">
                <a:solidFill>
                  <a:srgbClr val="FFFFFF"/>
                </a:solidFill>
                <a:latin typeface="Corbel" panose="020B0503020204020204"/>
              </a:rPr>
              <a:pPr algn="l" defTabSz="457200">
                <a:spcAft>
                  <a:spcPts val="600"/>
                </a:spcAft>
                <a:defRPr/>
              </a:pPr>
              <a:t>12</a:t>
            </a:fld>
            <a:endParaRPr lang="en-CA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2CB815-7C5E-40B2-8AC5-A3592C658819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research questions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5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13</a:t>
            </a:fld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E3129D-86F0-4AA9-8F1A-64125576205D}"/>
              </a:ext>
            </a:extLst>
          </p:cNvPr>
          <p:cNvGrpSpPr/>
          <p:nvPr/>
        </p:nvGrpSpPr>
        <p:grpSpPr>
          <a:xfrm>
            <a:off x="2903457" y="1538585"/>
            <a:ext cx="6345530" cy="1149468"/>
            <a:chOff x="5123969" y="2214968"/>
            <a:chExt cx="6513604" cy="127071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8B86D32-3E31-48E3-8E1C-36C79ED13A28}"/>
                </a:ext>
              </a:extLst>
            </p:cNvPr>
            <p:cNvSpPr/>
            <p:nvPr/>
          </p:nvSpPr>
          <p:spPr>
            <a:xfrm>
              <a:off x="5123969" y="2214968"/>
              <a:ext cx="6513603" cy="127071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944FE74-4603-4E1A-8FB0-C4D4C36218D1}"/>
                </a:ext>
              </a:extLst>
            </p:cNvPr>
            <p:cNvGrpSpPr/>
            <p:nvPr/>
          </p:nvGrpSpPr>
          <p:grpSpPr>
            <a:xfrm>
              <a:off x="6435634" y="2214968"/>
              <a:ext cx="5201939" cy="1270716"/>
              <a:chOff x="1311665" y="1482502"/>
              <a:chExt cx="5201939" cy="127071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AE076BC-E8B6-454E-9487-D3F58B2B7EB0}"/>
                  </a:ext>
                </a:extLst>
              </p:cNvPr>
              <p:cNvSpPr/>
              <p:nvPr/>
            </p:nvSpPr>
            <p:spPr>
              <a:xfrm>
                <a:off x="1467676" y="1482502"/>
                <a:ext cx="5045927" cy="127071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44A8C1-2523-4150-B643-92FBD94F9073}"/>
                  </a:ext>
                </a:extLst>
              </p:cNvPr>
              <p:cNvSpPr txBox="1"/>
              <p:nvPr/>
            </p:nvSpPr>
            <p:spPr>
              <a:xfrm>
                <a:off x="1311665" y="1482502"/>
                <a:ext cx="5201939" cy="12707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4484" tIns="134484" rIns="134484" bIns="134484" numCol="1" spcCol="1270" anchor="ctr" anchorCtr="0">
                <a:noAutofit/>
              </a:bodyPr>
              <a:lstStyle/>
              <a:p>
                <a:pPr lvl="0" defTabSz="1111250"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CA" sz="24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what information could be captured about training data?</a:t>
                </a:r>
                <a:endParaRPr lang="en-US" sz="24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endParaRPr>
              </a:p>
            </p:txBody>
          </p:sp>
        </p:grpSp>
        <p:pic>
          <p:nvPicPr>
            <p:cNvPr id="10" name="Graphic 9" descr="Database">
              <a:extLst>
                <a:ext uri="{FF2B5EF4-FFF2-40B4-BE49-F238E27FC236}">
                  <a16:creationId xmlns:a16="http://schemas.microsoft.com/office/drawing/2014/main" id="{EA463772-E9F4-4FF2-87F7-90E70D2A1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500982" y="2427037"/>
              <a:ext cx="846578" cy="846578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15E2AA-60B2-444F-899D-754907EE07FF}"/>
              </a:ext>
            </a:extLst>
          </p:cNvPr>
          <p:cNvGrpSpPr/>
          <p:nvPr/>
        </p:nvGrpSpPr>
        <p:grpSpPr>
          <a:xfrm>
            <a:off x="2307693" y="3241350"/>
            <a:ext cx="2160001" cy="2160000"/>
            <a:chOff x="998100" y="3918096"/>
            <a:chExt cx="2160001" cy="21600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DC41397-CECD-4049-B3DA-2706810B35DA}"/>
                </a:ext>
              </a:extLst>
            </p:cNvPr>
            <p:cNvGrpSpPr/>
            <p:nvPr/>
          </p:nvGrpSpPr>
          <p:grpSpPr>
            <a:xfrm>
              <a:off x="998100" y="3918096"/>
              <a:ext cx="2160001" cy="2160000"/>
              <a:chOff x="5373441" y="546030"/>
              <a:chExt cx="2160001" cy="2160000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F96FAE4-7950-415E-A271-474A7E2BF07E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160000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B79916E-615D-4F9B-AB16-7C7B985F30C3}"/>
                  </a:ext>
                </a:extLst>
              </p:cNvPr>
              <p:cNvSpPr txBox="1"/>
              <p:nvPr/>
            </p:nvSpPr>
            <p:spPr>
              <a:xfrm>
                <a:off x="5373442" y="1912619"/>
                <a:ext cx="2160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00000"/>
                  </a:lnSpc>
                </a:pPr>
                <a:r>
                  <a:rPr lang="en-US" sz="20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investigated prior work</a:t>
                </a:r>
              </a:p>
            </p:txBody>
          </p:sp>
        </p:grpSp>
        <p:sp>
          <p:nvSpPr>
            <p:cNvPr id="23" name="Rectangle 22" descr="Magnifying glass">
              <a:extLst>
                <a:ext uri="{FF2B5EF4-FFF2-40B4-BE49-F238E27FC236}">
                  <a16:creationId xmlns:a16="http://schemas.microsoft.com/office/drawing/2014/main" id="{4E3F93F1-1843-41DB-BBD7-411CAFB97D59}"/>
                </a:ext>
              </a:extLst>
            </p:cNvPr>
            <p:cNvSpPr/>
            <p:nvPr/>
          </p:nvSpPr>
          <p:spPr>
            <a:xfrm>
              <a:off x="1595807" y="4232942"/>
              <a:ext cx="964585" cy="873443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164E26B-BE42-4DBF-93C5-8F39AF32FC5A}"/>
              </a:ext>
            </a:extLst>
          </p:cNvPr>
          <p:cNvGrpSpPr/>
          <p:nvPr/>
        </p:nvGrpSpPr>
        <p:grpSpPr>
          <a:xfrm>
            <a:off x="5065400" y="3241350"/>
            <a:ext cx="2160001" cy="2160000"/>
            <a:chOff x="3726557" y="3669870"/>
            <a:chExt cx="2160001" cy="216000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D8331AF-AEEC-475B-B5C8-403FB155A6C1}"/>
                </a:ext>
              </a:extLst>
            </p:cNvPr>
            <p:cNvGrpSpPr/>
            <p:nvPr/>
          </p:nvGrpSpPr>
          <p:grpSpPr>
            <a:xfrm>
              <a:off x="3726557" y="3669870"/>
              <a:ext cx="2160001" cy="2160000"/>
              <a:chOff x="5373441" y="546030"/>
              <a:chExt cx="2160001" cy="2160000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0C8C33F0-2A93-46F5-812F-67008C445251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160000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2F2C4BD-92B5-470A-AC45-CFC15772F772}"/>
                  </a:ext>
                </a:extLst>
              </p:cNvPr>
              <p:cNvSpPr txBox="1"/>
              <p:nvPr/>
            </p:nvSpPr>
            <p:spPr>
              <a:xfrm>
                <a:off x="5373442" y="1912619"/>
                <a:ext cx="2160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0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dataset</a:t>
                </a:r>
              </a:p>
              <a:p>
                <a:pPr algn="ctr"/>
                <a:r>
                  <a:rPr lang="en-CA" sz="20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documentation</a:t>
                </a: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1318315-599C-424A-8C16-DE7A0F195F25}"/>
                </a:ext>
              </a:extLst>
            </p:cNvPr>
            <p:cNvSpPr/>
            <p:nvPr/>
          </p:nvSpPr>
          <p:spPr>
            <a:xfrm>
              <a:off x="4242254" y="3998063"/>
              <a:ext cx="1036315" cy="860096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id="{AEA0FF9D-8EA2-49A7-99DD-98F6A1ACA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74" y="201336"/>
            <a:ext cx="10515600" cy="802515"/>
          </a:xfrm>
        </p:spPr>
        <p:txBody>
          <a:bodyPr anchor="t"/>
          <a:lstStyle/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content for explanation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AEDAD49-235E-4BC1-8BCF-C196AD7FA1A2}"/>
              </a:ext>
            </a:extLst>
          </p:cNvPr>
          <p:cNvGrpSpPr/>
          <p:nvPr/>
        </p:nvGrpSpPr>
        <p:grpSpPr>
          <a:xfrm>
            <a:off x="7823106" y="3221146"/>
            <a:ext cx="2160000" cy="2180204"/>
            <a:chOff x="6436095" y="3571944"/>
            <a:chExt cx="2160000" cy="218020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3886B35-7727-4DDC-BAFF-EC89E53DBB9B}"/>
                </a:ext>
              </a:extLst>
            </p:cNvPr>
            <p:cNvGrpSpPr/>
            <p:nvPr/>
          </p:nvGrpSpPr>
          <p:grpSpPr>
            <a:xfrm>
              <a:off x="6436095" y="3571944"/>
              <a:ext cx="2160000" cy="2180204"/>
              <a:chOff x="5373441" y="546030"/>
              <a:chExt cx="2160000" cy="2180204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BB9DD6B5-8917-429F-BC5C-DE3A4FDB4CFD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160000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3112F01-6E88-48B9-9FA8-1298136C4186}"/>
                  </a:ext>
                </a:extLst>
              </p:cNvPr>
              <p:cNvSpPr txBox="1"/>
              <p:nvPr/>
            </p:nvSpPr>
            <p:spPr>
              <a:xfrm>
                <a:off x="5373441" y="1710571"/>
                <a:ext cx="2160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0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selected and categorized information</a:t>
                </a:r>
              </a:p>
            </p:txBody>
          </p:sp>
        </p:grp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617CE6FE-1E72-4E50-B48E-09AF09D64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07179" y="3927099"/>
              <a:ext cx="616254" cy="616254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FD6E164-0618-4973-813D-E454368F2531}"/>
              </a:ext>
            </a:extLst>
          </p:cNvPr>
          <p:cNvSpPr txBox="1"/>
          <p:nvPr/>
        </p:nvSpPr>
        <p:spPr>
          <a:xfrm>
            <a:off x="5038750" y="5423146"/>
            <a:ext cx="2256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[</a:t>
            </a:r>
            <a:r>
              <a:rPr lang="en-CA" sz="2000" dirty="0" err="1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Gebru</a:t>
            </a:r>
            <a:r>
              <a:rPr lang="en-CA" sz="20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 et al., 2019]</a:t>
            </a:r>
          </a:p>
        </p:txBody>
      </p:sp>
    </p:spTree>
    <p:extLst>
      <p:ext uri="{BB962C8B-B14F-4D97-AF65-F5344CB8AC3E}">
        <p14:creationId xmlns:p14="http://schemas.microsoft.com/office/powerpoint/2010/main" val="66020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EA720-1FA2-402A-ABE2-2058E7E1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14</a:t>
            </a:fld>
            <a:endParaRPr lang="en-C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DC42F9-051F-4B29-9C3B-F40C29E6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74" y="201336"/>
            <a:ext cx="10515600" cy="802515"/>
          </a:xfrm>
        </p:spPr>
        <p:txBody>
          <a:bodyPr anchor="t"/>
          <a:lstStyle/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categories of information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98C87E7-A028-4F07-A529-B157FA93679A}"/>
              </a:ext>
            </a:extLst>
          </p:cNvPr>
          <p:cNvGrpSpPr>
            <a:grpSpLocks noChangeAspect="1"/>
          </p:cNvGrpSpPr>
          <p:nvPr/>
        </p:nvGrpSpPr>
        <p:grpSpPr>
          <a:xfrm>
            <a:off x="9785543" y="2510608"/>
            <a:ext cx="1980000" cy="1980000"/>
            <a:chOff x="202152" y="2161336"/>
            <a:chExt cx="2160000" cy="21600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6D6D355-849D-41EE-9C15-4890B7335B96}"/>
                </a:ext>
              </a:extLst>
            </p:cNvPr>
            <p:cNvGrpSpPr/>
            <p:nvPr/>
          </p:nvGrpSpPr>
          <p:grpSpPr>
            <a:xfrm>
              <a:off x="202152" y="2161336"/>
              <a:ext cx="2160000" cy="2160000"/>
              <a:chOff x="5373441" y="546030"/>
              <a:chExt cx="2160000" cy="216000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CC1FFBB-A258-478C-B6E9-C2DA924A6FCF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160000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A22CDB-4B2F-44E2-80A0-9E7C095F30C5}"/>
                  </a:ext>
                </a:extLst>
              </p:cNvPr>
              <p:cNvSpPr txBox="1"/>
              <p:nvPr/>
            </p:nvSpPr>
            <p:spPr>
              <a:xfrm>
                <a:off x="5533434" y="1794901"/>
                <a:ext cx="1840015" cy="906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4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general</a:t>
                </a:r>
                <a:br>
                  <a:rPr lang="en-CA" sz="24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</a:br>
                <a:r>
                  <a:rPr lang="en-CA" sz="24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information</a:t>
                </a:r>
              </a:p>
            </p:txBody>
          </p:sp>
        </p:grp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E273B469-415E-48C7-A565-E03F512D9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695" y="2410595"/>
              <a:ext cx="894912" cy="894912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ED42A99-39AB-43E6-A3AA-C696683D757B}"/>
              </a:ext>
            </a:extLst>
          </p:cNvPr>
          <p:cNvGrpSpPr>
            <a:grpSpLocks noChangeAspect="1"/>
          </p:cNvGrpSpPr>
          <p:nvPr/>
        </p:nvGrpSpPr>
        <p:grpSpPr>
          <a:xfrm>
            <a:off x="7452545" y="2510608"/>
            <a:ext cx="1980000" cy="1980000"/>
            <a:chOff x="2746055" y="2161336"/>
            <a:chExt cx="2160000" cy="21600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5F80D84-3AC0-45FD-B4EA-D0200CE8B511}"/>
                </a:ext>
              </a:extLst>
            </p:cNvPr>
            <p:cNvGrpSpPr/>
            <p:nvPr/>
          </p:nvGrpSpPr>
          <p:grpSpPr>
            <a:xfrm>
              <a:off x="2746055" y="2161336"/>
              <a:ext cx="2160000" cy="2160000"/>
              <a:chOff x="5373441" y="546030"/>
              <a:chExt cx="2160000" cy="216000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3E289D0A-9E7E-4ECA-B13C-FDD4E64673BB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160000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2842D33-9B0A-48C5-B900-E2ADDEDDFEA7}"/>
                  </a:ext>
                </a:extLst>
              </p:cNvPr>
              <p:cNvSpPr txBox="1"/>
              <p:nvPr/>
            </p:nvSpPr>
            <p:spPr>
              <a:xfrm>
                <a:off x="5740657" y="1794901"/>
                <a:ext cx="1425566" cy="906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4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potential</a:t>
                </a:r>
              </a:p>
              <a:p>
                <a:pPr algn="ctr"/>
                <a:r>
                  <a:rPr lang="en-CA" sz="24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issues</a:t>
                </a:r>
              </a:p>
            </p:txBody>
          </p:sp>
        </p:grpSp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A6B4E641-9E31-4107-92D7-116BF7929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8598" y="2435163"/>
              <a:ext cx="894912" cy="894912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897F153-30E9-4683-B8ED-1EBEC0C86BB0}"/>
              </a:ext>
            </a:extLst>
          </p:cNvPr>
          <p:cNvGrpSpPr>
            <a:grpSpLocks noChangeAspect="1"/>
          </p:cNvGrpSpPr>
          <p:nvPr/>
        </p:nvGrpSpPr>
        <p:grpSpPr>
          <a:xfrm>
            <a:off x="5119547" y="2510608"/>
            <a:ext cx="1980000" cy="1980000"/>
            <a:chOff x="5330170" y="2163759"/>
            <a:chExt cx="2160000" cy="21600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583AEEB-A6A5-49BF-B5F0-77B677EDCC83}"/>
                </a:ext>
              </a:extLst>
            </p:cNvPr>
            <p:cNvGrpSpPr/>
            <p:nvPr/>
          </p:nvGrpSpPr>
          <p:grpSpPr>
            <a:xfrm>
              <a:off x="5330170" y="2163759"/>
              <a:ext cx="2160000" cy="2160000"/>
              <a:chOff x="5373441" y="546030"/>
              <a:chExt cx="2160000" cy="2160000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5A0B5E5C-2851-4865-8690-1A96D232265D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160000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D677A74-1CB1-42FB-A90B-9E06A2E05FC6}"/>
                  </a:ext>
                </a:extLst>
              </p:cNvPr>
              <p:cNvSpPr txBox="1"/>
              <p:nvPr/>
            </p:nvSpPr>
            <p:spPr>
              <a:xfrm>
                <a:off x="5382169" y="1794901"/>
                <a:ext cx="2142545" cy="906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4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recommended</a:t>
                </a:r>
              </a:p>
              <a:p>
                <a:pPr algn="ctr"/>
                <a:r>
                  <a:rPr lang="en-CA" sz="24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usage</a:t>
                </a:r>
              </a:p>
            </p:txBody>
          </p:sp>
        </p:grp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FD78B37D-13E4-4780-A15C-B930A1419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2713" y="2420583"/>
              <a:ext cx="894912" cy="89491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BF82CC7-C7B5-4E99-8FD0-326B2EE937C1}"/>
              </a:ext>
            </a:extLst>
          </p:cNvPr>
          <p:cNvGrpSpPr>
            <a:grpSpLocks noChangeAspect="1"/>
          </p:cNvGrpSpPr>
          <p:nvPr/>
        </p:nvGrpSpPr>
        <p:grpSpPr>
          <a:xfrm>
            <a:off x="2754239" y="2510608"/>
            <a:ext cx="1980000" cy="1980000"/>
            <a:chOff x="7874073" y="2124199"/>
            <a:chExt cx="2160000" cy="21600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F1B75D8-BA77-4F9F-8C20-097ACC458DE4}"/>
                </a:ext>
              </a:extLst>
            </p:cNvPr>
            <p:cNvGrpSpPr/>
            <p:nvPr/>
          </p:nvGrpSpPr>
          <p:grpSpPr>
            <a:xfrm>
              <a:off x="7874073" y="2124199"/>
              <a:ext cx="2160000" cy="2160000"/>
              <a:chOff x="5373441" y="546030"/>
              <a:chExt cx="2160000" cy="21600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D8A0BE5-C968-4BEE-9CD6-6C6BF999CBE3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160000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244304-8811-46A8-90B6-FD87073A2378}"/>
                  </a:ext>
                </a:extLst>
              </p:cNvPr>
              <p:cNvSpPr txBox="1"/>
              <p:nvPr/>
            </p:nvSpPr>
            <p:spPr>
              <a:xfrm>
                <a:off x="5391790" y="1794901"/>
                <a:ext cx="2123309" cy="503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4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demographics</a:t>
                </a:r>
              </a:p>
            </p:txBody>
          </p:sp>
        </p:grpSp>
        <p:pic>
          <p:nvPicPr>
            <p:cNvPr id="30" name="Picture 29" descr="Icon&#10;&#10;Description automatically generated">
              <a:extLst>
                <a:ext uri="{FF2B5EF4-FFF2-40B4-BE49-F238E27FC236}">
                  <a16:creationId xmlns:a16="http://schemas.microsoft.com/office/drawing/2014/main" id="{8ECA3832-7AE4-4D3E-A2E1-BA3F94122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6617" y="2381990"/>
              <a:ext cx="894911" cy="894911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7E5AC64-C0FB-445A-81A9-04032215291C}"/>
              </a:ext>
            </a:extLst>
          </p:cNvPr>
          <p:cNvGrpSpPr>
            <a:grpSpLocks noChangeAspect="1"/>
          </p:cNvGrpSpPr>
          <p:nvPr/>
        </p:nvGrpSpPr>
        <p:grpSpPr>
          <a:xfrm>
            <a:off x="421241" y="2510608"/>
            <a:ext cx="1980000" cy="1980000"/>
            <a:chOff x="6572811" y="4496664"/>
            <a:chExt cx="2160000" cy="21600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3FF2218-91E3-4C79-AA79-6AA685DEA32C}"/>
                </a:ext>
              </a:extLst>
            </p:cNvPr>
            <p:cNvGrpSpPr/>
            <p:nvPr/>
          </p:nvGrpSpPr>
          <p:grpSpPr>
            <a:xfrm>
              <a:off x="6572811" y="4496664"/>
              <a:ext cx="2160000" cy="2160000"/>
              <a:chOff x="5373441" y="546030"/>
              <a:chExt cx="2160000" cy="2160000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532CD43F-45FC-47D1-8E29-2A464D6C6CE6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160000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62AF56-2EF1-43D3-9AE1-E9505011ACC8}"/>
                  </a:ext>
                </a:extLst>
              </p:cNvPr>
              <p:cNvSpPr txBox="1"/>
              <p:nvPr/>
            </p:nvSpPr>
            <p:spPr>
              <a:xfrm>
                <a:off x="5685578" y="1794901"/>
                <a:ext cx="1535736" cy="503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4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collection</a:t>
                </a:r>
              </a:p>
            </p:txBody>
          </p:sp>
        </p:grp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4EA61CB5-CF59-4B62-9DC6-3B524735A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191" y="4834765"/>
              <a:ext cx="935239" cy="910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838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8B37B-D195-40BF-A1A5-00120DF6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15</a:t>
            </a:fld>
            <a:endParaRPr lang="en-CA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1C0F83A-82F4-4EE3-B83C-28C7B9D316BD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spcAft>
                <a:spcPts val="600"/>
              </a:spcAft>
              <a:defRPr/>
            </a:pPr>
            <a:fld id="{CA1BD24A-2F31-4F93-A952-F58425ACF6E8}" type="slidenum">
              <a:rPr lang="en-CA" smtClean="0">
                <a:solidFill>
                  <a:srgbClr val="FFFFFF"/>
                </a:solidFill>
                <a:latin typeface="Corbel" panose="020B0503020204020204"/>
              </a:rPr>
              <a:pPr algn="l" defTabSz="457200">
                <a:spcAft>
                  <a:spcPts val="600"/>
                </a:spcAft>
                <a:defRPr/>
              </a:pPr>
              <a:t>15</a:t>
            </a:fld>
            <a:endParaRPr lang="en-CA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2CB815-7C5E-40B2-8AC5-A3592C658819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research questions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BCB39D-006E-4489-A825-90693DA593BA}"/>
              </a:ext>
            </a:extLst>
          </p:cNvPr>
          <p:cNvGrpSpPr/>
          <p:nvPr/>
        </p:nvGrpSpPr>
        <p:grpSpPr>
          <a:xfrm>
            <a:off x="1969715" y="1426471"/>
            <a:ext cx="8252571" cy="1288181"/>
            <a:chOff x="1969714" y="1175370"/>
            <a:chExt cx="8252571" cy="12881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24AA052-3B50-46C7-A737-BF1204221752}"/>
                </a:ext>
              </a:extLst>
            </p:cNvPr>
            <p:cNvSpPr/>
            <p:nvPr/>
          </p:nvSpPr>
          <p:spPr>
            <a:xfrm>
              <a:off x="1969714" y="1175370"/>
              <a:ext cx="8252571" cy="128763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 descr="Document">
              <a:extLst>
                <a:ext uri="{FF2B5EF4-FFF2-40B4-BE49-F238E27FC236}">
                  <a16:creationId xmlns:a16="http://schemas.microsoft.com/office/drawing/2014/main" id="{D9C478E8-0AA6-483E-BAA2-F8090B1FCF0C}"/>
                </a:ext>
              </a:extLst>
            </p:cNvPr>
            <p:cNvSpPr/>
            <p:nvPr/>
          </p:nvSpPr>
          <p:spPr>
            <a:xfrm>
              <a:off x="2359222" y="1465637"/>
              <a:ext cx="708197" cy="708197"/>
            </a:xfrm>
            <a:prstGeom prst="rect">
              <a:avLst/>
            </a:prstGeom>
            <a:blipFill>
              <a:blip r:embed="rId3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65D2B2-841A-4C20-BD2A-5A9CA11A0A28}"/>
                </a:ext>
              </a:extLst>
            </p:cNvPr>
            <p:cNvGrpSpPr/>
            <p:nvPr/>
          </p:nvGrpSpPr>
          <p:grpSpPr>
            <a:xfrm>
              <a:off x="3456928" y="1175920"/>
              <a:ext cx="6765356" cy="1287631"/>
              <a:chOff x="1487214" y="550"/>
              <a:chExt cx="6765356" cy="128763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37D9264-B4B8-4829-B597-C52CB5434510}"/>
                  </a:ext>
                </a:extLst>
              </p:cNvPr>
              <p:cNvSpPr/>
              <p:nvPr/>
            </p:nvSpPr>
            <p:spPr>
              <a:xfrm>
                <a:off x="1487214" y="550"/>
                <a:ext cx="6765356" cy="128763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CFCB48-C698-4042-9888-705CA5ACB47C}"/>
                  </a:ext>
                </a:extLst>
              </p:cNvPr>
              <p:cNvSpPr txBox="1"/>
              <p:nvPr/>
            </p:nvSpPr>
            <p:spPr>
              <a:xfrm>
                <a:off x="1487214" y="550"/>
                <a:ext cx="6765356" cy="12876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6274" tIns="136274" rIns="136274" bIns="136274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what types of training data information might be available to communicate to end-users?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A66459-FBD0-4A34-ABE1-648F821E08BC}"/>
              </a:ext>
            </a:extLst>
          </p:cNvPr>
          <p:cNvGrpSpPr/>
          <p:nvPr/>
        </p:nvGrpSpPr>
        <p:grpSpPr>
          <a:xfrm>
            <a:off x="1969715" y="4646099"/>
            <a:ext cx="8252571" cy="1287631"/>
            <a:chOff x="1969714" y="4394998"/>
            <a:chExt cx="8252571" cy="128763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DF33D57-5EBA-4338-9334-4DBDC474999C}"/>
                </a:ext>
              </a:extLst>
            </p:cNvPr>
            <p:cNvSpPr/>
            <p:nvPr/>
          </p:nvSpPr>
          <p:spPr>
            <a:xfrm>
              <a:off x="1969714" y="4394998"/>
              <a:ext cx="8252571" cy="128763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 descr="Laptop Secure">
              <a:extLst>
                <a:ext uri="{FF2B5EF4-FFF2-40B4-BE49-F238E27FC236}">
                  <a16:creationId xmlns:a16="http://schemas.microsoft.com/office/drawing/2014/main" id="{C27E6590-2A27-4679-BFF3-37DE6CC55438}"/>
                </a:ext>
              </a:extLst>
            </p:cNvPr>
            <p:cNvSpPr/>
            <p:nvPr/>
          </p:nvSpPr>
          <p:spPr>
            <a:xfrm>
              <a:off x="2359222" y="4684715"/>
              <a:ext cx="708197" cy="708197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0FD6AB4-680D-447C-B0AA-74D019EEDDEC}"/>
                </a:ext>
              </a:extLst>
            </p:cNvPr>
            <p:cNvGrpSpPr/>
            <p:nvPr/>
          </p:nvGrpSpPr>
          <p:grpSpPr>
            <a:xfrm>
              <a:off x="3456928" y="4394998"/>
              <a:ext cx="6765356" cy="1287631"/>
              <a:chOff x="1487214" y="3219628"/>
              <a:chExt cx="6765356" cy="128763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2071A8A-FA65-4EA3-BDF4-C73A9A5C1EE0}"/>
                  </a:ext>
                </a:extLst>
              </p:cNvPr>
              <p:cNvSpPr/>
              <p:nvPr/>
            </p:nvSpPr>
            <p:spPr>
              <a:xfrm>
                <a:off x="1487214" y="3219628"/>
                <a:ext cx="6765356" cy="128763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D3676E-57E2-4C9E-BDE4-3EBD4CC7EA29}"/>
                  </a:ext>
                </a:extLst>
              </p:cNvPr>
              <p:cNvSpPr txBox="1"/>
              <p:nvPr/>
            </p:nvSpPr>
            <p:spPr>
              <a:xfrm>
                <a:off x="1487214" y="3219628"/>
                <a:ext cx="6765356" cy="12876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6274" tIns="136274" rIns="136274" bIns="136274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what impact could data-centric explanations have on end-users’ perceived trust and fairness judgments of ML systems?</a:t>
                </a: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23D6963-19EF-4C70-B405-52FEAA07D250}"/>
              </a:ext>
            </a:extLst>
          </p:cNvPr>
          <p:cNvSpPr txBox="1"/>
          <p:nvPr/>
        </p:nvSpPr>
        <p:spPr>
          <a:xfrm>
            <a:off x="1969712" y="1408447"/>
            <a:ext cx="8252570" cy="1287631"/>
          </a:xfrm>
          <a:prstGeom prst="rect">
            <a:avLst/>
          </a:prstGeom>
          <a:solidFill>
            <a:schemeClr val="bg2">
              <a:alpha val="65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37E5BD-3C6B-4B3C-9059-265A91845BF1}"/>
              </a:ext>
            </a:extLst>
          </p:cNvPr>
          <p:cNvGrpSpPr/>
          <p:nvPr/>
        </p:nvGrpSpPr>
        <p:grpSpPr>
          <a:xfrm>
            <a:off x="1969715" y="3036560"/>
            <a:ext cx="8252571" cy="1287631"/>
            <a:chOff x="1969715" y="3036560"/>
            <a:chExt cx="8252571" cy="12876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E281174-2B8C-4D2A-9389-9C0C4B5ACEDD}"/>
                </a:ext>
              </a:extLst>
            </p:cNvPr>
            <p:cNvGrpSpPr/>
            <p:nvPr/>
          </p:nvGrpSpPr>
          <p:grpSpPr>
            <a:xfrm>
              <a:off x="1969715" y="3036560"/>
              <a:ext cx="8252571" cy="1287631"/>
              <a:chOff x="1969714" y="2785459"/>
              <a:chExt cx="8252571" cy="1287631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35E7DC8-9C21-4FD9-BF95-3ECE53079304}"/>
                  </a:ext>
                </a:extLst>
              </p:cNvPr>
              <p:cNvSpPr/>
              <p:nvPr/>
            </p:nvSpPr>
            <p:spPr>
              <a:xfrm>
                <a:off x="1969714" y="2785459"/>
                <a:ext cx="8252571" cy="128763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4A3C52E-B5A2-4F15-A23F-D5BE92B9869C}"/>
                  </a:ext>
                </a:extLst>
              </p:cNvPr>
              <p:cNvGrpSpPr/>
              <p:nvPr/>
            </p:nvGrpSpPr>
            <p:grpSpPr>
              <a:xfrm>
                <a:off x="3456928" y="2785459"/>
                <a:ext cx="6765356" cy="1287631"/>
                <a:chOff x="1487214" y="1610089"/>
                <a:chExt cx="6765356" cy="1287631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6BCFCE6-E6C1-43D4-BA66-1C279D5F3DD5}"/>
                    </a:ext>
                  </a:extLst>
                </p:cNvPr>
                <p:cNvSpPr/>
                <p:nvPr/>
              </p:nvSpPr>
              <p:spPr>
                <a:xfrm>
                  <a:off x="1487214" y="1610089"/>
                  <a:ext cx="6765356" cy="1287631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9B7C253-44FB-4307-8720-A03E40DAD572}"/>
                    </a:ext>
                  </a:extLst>
                </p:cNvPr>
                <p:cNvSpPr txBox="1"/>
                <p:nvPr/>
              </p:nvSpPr>
              <p:spPr>
                <a:xfrm>
                  <a:off x="1487214" y="1610089"/>
                  <a:ext cx="6765356" cy="128763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6274" tIns="136274" rIns="136274" bIns="136274" numCol="1" spcCol="1270" anchor="ctr" anchorCtr="0">
                  <a:noAutofit/>
                </a:bodyPr>
                <a:lstStyle/>
                <a:p>
                  <a:pPr marL="0" lvl="0" indent="0" algn="l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400" kern="12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how should such information be presented to end-users of varying backgrounds in machine learning?</a:t>
                  </a:r>
                </a:p>
              </p:txBody>
            </p:sp>
          </p:grpSp>
        </p:grpSp>
        <p:pic>
          <p:nvPicPr>
            <p:cNvPr id="7" name="Graphic 6" descr="Presentation with checklist">
              <a:extLst>
                <a:ext uri="{FF2B5EF4-FFF2-40B4-BE49-F238E27FC236}">
                  <a16:creationId xmlns:a16="http://schemas.microsoft.com/office/drawing/2014/main" id="{E37A8DC5-F548-4A08-A9D7-DB6D62693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16942" y="3285415"/>
              <a:ext cx="792758" cy="792758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B0638DF-7521-4434-8225-BC74772ECAE8}"/>
              </a:ext>
            </a:extLst>
          </p:cNvPr>
          <p:cNvSpPr txBox="1"/>
          <p:nvPr/>
        </p:nvSpPr>
        <p:spPr>
          <a:xfrm>
            <a:off x="1969712" y="4638349"/>
            <a:ext cx="8252570" cy="1287631"/>
          </a:xfrm>
          <a:prstGeom prst="rect">
            <a:avLst/>
          </a:prstGeom>
          <a:solidFill>
            <a:schemeClr val="bg2">
              <a:alpha val="65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FD5CAF-FAE6-4BF1-8DBD-98011B2D5E3A}"/>
              </a:ext>
            </a:extLst>
          </p:cNvPr>
          <p:cNvSpPr txBox="1"/>
          <p:nvPr/>
        </p:nvSpPr>
        <p:spPr>
          <a:xfrm>
            <a:off x="1969712" y="3036559"/>
            <a:ext cx="8252570" cy="12876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55BE2B-825C-4C29-A330-5B532C2932FE}"/>
              </a:ext>
            </a:extLst>
          </p:cNvPr>
          <p:cNvSpPr txBox="1"/>
          <p:nvPr/>
        </p:nvSpPr>
        <p:spPr>
          <a:xfrm>
            <a:off x="1969712" y="4638349"/>
            <a:ext cx="8252570" cy="1287631"/>
          </a:xfrm>
          <a:prstGeom prst="rect">
            <a:avLst/>
          </a:prstGeom>
          <a:solidFill>
            <a:schemeClr val="bg2">
              <a:alpha val="65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97B1EF-08E3-4B86-A8F2-31D4EBED1FE8}"/>
              </a:ext>
            </a:extLst>
          </p:cNvPr>
          <p:cNvSpPr txBox="1"/>
          <p:nvPr/>
        </p:nvSpPr>
        <p:spPr>
          <a:xfrm>
            <a:off x="1969712" y="1416197"/>
            <a:ext cx="8252570" cy="12876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F2D001-BB71-4D30-B7D0-BEC1FD253FD2}"/>
              </a:ext>
            </a:extLst>
          </p:cNvPr>
          <p:cNvSpPr txBox="1"/>
          <p:nvPr/>
        </p:nvSpPr>
        <p:spPr>
          <a:xfrm>
            <a:off x="1969712" y="3036010"/>
            <a:ext cx="8252570" cy="1287631"/>
          </a:xfrm>
          <a:prstGeom prst="rect">
            <a:avLst/>
          </a:prstGeom>
          <a:solidFill>
            <a:schemeClr val="bg2">
              <a:alpha val="65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572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0714E-0E22-4F92-A1CE-6360983F3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16</a:t>
            </a:fld>
            <a:endParaRPr lang="en-CA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0C14CF-D1AD-459C-BA4B-3E755569D45E}"/>
              </a:ext>
            </a:extLst>
          </p:cNvPr>
          <p:cNvGrpSpPr/>
          <p:nvPr/>
        </p:nvGrpSpPr>
        <p:grpSpPr>
          <a:xfrm>
            <a:off x="971058" y="2100729"/>
            <a:ext cx="2477484" cy="2408773"/>
            <a:chOff x="804978" y="3669323"/>
            <a:chExt cx="2477484" cy="240877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9024504-CDA8-44C4-A733-3AC851CFF9A5}"/>
                </a:ext>
              </a:extLst>
            </p:cNvPr>
            <p:cNvGrpSpPr/>
            <p:nvPr/>
          </p:nvGrpSpPr>
          <p:grpSpPr>
            <a:xfrm>
              <a:off x="804978" y="3669323"/>
              <a:ext cx="2477484" cy="2408773"/>
              <a:chOff x="5373441" y="546030"/>
              <a:chExt cx="2291765" cy="216000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599EB60B-1D57-441E-8AD4-55C04A685624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291765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1857A6-D942-4BAB-982C-158EF3E814A3}"/>
                  </a:ext>
                </a:extLst>
              </p:cNvPr>
              <p:cNvSpPr txBox="1"/>
              <p:nvPr/>
            </p:nvSpPr>
            <p:spPr>
              <a:xfrm>
                <a:off x="5373441" y="1912619"/>
                <a:ext cx="2291765" cy="634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CA" sz="20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sketched up different presentation styles</a:t>
                </a:r>
                <a:endParaRPr lang="en-US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C3F74D-CF0D-4A18-B0DB-15034697E608}"/>
                </a:ext>
              </a:extLst>
            </p:cNvPr>
            <p:cNvSpPr/>
            <p:nvPr/>
          </p:nvSpPr>
          <p:spPr>
            <a:xfrm>
              <a:off x="1666412" y="4071108"/>
              <a:ext cx="935871" cy="897455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7E58085A-E2AE-4AA7-9E3C-B2B0168FA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74" y="201336"/>
            <a:ext cx="10515600" cy="802515"/>
          </a:xfrm>
        </p:spPr>
        <p:txBody>
          <a:bodyPr anchor="t"/>
          <a:lstStyle/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designing data-centric explanation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0AC2C11-B298-4E23-A731-7D068E4114F0}"/>
              </a:ext>
            </a:extLst>
          </p:cNvPr>
          <p:cNvGrpSpPr/>
          <p:nvPr/>
        </p:nvGrpSpPr>
        <p:grpSpPr>
          <a:xfrm>
            <a:off x="4857258" y="2114372"/>
            <a:ext cx="2477484" cy="2408773"/>
            <a:chOff x="3892984" y="3669322"/>
            <a:chExt cx="2477484" cy="240877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05F56DB-1EB6-4138-9E54-A8623A219F7D}"/>
                </a:ext>
              </a:extLst>
            </p:cNvPr>
            <p:cNvGrpSpPr/>
            <p:nvPr/>
          </p:nvGrpSpPr>
          <p:grpSpPr>
            <a:xfrm>
              <a:off x="3892984" y="3669322"/>
              <a:ext cx="2477484" cy="2408773"/>
              <a:chOff x="5373441" y="546030"/>
              <a:chExt cx="2291765" cy="2160000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E5332DB0-2330-47D6-BB1E-A306365F2ED3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291765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2DE3F0A-C5BA-47A4-8B21-5AC5112108DE}"/>
                  </a:ext>
                </a:extLst>
              </p:cNvPr>
              <p:cNvSpPr txBox="1"/>
              <p:nvPr/>
            </p:nvSpPr>
            <p:spPr>
              <a:xfrm>
                <a:off x="5373441" y="1912619"/>
                <a:ext cx="2291765" cy="634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0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pilot testing of the explanation</a:t>
                </a:r>
              </a:p>
            </p:txBody>
          </p:sp>
        </p:grpSp>
        <p:pic>
          <p:nvPicPr>
            <p:cNvPr id="32" name="Picture 17" descr="Customer review">
              <a:extLst>
                <a:ext uri="{FF2B5EF4-FFF2-40B4-BE49-F238E27FC236}">
                  <a16:creationId xmlns:a16="http://schemas.microsoft.com/office/drawing/2014/main" id="{9E60746A-93C2-46C4-8346-12A949A56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645238" y="4042850"/>
              <a:ext cx="972976" cy="972976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3640C2F-AD51-41DA-9733-FA0FD32F6F11}"/>
              </a:ext>
            </a:extLst>
          </p:cNvPr>
          <p:cNvGrpSpPr/>
          <p:nvPr/>
        </p:nvGrpSpPr>
        <p:grpSpPr>
          <a:xfrm>
            <a:off x="8743458" y="2100732"/>
            <a:ext cx="2477484" cy="2422413"/>
            <a:chOff x="6571133" y="3613907"/>
            <a:chExt cx="2477484" cy="242241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57F63FE-E371-4DC6-B0AF-1D680D7A9A2D}"/>
                </a:ext>
              </a:extLst>
            </p:cNvPr>
            <p:cNvGrpSpPr/>
            <p:nvPr/>
          </p:nvGrpSpPr>
          <p:grpSpPr>
            <a:xfrm>
              <a:off x="6571133" y="3613907"/>
              <a:ext cx="2477484" cy="2422413"/>
              <a:chOff x="5373441" y="546030"/>
              <a:chExt cx="2291765" cy="2172234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0F020414-24EF-4A7D-A916-153512C5E82A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291765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8D3BB02-243E-4A61-AF65-F602F9D30833}"/>
                  </a:ext>
                </a:extLst>
              </p:cNvPr>
              <p:cNvSpPr txBox="1"/>
              <p:nvPr/>
            </p:nvSpPr>
            <p:spPr>
              <a:xfrm>
                <a:off x="5373441" y="1807496"/>
                <a:ext cx="2291765" cy="910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CA" sz="20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created digital interface for the chosen style</a:t>
                </a:r>
                <a:endParaRPr lang="en-US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BACB26-815D-499C-8936-8A1CAA484809}"/>
                </a:ext>
              </a:extLst>
            </p:cNvPr>
            <p:cNvSpPr/>
            <p:nvPr/>
          </p:nvSpPr>
          <p:spPr>
            <a:xfrm>
              <a:off x="7405690" y="4153258"/>
              <a:ext cx="808369" cy="752159"/>
            </a:xfrm>
            <a:prstGeom prst="rect">
              <a:avLst/>
            </a:prstGeom>
            <a:blipFill>
              <a:blip r:embed="rId6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66309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7DB27-8620-4AF8-9B5F-1C35E502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17</a:t>
            </a:fld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C7D1E-4BEC-47E4-9037-A4EC43F08F47}"/>
              </a:ext>
            </a:extLst>
          </p:cNvPr>
          <p:cNvSpPr/>
          <p:nvPr/>
        </p:nvSpPr>
        <p:spPr>
          <a:xfrm>
            <a:off x="655782" y="665018"/>
            <a:ext cx="3408218" cy="1136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5" name="Picture 14" descr="Table&#10;&#10;Description automatically generated">
            <a:extLst>
              <a:ext uri="{FF2B5EF4-FFF2-40B4-BE49-F238E27FC236}">
                <a16:creationId xmlns:a16="http://schemas.microsoft.com/office/drawing/2014/main" id="{5FD1E2E6-D847-4DDF-8164-D68142FC01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9"/>
          <a:stretch/>
        </p:blipFill>
        <p:spPr>
          <a:xfrm>
            <a:off x="560782" y="1735859"/>
            <a:ext cx="5535218" cy="4620491"/>
          </a:xfrm>
          <a:prstGeom prst="rect">
            <a:avLst/>
          </a:prstGeom>
        </p:spPr>
      </p:pic>
      <p:pic>
        <p:nvPicPr>
          <p:cNvPr id="17" name="Picture 16" descr="Table&#10;&#10;Description automatically generated">
            <a:extLst>
              <a:ext uri="{FF2B5EF4-FFF2-40B4-BE49-F238E27FC236}">
                <a16:creationId xmlns:a16="http://schemas.microsoft.com/office/drawing/2014/main" id="{757EBBEA-D1E7-4959-A7D3-B6B609205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774" y="1944950"/>
            <a:ext cx="6181493" cy="404539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C7988FB9-3FC1-4F1F-9F81-ADB2F64B5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74" y="201336"/>
            <a:ext cx="10515600" cy="802515"/>
          </a:xfrm>
        </p:spPr>
        <p:txBody>
          <a:bodyPr anchor="t"/>
          <a:lstStyle/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initial prototype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B06011-CC20-4084-B6B9-725142C5B679}"/>
              </a:ext>
            </a:extLst>
          </p:cNvPr>
          <p:cNvSpPr txBox="1"/>
          <p:nvPr/>
        </p:nvSpPr>
        <p:spPr>
          <a:xfrm>
            <a:off x="1258629" y="1926538"/>
            <a:ext cx="4329371" cy="6804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766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18</a:t>
            </a:fld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EF783D-F38B-484A-A718-D9606892F018}"/>
              </a:ext>
            </a:extLst>
          </p:cNvPr>
          <p:cNvGrpSpPr/>
          <p:nvPr/>
        </p:nvGrpSpPr>
        <p:grpSpPr>
          <a:xfrm>
            <a:off x="2853111" y="1278892"/>
            <a:ext cx="2158708" cy="1914511"/>
            <a:chOff x="5726177" y="3031485"/>
            <a:chExt cx="2520000" cy="25200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64576E1-B6C5-4685-84CF-8AC21E234E70}"/>
                </a:ext>
              </a:extLst>
            </p:cNvPr>
            <p:cNvSpPr/>
            <p:nvPr/>
          </p:nvSpPr>
          <p:spPr>
            <a:xfrm>
              <a:off x="5726177" y="3031485"/>
              <a:ext cx="2520000" cy="25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A1FF778-38C2-44B1-84BF-CB06D5CA0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21458" y="3112302"/>
              <a:ext cx="778801" cy="87893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6A400BA-43D0-4500-8B55-4B85152D4B51}"/>
                </a:ext>
              </a:extLst>
            </p:cNvPr>
            <p:cNvSpPr txBox="1"/>
            <p:nvPr/>
          </p:nvSpPr>
          <p:spPr>
            <a:xfrm>
              <a:off x="5935951" y="4133968"/>
              <a:ext cx="2149813" cy="1336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feedback on design of our explanations</a:t>
              </a:r>
              <a:endParaRPr lang="en-US" sz="20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CCA13E-7859-4876-BCD2-7811554C929A}"/>
              </a:ext>
            </a:extLst>
          </p:cNvPr>
          <p:cNvGrpSpPr/>
          <p:nvPr/>
        </p:nvGrpSpPr>
        <p:grpSpPr>
          <a:xfrm>
            <a:off x="7171428" y="1278892"/>
            <a:ext cx="2176205" cy="1914511"/>
            <a:chOff x="5726177" y="3031485"/>
            <a:chExt cx="2520000" cy="25200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34E6749-A2E0-43FC-B5D6-9B72FDB56608}"/>
                </a:ext>
              </a:extLst>
            </p:cNvPr>
            <p:cNvSpPr/>
            <p:nvPr/>
          </p:nvSpPr>
          <p:spPr>
            <a:xfrm>
              <a:off x="5726177" y="3031485"/>
              <a:ext cx="2520000" cy="252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E077A0-714A-48A7-B942-8A8B0BBBC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75797" y="3164847"/>
              <a:ext cx="826394" cy="82639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5DF2FA-2ECC-4BDA-887A-1DC4E3E5F2F9}"/>
                </a:ext>
              </a:extLst>
            </p:cNvPr>
            <p:cNvSpPr txBox="1"/>
            <p:nvPr/>
          </p:nvSpPr>
          <p:spPr>
            <a:xfrm>
              <a:off x="5911270" y="4133971"/>
              <a:ext cx="2149813" cy="1336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gather information on what they want</a:t>
              </a:r>
              <a:endParaRPr lang="en-US" sz="20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3DB86FBC-5FCE-4A77-8FEB-0AEE5840C0A7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concept exploration study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D0E14C7-05A4-4230-8974-BA0E74D963BC}"/>
              </a:ext>
            </a:extLst>
          </p:cNvPr>
          <p:cNvGrpSpPr/>
          <p:nvPr/>
        </p:nvGrpSpPr>
        <p:grpSpPr>
          <a:xfrm>
            <a:off x="3932465" y="3664598"/>
            <a:ext cx="4327067" cy="1009048"/>
            <a:chOff x="5123969" y="2214968"/>
            <a:chExt cx="6513604" cy="127071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36C8D96-8B4A-41AF-80B2-03EB4C931AA4}"/>
                </a:ext>
              </a:extLst>
            </p:cNvPr>
            <p:cNvSpPr/>
            <p:nvPr/>
          </p:nvSpPr>
          <p:spPr>
            <a:xfrm>
              <a:off x="5123969" y="2214968"/>
              <a:ext cx="6513603" cy="127071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2178A9B-9377-4CDC-8937-999D1E31E14A}"/>
                </a:ext>
              </a:extLst>
            </p:cNvPr>
            <p:cNvGrpSpPr/>
            <p:nvPr/>
          </p:nvGrpSpPr>
          <p:grpSpPr>
            <a:xfrm>
              <a:off x="6435634" y="2214968"/>
              <a:ext cx="5201939" cy="1270716"/>
              <a:chOff x="1311665" y="1482502"/>
              <a:chExt cx="5201939" cy="127071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00A314D-28B7-487B-A830-4B401CB29CE9}"/>
                  </a:ext>
                </a:extLst>
              </p:cNvPr>
              <p:cNvSpPr/>
              <p:nvPr/>
            </p:nvSpPr>
            <p:spPr>
              <a:xfrm>
                <a:off x="1467676" y="1482502"/>
                <a:ext cx="5045927" cy="127071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71D0CB0-38FD-4A29-9AAE-A367C3C6C0BD}"/>
                  </a:ext>
                </a:extLst>
              </p:cNvPr>
              <p:cNvSpPr txBox="1"/>
              <p:nvPr/>
            </p:nvSpPr>
            <p:spPr>
              <a:xfrm>
                <a:off x="1311665" y="1482502"/>
                <a:ext cx="5201939" cy="12707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4484" tIns="134484" rIns="134484" bIns="134484" numCol="1" spcCol="1270" anchor="ctr" anchorCtr="0">
                <a:noAutofit/>
              </a:bodyPr>
              <a:lstStyle/>
              <a:p>
                <a:pPr lvl="0"/>
                <a:r>
                  <a:rPr lang="en-CA" sz="24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involving end-users in the design process</a:t>
                </a:r>
                <a:endParaRPr lang="en-US" sz="24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endParaRPr>
              </a:p>
            </p:txBody>
          </p:sp>
        </p:grpSp>
        <p:pic>
          <p:nvPicPr>
            <p:cNvPr id="31" name="Graphic 30" descr="User network">
              <a:extLst>
                <a:ext uri="{FF2B5EF4-FFF2-40B4-BE49-F238E27FC236}">
                  <a16:creationId xmlns:a16="http://schemas.microsoft.com/office/drawing/2014/main" id="{9BC20A49-EF82-4B5C-9314-0B055FFAB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500981" y="2496209"/>
              <a:ext cx="846578" cy="708232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35644A5-9690-481F-BA35-D5467D8C4667}"/>
              </a:ext>
            </a:extLst>
          </p:cNvPr>
          <p:cNvGrpSpPr/>
          <p:nvPr/>
        </p:nvGrpSpPr>
        <p:grpSpPr>
          <a:xfrm>
            <a:off x="3932465" y="4896973"/>
            <a:ext cx="4327067" cy="1009048"/>
            <a:chOff x="5123969" y="2214968"/>
            <a:chExt cx="6513604" cy="1270716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0F7C2C3A-DF7F-4001-A77A-B2DF63293797}"/>
                </a:ext>
              </a:extLst>
            </p:cNvPr>
            <p:cNvSpPr/>
            <p:nvPr/>
          </p:nvSpPr>
          <p:spPr>
            <a:xfrm>
              <a:off x="5123969" y="2214968"/>
              <a:ext cx="6513603" cy="127071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41B0C1E-0054-4281-8865-697B3682ACEA}"/>
                </a:ext>
              </a:extLst>
            </p:cNvPr>
            <p:cNvGrpSpPr/>
            <p:nvPr/>
          </p:nvGrpSpPr>
          <p:grpSpPr>
            <a:xfrm>
              <a:off x="6435634" y="2214968"/>
              <a:ext cx="5201939" cy="1270716"/>
              <a:chOff x="1311665" y="1482502"/>
              <a:chExt cx="5201939" cy="1270716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461BA34-393C-4040-A8BF-3EDF25805AAC}"/>
                  </a:ext>
                </a:extLst>
              </p:cNvPr>
              <p:cNvSpPr/>
              <p:nvPr/>
            </p:nvSpPr>
            <p:spPr>
              <a:xfrm>
                <a:off x="1467676" y="1482502"/>
                <a:ext cx="5045927" cy="127071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32BADED-1D6C-4E5D-8F4E-91DE45E683D7}"/>
                  </a:ext>
                </a:extLst>
              </p:cNvPr>
              <p:cNvSpPr txBox="1"/>
              <p:nvPr/>
            </p:nvSpPr>
            <p:spPr>
              <a:xfrm>
                <a:off x="1311665" y="1482502"/>
                <a:ext cx="5201939" cy="12707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4484" tIns="134484" rIns="134484" bIns="134484" numCol="1" spcCol="1270" anchor="ctr" anchorCtr="0">
                <a:noAutofit/>
              </a:bodyPr>
              <a:lstStyle/>
              <a:p>
                <a:pPr lvl="0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CA" sz="24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use the explanation in </a:t>
                </a:r>
                <a:br>
                  <a:rPr lang="en-CA" sz="24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</a:br>
                <a:r>
                  <a:rPr lang="en-CA" sz="24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an exploratory study</a:t>
                </a:r>
                <a:endParaRPr lang="en-US" sz="24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endParaRPr>
              </a:p>
            </p:txBody>
          </p:sp>
        </p:grpSp>
        <p:pic>
          <p:nvPicPr>
            <p:cNvPr id="37" name="Graphic 36" descr="Questions">
              <a:extLst>
                <a:ext uri="{FF2B5EF4-FFF2-40B4-BE49-F238E27FC236}">
                  <a16:creationId xmlns:a16="http://schemas.microsoft.com/office/drawing/2014/main" id="{268348CF-B42D-48CC-9C57-AED730A11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500981" y="2496209"/>
              <a:ext cx="846578" cy="708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23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19</a:t>
            </a:fld>
            <a:endParaRPr lang="en-C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01FF82-E516-4FD9-BC01-F8DBF0925205}"/>
              </a:ext>
            </a:extLst>
          </p:cNvPr>
          <p:cNvGrpSpPr/>
          <p:nvPr/>
        </p:nvGrpSpPr>
        <p:grpSpPr>
          <a:xfrm>
            <a:off x="1203669" y="2214099"/>
            <a:ext cx="2160000" cy="2160000"/>
            <a:chOff x="5373441" y="546030"/>
            <a:chExt cx="2160000" cy="21600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FA101FE-000C-4434-8312-5870336EEEF6}"/>
                </a:ext>
              </a:extLst>
            </p:cNvPr>
            <p:cNvSpPr/>
            <p:nvPr/>
          </p:nvSpPr>
          <p:spPr>
            <a:xfrm>
              <a:off x="5373441" y="546030"/>
              <a:ext cx="2160000" cy="216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7" name="Graphic 6" descr="Users">
              <a:extLst>
                <a:ext uri="{FF2B5EF4-FFF2-40B4-BE49-F238E27FC236}">
                  <a16:creationId xmlns:a16="http://schemas.microsoft.com/office/drawing/2014/main" id="{088ED1F3-06DE-4492-9BCE-B9C5FD359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28600" y="572772"/>
              <a:ext cx="1249681" cy="124968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C3EACB-BDD1-43C5-95C1-427533805D8C}"/>
                </a:ext>
              </a:extLst>
            </p:cNvPr>
            <p:cNvSpPr txBox="1"/>
            <p:nvPr/>
          </p:nvSpPr>
          <p:spPr>
            <a:xfrm>
              <a:off x="5596570" y="1912619"/>
              <a:ext cx="17137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interviewed</a:t>
              </a:r>
              <a:b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</a:br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17 participants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AC53358-1B77-4B84-ADEF-E48F5175B68F}"/>
              </a:ext>
            </a:extLst>
          </p:cNvPr>
          <p:cNvGrpSpPr/>
          <p:nvPr/>
        </p:nvGrpSpPr>
        <p:grpSpPr>
          <a:xfrm>
            <a:off x="8828331" y="2240841"/>
            <a:ext cx="2160000" cy="2160000"/>
            <a:chOff x="5358347" y="3524527"/>
            <a:chExt cx="2160000" cy="2160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2F18BCB-61CE-40E6-9CCE-629EBC6B63DC}"/>
                </a:ext>
              </a:extLst>
            </p:cNvPr>
            <p:cNvSpPr/>
            <p:nvPr/>
          </p:nvSpPr>
          <p:spPr>
            <a:xfrm>
              <a:off x="5358347" y="3524527"/>
              <a:ext cx="2160000" cy="216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5A185C-C420-4C24-8AB6-DAB985BC2207}"/>
                </a:ext>
              </a:extLst>
            </p:cNvPr>
            <p:cNvSpPr txBox="1"/>
            <p:nvPr/>
          </p:nvSpPr>
          <p:spPr>
            <a:xfrm>
              <a:off x="5564837" y="4891116"/>
              <a:ext cx="169790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transcribe and</a:t>
              </a:r>
              <a:b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</a:br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analyze data</a:t>
              </a:r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7A094B11-F1FB-46FA-BDD6-5619B0A9B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0393" y="3761664"/>
              <a:ext cx="971699" cy="97169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2D65E3-C106-4BAB-BFA0-1F95052C05E5}"/>
              </a:ext>
            </a:extLst>
          </p:cNvPr>
          <p:cNvGrpSpPr/>
          <p:nvPr/>
        </p:nvGrpSpPr>
        <p:grpSpPr>
          <a:xfrm>
            <a:off x="5016000" y="2214099"/>
            <a:ext cx="2160000" cy="2160000"/>
            <a:chOff x="8848163" y="546030"/>
            <a:chExt cx="2160000" cy="21600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E343307-2F46-44B0-A59B-FE7892A6CED2}"/>
                </a:ext>
              </a:extLst>
            </p:cNvPr>
            <p:cNvSpPr/>
            <p:nvPr/>
          </p:nvSpPr>
          <p:spPr>
            <a:xfrm>
              <a:off x="8848163" y="546030"/>
              <a:ext cx="2160000" cy="216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C34658-30CE-4FE0-AB5A-353A12A3E79D}"/>
                </a:ext>
              </a:extLst>
            </p:cNvPr>
            <p:cNvSpPr txBox="1"/>
            <p:nvPr/>
          </p:nvSpPr>
          <p:spPr>
            <a:xfrm>
              <a:off x="9023235" y="1912619"/>
              <a:ext cx="17607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different levels</a:t>
              </a:r>
              <a:b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</a:br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of expertise</a:t>
              </a:r>
            </a:p>
          </p:txBody>
        </p:sp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D8213F7A-390A-4A4B-9F63-238D26BB7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7599" y="760256"/>
              <a:ext cx="874712" cy="874712"/>
            </a:xfrm>
            <a:prstGeom prst="rect">
              <a:avLst/>
            </a:prstGeom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F899D47-EC11-458B-9F47-EEA79A0CFFC1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concept exploration study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7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ow to Build A Recommender System In Less Than 1 Hour">
            <a:extLst>
              <a:ext uri="{FF2B5EF4-FFF2-40B4-BE49-F238E27FC236}">
                <a16:creationId xmlns:a16="http://schemas.microsoft.com/office/drawing/2014/main" id="{F8C7CB13-7222-47B3-9DA0-77675ED8E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" r="4275"/>
          <a:stretch/>
        </p:blipFill>
        <p:spPr bwMode="auto">
          <a:xfrm>
            <a:off x="2048723" y="501650"/>
            <a:ext cx="3841796" cy="265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Resume Screening Software: A How-To Guide for Recruiters">
            <a:extLst>
              <a:ext uri="{FF2B5EF4-FFF2-40B4-BE49-F238E27FC236}">
                <a16:creationId xmlns:a16="http://schemas.microsoft.com/office/drawing/2014/main" id="{0BC02732-C6CD-41EB-B50F-790A4CA84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3" r="20553"/>
          <a:stretch/>
        </p:blipFill>
        <p:spPr bwMode="auto">
          <a:xfrm>
            <a:off x="6301483" y="501650"/>
            <a:ext cx="3841794" cy="265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Face Recognition - Data Driven Investor - Medium">
            <a:extLst>
              <a:ext uri="{FF2B5EF4-FFF2-40B4-BE49-F238E27FC236}">
                <a16:creationId xmlns:a16="http://schemas.microsoft.com/office/drawing/2014/main" id="{F6320B8F-484D-465B-A729-5DDA65157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r="4482"/>
          <a:stretch/>
        </p:blipFill>
        <p:spPr bwMode="auto">
          <a:xfrm>
            <a:off x="2048723" y="3556540"/>
            <a:ext cx="3841795" cy="279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Bias detectives: the researchers striving to make algorithms fair">
            <a:extLst>
              <a:ext uri="{FF2B5EF4-FFF2-40B4-BE49-F238E27FC236}">
                <a16:creationId xmlns:a16="http://schemas.microsoft.com/office/drawing/2014/main" id="{68A39718-44BE-43A2-9E3C-88C54EA7F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1483" y="3556540"/>
            <a:ext cx="3841794" cy="283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3D105A9-5CC8-41CF-BEE0-173B63B5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982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20</a:t>
            </a:fld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CF3288-4376-42A0-BC23-DF21F5CDF96A}"/>
              </a:ext>
            </a:extLst>
          </p:cNvPr>
          <p:cNvGrpSpPr/>
          <p:nvPr/>
        </p:nvGrpSpPr>
        <p:grpSpPr>
          <a:xfrm>
            <a:off x="552974" y="2924476"/>
            <a:ext cx="4327067" cy="1009048"/>
            <a:chOff x="5123969" y="2214968"/>
            <a:chExt cx="6513604" cy="127071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44627C7-318C-48CD-A793-68AEC78FCE48}"/>
                </a:ext>
              </a:extLst>
            </p:cNvPr>
            <p:cNvSpPr/>
            <p:nvPr/>
          </p:nvSpPr>
          <p:spPr>
            <a:xfrm>
              <a:off x="5123969" y="2214968"/>
              <a:ext cx="6513603" cy="127071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7E7DF24-6ACE-4760-9273-029FBEA47B45}"/>
                </a:ext>
              </a:extLst>
            </p:cNvPr>
            <p:cNvGrpSpPr/>
            <p:nvPr/>
          </p:nvGrpSpPr>
          <p:grpSpPr>
            <a:xfrm>
              <a:off x="6435634" y="2214968"/>
              <a:ext cx="5201939" cy="1270716"/>
              <a:chOff x="1311665" y="1482502"/>
              <a:chExt cx="5201939" cy="127071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220C65A-8594-471C-8211-9B37BA2F1E86}"/>
                  </a:ext>
                </a:extLst>
              </p:cNvPr>
              <p:cNvSpPr/>
              <p:nvPr/>
            </p:nvSpPr>
            <p:spPr>
              <a:xfrm>
                <a:off x="1467676" y="1482502"/>
                <a:ext cx="5045927" cy="127071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C80533-58C2-4270-A90C-793296C02F28}"/>
                  </a:ext>
                </a:extLst>
              </p:cNvPr>
              <p:cNvSpPr txBox="1"/>
              <p:nvPr/>
            </p:nvSpPr>
            <p:spPr>
              <a:xfrm>
                <a:off x="1311665" y="1482502"/>
                <a:ext cx="5201939" cy="12707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4484" tIns="134484" rIns="134484" bIns="134484" numCol="1" spcCol="1270" anchor="ctr" anchorCtr="0">
                <a:noAutofit/>
              </a:bodyPr>
              <a:lstStyle/>
              <a:p>
                <a:r>
                  <a:rPr lang="en-CA" sz="24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positively received but need more depth</a:t>
                </a:r>
              </a:p>
            </p:txBody>
          </p:sp>
        </p:grp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579616D-F70C-4DD1-96BE-7A1E85D14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500981" y="2496209"/>
              <a:ext cx="846578" cy="70823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A624FF-2F4B-492D-A0B4-448942521048}"/>
              </a:ext>
            </a:extLst>
          </p:cNvPr>
          <p:cNvGrpSpPr/>
          <p:nvPr/>
        </p:nvGrpSpPr>
        <p:grpSpPr>
          <a:xfrm>
            <a:off x="5436198" y="857918"/>
            <a:ext cx="6518235" cy="5129348"/>
            <a:chOff x="5373441" y="546030"/>
            <a:chExt cx="2160000" cy="21600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2F769A6-2E23-4022-B1E2-164A6EC6520C}"/>
                </a:ext>
              </a:extLst>
            </p:cNvPr>
            <p:cNvSpPr/>
            <p:nvPr/>
          </p:nvSpPr>
          <p:spPr>
            <a:xfrm>
              <a:off x="5373441" y="546030"/>
              <a:ext cx="2160000" cy="216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5" name="Graphic 14" descr="Quotes">
              <a:extLst>
                <a:ext uri="{FF2B5EF4-FFF2-40B4-BE49-F238E27FC236}">
                  <a16:creationId xmlns:a16="http://schemas.microsoft.com/office/drawing/2014/main" id="{D8003D99-DAAD-4B64-9F98-94B2B40C4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303344" y="608366"/>
              <a:ext cx="300190" cy="31562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7988D2-E396-4DF0-BEF2-B4F1ED24A3D3}"/>
                </a:ext>
              </a:extLst>
            </p:cNvPr>
            <p:cNvSpPr txBox="1"/>
            <p:nvPr/>
          </p:nvSpPr>
          <p:spPr>
            <a:xfrm>
              <a:off x="5575268" y="1412179"/>
              <a:ext cx="1756341" cy="427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000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“</a:t>
              </a:r>
              <a:r>
                <a:rPr lang="en-US" sz="2000" b="1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the answers are way too short and not detailed enough. </a:t>
              </a:r>
              <a:r>
                <a:rPr lang="en-US" sz="2000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It probably needs to be bit more detailed and technical.” – P15</a:t>
              </a:r>
              <a:endParaRPr lang="en-CA" sz="20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F6B3415F-9E46-4421-B749-CFD04B64094F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interview findings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8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21</a:t>
            </a:fld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CF3288-4376-42A0-BC23-DF21F5CDF96A}"/>
              </a:ext>
            </a:extLst>
          </p:cNvPr>
          <p:cNvGrpSpPr/>
          <p:nvPr/>
        </p:nvGrpSpPr>
        <p:grpSpPr>
          <a:xfrm>
            <a:off x="552974" y="2918068"/>
            <a:ext cx="4327067" cy="1009048"/>
            <a:chOff x="5123969" y="2214968"/>
            <a:chExt cx="6513604" cy="127071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44627C7-318C-48CD-A793-68AEC78FCE48}"/>
                </a:ext>
              </a:extLst>
            </p:cNvPr>
            <p:cNvSpPr/>
            <p:nvPr/>
          </p:nvSpPr>
          <p:spPr>
            <a:xfrm>
              <a:off x="5123969" y="2214968"/>
              <a:ext cx="6513603" cy="127071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7E7DF24-6ACE-4760-9273-029FBEA47B45}"/>
                </a:ext>
              </a:extLst>
            </p:cNvPr>
            <p:cNvGrpSpPr/>
            <p:nvPr/>
          </p:nvGrpSpPr>
          <p:grpSpPr>
            <a:xfrm>
              <a:off x="6435634" y="2214968"/>
              <a:ext cx="5201939" cy="1270716"/>
              <a:chOff x="1311665" y="1482502"/>
              <a:chExt cx="5201939" cy="127071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220C65A-8594-471C-8211-9B37BA2F1E86}"/>
                  </a:ext>
                </a:extLst>
              </p:cNvPr>
              <p:cNvSpPr/>
              <p:nvPr/>
            </p:nvSpPr>
            <p:spPr>
              <a:xfrm>
                <a:off x="1467676" y="1482502"/>
                <a:ext cx="5045927" cy="127071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C80533-58C2-4270-A90C-793296C02F28}"/>
                  </a:ext>
                </a:extLst>
              </p:cNvPr>
              <p:cNvSpPr txBox="1"/>
              <p:nvPr/>
            </p:nvSpPr>
            <p:spPr>
              <a:xfrm>
                <a:off x="1311665" y="1482502"/>
                <a:ext cx="5201939" cy="12707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4484" tIns="134484" rIns="134484" bIns="134484" numCol="1" spcCol="1270" anchor="ctr" anchorCtr="0">
                <a:noAutofit/>
              </a:bodyPr>
              <a:lstStyle/>
              <a:p>
                <a:r>
                  <a:rPr lang="en-CA" sz="24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value questioned by ML experts</a:t>
                </a:r>
              </a:p>
            </p:txBody>
          </p:sp>
        </p:grp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579616D-F70C-4DD1-96BE-7A1E85D14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500981" y="2496209"/>
              <a:ext cx="846578" cy="70823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A624FF-2F4B-492D-A0B4-448942521048}"/>
              </a:ext>
            </a:extLst>
          </p:cNvPr>
          <p:cNvGrpSpPr/>
          <p:nvPr/>
        </p:nvGrpSpPr>
        <p:grpSpPr>
          <a:xfrm>
            <a:off x="5436198" y="857918"/>
            <a:ext cx="6518235" cy="5129348"/>
            <a:chOff x="5373441" y="546030"/>
            <a:chExt cx="2160000" cy="21600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2F769A6-2E23-4022-B1E2-164A6EC6520C}"/>
                </a:ext>
              </a:extLst>
            </p:cNvPr>
            <p:cNvSpPr/>
            <p:nvPr/>
          </p:nvSpPr>
          <p:spPr>
            <a:xfrm>
              <a:off x="5373441" y="546030"/>
              <a:ext cx="2160000" cy="216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5" name="Graphic 14" descr="Quotes">
              <a:extLst>
                <a:ext uri="{FF2B5EF4-FFF2-40B4-BE49-F238E27FC236}">
                  <a16:creationId xmlns:a16="http://schemas.microsoft.com/office/drawing/2014/main" id="{D8003D99-DAAD-4B64-9F98-94B2B40C4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303344" y="608366"/>
              <a:ext cx="300190" cy="31562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7988D2-E396-4DF0-BEF2-B4F1ED24A3D3}"/>
                </a:ext>
              </a:extLst>
            </p:cNvPr>
            <p:cNvSpPr txBox="1"/>
            <p:nvPr/>
          </p:nvSpPr>
          <p:spPr>
            <a:xfrm>
              <a:off x="5575268" y="1414877"/>
              <a:ext cx="1756341" cy="427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CA" sz="2000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“</a:t>
              </a:r>
              <a:r>
                <a:rPr lang="en-US" sz="2000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as long as they have a tab for issues, </a:t>
              </a:r>
              <a:r>
                <a:rPr lang="en-US" sz="2000" b="1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[people are] always going to say that this dataset is not working.</a:t>
              </a:r>
              <a:r>
                <a:rPr lang="en-US" sz="2000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” – P2</a:t>
              </a:r>
              <a:endParaRPr lang="en-CA" sz="20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F6B3415F-9E46-4421-B749-CFD04B64094F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interview findings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22</a:t>
            </a:fld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B3DF008-728C-4DEC-9F73-0E74579F6B22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improving data-centric explanations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3F344D-8CCF-46AA-B962-1654C729A67E}"/>
              </a:ext>
            </a:extLst>
          </p:cNvPr>
          <p:cNvGrpSpPr/>
          <p:nvPr/>
        </p:nvGrpSpPr>
        <p:grpSpPr>
          <a:xfrm>
            <a:off x="7081509" y="2386480"/>
            <a:ext cx="2477485" cy="2408770"/>
            <a:chOff x="6571132" y="3613907"/>
            <a:chExt cx="2477485" cy="240877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0E662F5-1A57-44DE-8A3D-43A1BB0FAD5E}"/>
                </a:ext>
              </a:extLst>
            </p:cNvPr>
            <p:cNvGrpSpPr/>
            <p:nvPr/>
          </p:nvGrpSpPr>
          <p:grpSpPr>
            <a:xfrm>
              <a:off x="6571132" y="3613907"/>
              <a:ext cx="2477485" cy="2408770"/>
              <a:chOff x="5373440" y="546030"/>
              <a:chExt cx="2291766" cy="2160000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0247555A-D8AB-4529-A605-E188FA3A7E85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291765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F5FEE3-F67A-4081-B9D9-AB9BD8D08BCE}"/>
                  </a:ext>
                </a:extLst>
              </p:cNvPr>
              <p:cNvSpPr txBox="1"/>
              <p:nvPr/>
            </p:nvSpPr>
            <p:spPr>
              <a:xfrm>
                <a:off x="5373440" y="1921640"/>
                <a:ext cx="2291765" cy="358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CA" sz="20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update prototype</a:t>
                </a:r>
                <a:endParaRPr lang="en-US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endParaRPr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4FB54E0-94CB-4B03-A335-31BC0AFDC80E}"/>
                </a:ext>
              </a:extLst>
            </p:cNvPr>
            <p:cNvSpPr/>
            <p:nvPr/>
          </p:nvSpPr>
          <p:spPr>
            <a:xfrm>
              <a:off x="7405690" y="4153258"/>
              <a:ext cx="808369" cy="752159"/>
            </a:xfrm>
            <a:prstGeom prst="rect">
              <a:avLst/>
            </a:prstGeom>
            <a:blipFill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4EF51B7-EAC2-4F99-935F-E5694AAB007C}"/>
              </a:ext>
            </a:extLst>
          </p:cNvPr>
          <p:cNvGrpSpPr/>
          <p:nvPr/>
        </p:nvGrpSpPr>
        <p:grpSpPr>
          <a:xfrm>
            <a:off x="2633006" y="2386477"/>
            <a:ext cx="2477484" cy="2408773"/>
            <a:chOff x="739956" y="2426978"/>
            <a:chExt cx="2477484" cy="240877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5E397C8-658B-43E2-9FB2-5674D3C327F9}"/>
                </a:ext>
              </a:extLst>
            </p:cNvPr>
            <p:cNvGrpSpPr/>
            <p:nvPr/>
          </p:nvGrpSpPr>
          <p:grpSpPr>
            <a:xfrm>
              <a:off x="739956" y="2426978"/>
              <a:ext cx="2477484" cy="2408773"/>
              <a:chOff x="5373441" y="546030"/>
              <a:chExt cx="2291765" cy="2160000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88F19949-BD64-4916-86AF-7F81E35B9104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291765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C392B5C-9FDA-4E58-9F94-C13BEB7851D1}"/>
                  </a:ext>
                </a:extLst>
              </p:cNvPr>
              <p:cNvSpPr txBox="1"/>
              <p:nvPr/>
            </p:nvSpPr>
            <p:spPr>
              <a:xfrm>
                <a:off x="5373441" y="1912619"/>
                <a:ext cx="2291765" cy="634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CA" sz="20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used feedback from participants</a:t>
                </a:r>
                <a:endParaRPr lang="en-US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endParaRPr>
              </a:p>
            </p:txBody>
          </p:sp>
        </p:grpSp>
        <p:pic>
          <p:nvPicPr>
            <p:cNvPr id="43" name="Picture 42" descr="Icon&#10;&#10;Description automatically generated">
              <a:extLst>
                <a:ext uri="{FF2B5EF4-FFF2-40B4-BE49-F238E27FC236}">
                  <a16:creationId xmlns:a16="http://schemas.microsoft.com/office/drawing/2014/main" id="{CDCB7B70-F227-4EEA-9918-F7F93135B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970" y="2800505"/>
              <a:ext cx="897455" cy="897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531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Table&#10;&#10;Description automatically generated">
            <a:extLst>
              <a:ext uri="{FF2B5EF4-FFF2-40B4-BE49-F238E27FC236}">
                <a16:creationId xmlns:a16="http://schemas.microsoft.com/office/drawing/2014/main" id="{1FB8BECF-BFD8-4B5F-854E-6380444AB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" t="21602" r="2479" b="2787"/>
          <a:stretch/>
        </p:blipFill>
        <p:spPr>
          <a:xfrm>
            <a:off x="208361" y="2090066"/>
            <a:ext cx="5615239" cy="34901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7BAE794-4FD5-41F5-A7C6-D21CDCCB1505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prototype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D8886C-E12E-4539-AF16-E7AA58482BB1}"/>
              </a:ext>
            </a:extLst>
          </p:cNvPr>
          <p:cNvSpPr txBox="1"/>
          <p:nvPr/>
        </p:nvSpPr>
        <p:spPr>
          <a:xfrm>
            <a:off x="263757" y="2784515"/>
            <a:ext cx="5454001" cy="64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6F374A21-2DE1-4B2B-9E62-F72E60193BE1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spcAft>
                <a:spcPts val="600"/>
              </a:spcAft>
              <a:defRPr/>
            </a:pPr>
            <a:fld id="{CA1BD24A-2F31-4F93-A952-F58425ACF6E8}" type="slidenum">
              <a:rPr lang="en-CA" smtClean="0">
                <a:solidFill>
                  <a:srgbClr val="FFFFFF"/>
                </a:solidFill>
                <a:latin typeface="Corbel" panose="020B0503020204020204"/>
              </a:rPr>
              <a:pPr algn="l" defTabSz="457200">
                <a:spcAft>
                  <a:spcPts val="600"/>
                </a:spcAft>
                <a:defRPr/>
              </a:pPr>
              <a:t>23</a:t>
            </a:fld>
            <a:endParaRPr lang="en-CA" dirty="0">
              <a:solidFill>
                <a:srgbClr val="FFFFFF"/>
              </a:solidFill>
              <a:latin typeface="Corbel" panose="020B0503020204020204"/>
            </a:endParaRP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8FFC971-0896-41DB-95F8-BB1ECF9B5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80" y="1339656"/>
            <a:ext cx="5615239" cy="4738953"/>
          </a:xfrm>
          <a:prstGeom prst="rect">
            <a:avLst/>
          </a:prstGeom>
        </p:spPr>
      </p:pic>
      <p:pic>
        <p:nvPicPr>
          <p:cNvPr id="18" name="Picture 17" descr="Chart, waterfall chart&#10;&#10;Description automatically generated">
            <a:extLst>
              <a:ext uri="{FF2B5EF4-FFF2-40B4-BE49-F238E27FC236}">
                <a16:creationId xmlns:a16="http://schemas.microsoft.com/office/drawing/2014/main" id="{BA37D264-FD03-4D2B-9862-12E8C2395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430" y="965213"/>
            <a:ext cx="5403596" cy="5376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799365-5E3D-41A9-9BCA-032F86988152}"/>
              </a:ext>
            </a:extLst>
          </p:cNvPr>
          <p:cNvSpPr txBox="1"/>
          <p:nvPr/>
        </p:nvSpPr>
        <p:spPr>
          <a:xfrm>
            <a:off x="265736" y="2100340"/>
            <a:ext cx="5454000" cy="63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C22455F-806C-474B-92E4-29001F085CF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DE21B2-8800-4FB5-96D0-AE788737B98A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406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8B37B-D195-40BF-A1A5-00120DF6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24</a:t>
            </a:fld>
            <a:endParaRPr lang="en-CA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1C0F83A-82F4-4EE3-B83C-28C7B9D316BD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spcAft>
                <a:spcPts val="600"/>
              </a:spcAft>
              <a:defRPr/>
            </a:pPr>
            <a:fld id="{CA1BD24A-2F31-4F93-A952-F58425ACF6E8}" type="slidenum">
              <a:rPr lang="en-CA" smtClean="0">
                <a:solidFill>
                  <a:srgbClr val="FFFFFF"/>
                </a:solidFill>
                <a:latin typeface="Corbel" panose="020B0503020204020204"/>
              </a:rPr>
              <a:pPr algn="l" defTabSz="457200">
                <a:spcAft>
                  <a:spcPts val="600"/>
                </a:spcAft>
                <a:defRPr/>
              </a:pPr>
              <a:t>24</a:t>
            </a:fld>
            <a:endParaRPr lang="en-CA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2CB815-7C5E-40B2-8AC5-A3592C658819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research questions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BCB39D-006E-4489-A825-90693DA593BA}"/>
              </a:ext>
            </a:extLst>
          </p:cNvPr>
          <p:cNvGrpSpPr/>
          <p:nvPr/>
        </p:nvGrpSpPr>
        <p:grpSpPr>
          <a:xfrm>
            <a:off x="1969715" y="1426471"/>
            <a:ext cx="8252571" cy="1288181"/>
            <a:chOff x="1969714" y="1175370"/>
            <a:chExt cx="8252571" cy="12881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24AA052-3B50-46C7-A737-BF1204221752}"/>
                </a:ext>
              </a:extLst>
            </p:cNvPr>
            <p:cNvSpPr/>
            <p:nvPr/>
          </p:nvSpPr>
          <p:spPr>
            <a:xfrm>
              <a:off x="1969714" y="1175370"/>
              <a:ext cx="8252571" cy="128763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 descr="Document">
              <a:extLst>
                <a:ext uri="{FF2B5EF4-FFF2-40B4-BE49-F238E27FC236}">
                  <a16:creationId xmlns:a16="http://schemas.microsoft.com/office/drawing/2014/main" id="{D9C478E8-0AA6-483E-BAA2-F8090B1FCF0C}"/>
                </a:ext>
              </a:extLst>
            </p:cNvPr>
            <p:cNvSpPr/>
            <p:nvPr/>
          </p:nvSpPr>
          <p:spPr>
            <a:xfrm>
              <a:off x="2359222" y="1465637"/>
              <a:ext cx="708197" cy="708197"/>
            </a:xfrm>
            <a:prstGeom prst="rect">
              <a:avLst/>
            </a:prstGeom>
            <a:blipFill>
              <a:blip r:embed="rId3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65D2B2-841A-4C20-BD2A-5A9CA11A0A28}"/>
                </a:ext>
              </a:extLst>
            </p:cNvPr>
            <p:cNvGrpSpPr/>
            <p:nvPr/>
          </p:nvGrpSpPr>
          <p:grpSpPr>
            <a:xfrm>
              <a:off x="3456928" y="1175920"/>
              <a:ext cx="6765356" cy="1287631"/>
              <a:chOff x="1487214" y="550"/>
              <a:chExt cx="6765356" cy="128763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37D9264-B4B8-4829-B597-C52CB5434510}"/>
                  </a:ext>
                </a:extLst>
              </p:cNvPr>
              <p:cNvSpPr/>
              <p:nvPr/>
            </p:nvSpPr>
            <p:spPr>
              <a:xfrm>
                <a:off x="1487214" y="550"/>
                <a:ext cx="6765356" cy="128763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FCFCB48-C698-4042-9888-705CA5ACB47C}"/>
                  </a:ext>
                </a:extLst>
              </p:cNvPr>
              <p:cNvSpPr txBox="1"/>
              <p:nvPr/>
            </p:nvSpPr>
            <p:spPr>
              <a:xfrm>
                <a:off x="1487214" y="550"/>
                <a:ext cx="6765356" cy="12876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6274" tIns="136274" rIns="136274" bIns="136274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what types of training data information might be available to communicate to end-users?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A66459-FBD0-4A34-ABE1-648F821E08BC}"/>
              </a:ext>
            </a:extLst>
          </p:cNvPr>
          <p:cNvGrpSpPr/>
          <p:nvPr/>
        </p:nvGrpSpPr>
        <p:grpSpPr>
          <a:xfrm>
            <a:off x="1969715" y="4646099"/>
            <a:ext cx="8252571" cy="1287631"/>
            <a:chOff x="1969714" y="4394998"/>
            <a:chExt cx="8252571" cy="128763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DF33D57-5EBA-4338-9334-4DBDC474999C}"/>
                </a:ext>
              </a:extLst>
            </p:cNvPr>
            <p:cNvSpPr/>
            <p:nvPr/>
          </p:nvSpPr>
          <p:spPr>
            <a:xfrm>
              <a:off x="1969714" y="4394998"/>
              <a:ext cx="8252571" cy="128763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 descr="Laptop Secure">
              <a:extLst>
                <a:ext uri="{FF2B5EF4-FFF2-40B4-BE49-F238E27FC236}">
                  <a16:creationId xmlns:a16="http://schemas.microsoft.com/office/drawing/2014/main" id="{C27E6590-2A27-4679-BFF3-37DE6CC55438}"/>
                </a:ext>
              </a:extLst>
            </p:cNvPr>
            <p:cNvSpPr/>
            <p:nvPr/>
          </p:nvSpPr>
          <p:spPr>
            <a:xfrm>
              <a:off x="2359222" y="4684715"/>
              <a:ext cx="708197" cy="708197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0FD6AB4-680D-447C-B0AA-74D019EEDDEC}"/>
                </a:ext>
              </a:extLst>
            </p:cNvPr>
            <p:cNvGrpSpPr/>
            <p:nvPr/>
          </p:nvGrpSpPr>
          <p:grpSpPr>
            <a:xfrm>
              <a:off x="3456928" y="4394998"/>
              <a:ext cx="6765356" cy="1287631"/>
              <a:chOff x="1487214" y="3219628"/>
              <a:chExt cx="6765356" cy="128763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2071A8A-FA65-4EA3-BDF4-C73A9A5C1EE0}"/>
                  </a:ext>
                </a:extLst>
              </p:cNvPr>
              <p:cNvSpPr/>
              <p:nvPr/>
            </p:nvSpPr>
            <p:spPr>
              <a:xfrm>
                <a:off x="1487214" y="3219628"/>
                <a:ext cx="6765356" cy="128763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BD3676E-57E2-4C9E-BDE4-3EBD4CC7EA29}"/>
                  </a:ext>
                </a:extLst>
              </p:cNvPr>
              <p:cNvSpPr txBox="1"/>
              <p:nvPr/>
            </p:nvSpPr>
            <p:spPr>
              <a:xfrm>
                <a:off x="1487214" y="3219628"/>
                <a:ext cx="6765356" cy="12876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6274" tIns="136274" rIns="136274" bIns="136274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what impact could data-centric explanations have on end-users’ perceived trust and fairness judgments of ML systems?</a:t>
                </a: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23D6963-19EF-4C70-B405-52FEAA07D250}"/>
              </a:ext>
            </a:extLst>
          </p:cNvPr>
          <p:cNvSpPr txBox="1"/>
          <p:nvPr/>
        </p:nvSpPr>
        <p:spPr>
          <a:xfrm>
            <a:off x="1969714" y="1437340"/>
            <a:ext cx="8252570" cy="1287631"/>
          </a:xfrm>
          <a:prstGeom prst="rect">
            <a:avLst/>
          </a:prstGeom>
          <a:solidFill>
            <a:schemeClr val="bg2">
              <a:alpha val="65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FD5CAF-FAE6-4BF1-8DBD-98011B2D5E3A}"/>
              </a:ext>
            </a:extLst>
          </p:cNvPr>
          <p:cNvSpPr txBox="1"/>
          <p:nvPr/>
        </p:nvSpPr>
        <p:spPr>
          <a:xfrm>
            <a:off x="1969714" y="4660757"/>
            <a:ext cx="8252570" cy="12876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37E5BD-3C6B-4B3C-9059-265A91845BF1}"/>
              </a:ext>
            </a:extLst>
          </p:cNvPr>
          <p:cNvGrpSpPr/>
          <p:nvPr/>
        </p:nvGrpSpPr>
        <p:grpSpPr>
          <a:xfrm>
            <a:off x="1969715" y="3036560"/>
            <a:ext cx="8252571" cy="1287631"/>
            <a:chOff x="1969715" y="3036560"/>
            <a:chExt cx="8252571" cy="12876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E281174-2B8C-4D2A-9389-9C0C4B5ACEDD}"/>
                </a:ext>
              </a:extLst>
            </p:cNvPr>
            <p:cNvGrpSpPr/>
            <p:nvPr/>
          </p:nvGrpSpPr>
          <p:grpSpPr>
            <a:xfrm>
              <a:off x="1969715" y="3036560"/>
              <a:ext cx="8252571" cy="1287631"/>
              <a:chOff x="1969714" y="2785459"/>
              <a:chExt cx="8252571" cy="1287631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35E7DC8-9C21-4FD9-BF95-3ECE53079304}"/>
                  </a:ext>
                </a:extLst>
              </p:cNvPr>
              <p:cNvSpPr/>
              <p:nvPr/>
            </p:nvSpPr>
            <p:spPr>
              <a:xfrm>
                <a:off x="1969714" y="2785459"/>
                <a:ext cx="8252571" cy="128763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4A3C52E-B5A2-4F15-A23F-D5BE92B9869C}"/>
                  </a:ext>
                </a:extLst>
              </p:cNvPr>
              <p:cNvGrpSpPr/>
              <p:nvPr/>
            </p:nvGrpSpPr>
            <p:grpSpPr>
              <a:xfrm>
                <a:off x="3456928" y="2785459"/>
                <a:ext cx="6765356" cy="1287631"/>
                <a:chOff x="1487214" y="1610089"/>
                <a:chExt cx="6765356" cy="1287631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76BCFCE6-E6C1-43D4-BA66-1C279D5F3DD5}"/>
                    </a:ext>
                  </a:extLst>
                </p:cNvPr>
                <p:cNvSpPr/>
                <p:nvPr/>
              </p:nvSpPr>
              <p:spPr>
                <a:xfrm>
                  <a:off x="1487214" y="1610089"/>
                  <a:ext cx="6765356" cy="1287631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9B7C253-44FB-4307-8720-A03E40DAD572}"/>
                    </a:ext>
                  </a:extLst>
                </p:cNvPr>
                <p:cNvSpPr txBox="1"/>
                <p:nvPr/>
              </p:nvSpPr>
              <p:spPr>
                <a:xfrm>
                  <a:off x="1487214" y="1610089"/>
                  <a:ext cx="6765356" cy="128763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6274" tIns="136274" rIns="136274" bIns="136274" numCol="1" spcCol="1270" anchor="ctr" anchorCtr="0">
                  <a:noAutofit/>
                </a:bodyPr>
                <a:lstStyle/>
                <a:p>
                  <a:pPr marL="0" lvl="0" indent="0" algn="l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2400" kern="12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how should such information be presented to end-users of varying backgrounds in machine learning?</a:t>
                  </a:r>
                </a:p>
              </p:txBody>
            </p:sp>
          </p:grpSp>
        </p:grpSp>
        <p:pic>
          <p:nvPicPr>
            <p:cNvPr id="7" name="Graphic 6" descr="Presentation with checklist">
              <a:extLst>
                <a:ext uri="{FF2B5EF4-FFF2-40B4-BE49-F238E27FC236}">
                  <a16:creationId xmlns:a16="http://schemas.microsoft.com/office/drawing/2014/main" id="{E37A8DC5-F548-4A08-A9D7-DB6D62693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16942" y="3285415"/>
              <a:ext cx="792758" cy="792758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B0638DF-7521-4434-8225-BC74772ECAE8}"/>
              </a:ext>
            </a:extLst>
          </p:cNvPr>
          <p:cNvSpPr txBox="1"/>
          <p:nvPr/>
        </p:nvSpPr>
        <p:spPr>
          <a:xfrm>
            <a:off x="1969714" y="3034577"/>
            <a:ext cx="8252570" cy="1287631"/>
          </a:xfrm>
          <a:prstGeom prst="rect">
            <a:avLst/>
          </a:prstGeom>
          <a:solidFill>
            <a:schemeClr val="bg2">
              <a:alpha val="65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0818C7-A16B-4DFE-A413-7B341EBDA77B}"/>
              </a:ext>
            </a:extLst>
          </p:cNvPr>
          <p:cNvSpPr txBox="1"/>
          <p:nvPr/>
        </p:nvSpPr>
        <p:spPr>
          <a:xfrm>
            <a:off x="1969714" y="4644116"/>
            <a:ext cx="8252570" cy="1287631"/>
          </a:xfrm>
          <a:prstGeom prst="rect">
            <a:avLst/>
          </a:prstGeom>
          <a:solidFill>
            <a:schemeClr val="bg2">
              <a:alpha val="65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2AC8F7-2ED3-4E28-8FDB-3B19C3E27558}"/>
              </a:ext>
            </a:extLst>
          </p:cNvPr>
          <p:cNvSpPr txBox="1"/>
          <p:nvPr/>
        </p:nvSpPr>
        <p:spPr>
          <a:xfrm>
            <a:off x="1969714" y="3051218"/>
            <a:ext cx="8252570" cy="12876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798CC3-8D0D-4132-BDCA-0F28D6504E70}"/>
              </a:ext>
            </a:extLst>
          </p:cNvPr>
          <p:cNvSpPr txBox="1"/>
          <p:nvPr/>
        </p:nvSpPr>
        <p:spPr>
          <a:xfrm>
            <a:off x="1969714" y="1426470"/>
            <a:ext cx="8252570" cy="1287631"/>
          </a:xfrm>
          <a:prstGeom prst="rect">
            <a:avLst/>
          </a:prstGeom>
          <a:solidFill>
            <a:schemeClr val="bg2">
              <a:alpha val="65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482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7" grpId="0" animBg="1"/>
      <p:bldP spid="35" grpId="0" animBg="1"/>
      <p:bldP spid="36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25</a:t>
            </a:fld>
            <a:endParaRPr lang="en-CA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4BEDC2-11A6-4FD2-B6D9-8814A6F1CFB5}"/>
              </a:ext>
            </a:extLst>
          </p:cNvPr>
          <p:cNvGrpSpPr/>
          <p:nvPr/>
        </p:nvGrpSpPr>
        <p:grpSpPr>
          <a:xfrm>
            <a:off x="2636937" y="1272928"/>
            <a:ext cx="6715863" cy="1270716"/>
            <a:chOff x="5123969" y="2214968"/>
            <a:chExt cx="6513604" cy="127071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301BF35-24A0-40C0-93C5-4E1B542F69E2}"/>
                </a:ext>
              </a:extLst>
            </p:cNvPr>
            <p:cNvSpPr/>
            <p:nvPr/>
          </p:nvSpPr>
          <p:spPr>
            <a:xfrm>
              <a:off x="5123969" y="2214968"/>
              <a:ext cx="6513603" cy="127071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9E92676-0E66-4F12-B304-7B34BE4C1D3E}"/>
                </a:ext>
              </a:extLst>
            </p:cNvPr>
            <p:cNvGrpSpPr/>
            <p:nvPr/>
          </p:nvGrpSpPr>
          <p:grpSpPr>
            <a:xfrm>
              <a:off x="6435634" y="2214968"/>
              <a:ext cx="5201939" cy="1270716"/>
              <a:chOff x="1311665" y="1482502"/>
              <a:chExt cx="5201939" cy="127071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29FA1D4-D5D1-48B8-9A4C-4D335821AE93}"/>
                  </a:ext>
                </a:extLst>
              </p:cNvPr>
              <p:cNvSpPr/>
              <p:nvPr/>
            </p:nvSpPr>
            <p:spPr>
              <a:xfrm>
                <a:off x="1467676" y="1482502"/>
                <a:ext cx="5045927" cy="127071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AAE594-FD56-480C-9D11-56B4C163D064}"/>
                  </a:ext>
                </a:extLst>
              </p:cNvPr>
              <p:cNvSpPr txBox="1"/>
              <p:nvPr/>
            </p:nvSpPr>
            <p:spPr>
              <a:xfrm>
                <a:off x="1311665" y="1482502"/>
                <a:ext cx="5201939" cy="12707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4484" tIns="134484" rIns="134484" bIns="134484" numCol="1" spcCol="1270" anchor="ctr" anchorCtr="0">
                <a:noAutofit/>
              </a:bodyPr>
              <a:lstStyle/>
              <a:p>
                <a:r>
                  <a:rPr lang="en-US" sz="24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does user expertise affect the perceived utility of data-centric explanations?</a:t>
                </a:r>
                <a:endParaRPr lang="en-CA" sz="24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endParaRPr>
              </a:p>
            </p:txBody>
          </p:sp>
        </p:grpSp>
        <p:pic>
          <p:nvPicPr>
            <p:cNvPr id="9" name="Graphic 20" descr="Scientist">
              <a:extLst>
                <a:ext uri="{FF2B5EF4-FFF2-40B4-BE49-F238E27FC236}">
                  <a16:creationId xmlns:a16="http://schemas.microsoft.com/office/drawing/2014/main" id="{A7BF6200-2372-4803-B20B-779E4F26E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565317" y="2475675"/>
              <a:ext cx="718084" cy="740382"/>
            </a:xfrm>
            <a:prstGeom prst="rect">
              <a:avLst/>
            </a:prstGeom>
          </p:spPr>
        </p:pic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1FD97166-C42B-4DE2-BBD0-B1DC70325980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utility investigation study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52355E5-B796-4ABE-8796-16DA3F6353BE}"/>
              </a:ext>
            </a:extLst>
          </p:cNvPr>
          <p:cNvGrpSpPr/>
          <p:nvPr/>
        </p:nvGrpSpPr>
        <p:grpSpPr>
          <a:xfrm>
            <a:off x="3391773" y="3127166"/>
            <a:ext cx="2477484" cy="2408773"/>
            <a:chOff x="3391773" y="3127166"/>
            <a:chExt cx="2477484" cy="240877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557F863-92A2-4A53-83CF-ADA5F0E5484B}"/>
                </a:ext>
              </a:extLst>
            </p:cNvPr>
            <p:cNvGrpSpPr/>
            <p:nvPr/>
          </p:nvGrpSpPr>
          <p:grpSpPr>
            <a:xfrm>
              <a:off x="3391773" y="3127166"/>
              <a:ext cx="2477484" cy="2408773"/>
              <a:chOff x="5373441" y="546030"/>
              <a:chExt cx="2291765" cy="216000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97A7834-C2C6-428A-A906-32E601B1B092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291765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0BB285-C1A8-4C07-8195-6E636CAD4284}"/>
                  </a:ext>
                </a:extLst>
              </p:cNvPr>
              <p:cNvSpPr txBox="1"/>
              <p:nvPr/>
            </p:nvSpPr>
            <p:spPr>
              <a:xfrm>
                <a:off x="5373441" y="2016741"/>
                <a:ext cx="2291765" cy="358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CA" sz="20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study design factors</a:t>
                </a:r>
                <a:endParaRPr lang="en-US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endParaRPr>
              </a:p>
            </p:txBody>
          </p:sp>
        </p:grpSp>
        <p:pic>
          <p:nvPicPr>
            <p:cNvPr id="6146" name="Picture 2" descr="12.1 Experimental design: What is it and when should it be used? –  Scientific Inquiry in Social Work">
              <a:extLst>
                <a:ext uri="{FF2B5EF4-FFF2-40B4-BE49-F238E27FC236}">
                  <a16:creationId xmlns:a16="http://schemas.microsoft.com/office/drawing/2014/main" id="{69EE4877-CDEE-479E-9972-DA32296FB7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30043">
              <a:off x="4025783" y="3346110"/>
              <a:ext cx="1209462" cy="1209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907C601-3ADE-418D-8B16-E25F9100B65B}"/>
              </a:ext>
            </a:extLst>
          </p:cNvPr>
          <p:cNvGrpSpPr/>
          <p:nvPr/>
        </p:nvGrpSpPr>
        <p:grpSpPr>
          <a:xfrm>
            <a:off x="6182289" y="4393869"/>
            <a:ext cx="2884322" cy="734702"/>
            <a:chOff x="6182289" y="4393869"/>
            <a:chExt cx="2884322" cy="73470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9D4C129-97D7-4CD0-9B03-8E003D177640}"/>
                </a:ext>
              </a:extLst>
            </p:cNvPr>
            <p:cNvGrpSpPr/>
            <p:nvPr/>
          </p:nvGrpSpPr>
          <p:grpSpPr>
            <a:xfrm>
              <a:off x="6182289" y="4393869"/>
              <a:ext cx="2884322" cy="734702"/>
              <a:chOff x="5123969" y="2214968"/>
              <a:chExt cx="7306573" cy="1270716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594DEB02-E17A-4161-89DB-FCAB07AEBA04}"/>
                  </a:ext>
                </a:extLst>
              </p:cNvPr>
              <p:cNvSpPr/>
              <p:nvPr/>
            </p:nvSpPr>
            <p:spPr>
              <a:xfrm>
                <a:off x="5123969" y="2214968"/>
                <a:ext cx="7306572" cy="127071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DCA547C-2529-4878-B1EB-607749B17A03}"/>
                  </a:ext>
                </a:extLst>
              </p:cNvPr>
              <p:cNvGrpSpPr/>
              <p:nvPr/>
            </p:nvGrpSpPr>
            <p:grpSpPr>
              <a:xfrm>
                <a:off x="6591645" y="2214968"/>
                <a:ext cx="5838897" cy="1270716"/>
                <a:chOff x="1467676" y="1482502"/>
                <a:chExt cx="5838897" cy="1270716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A6475690-2C07-422F-9EBC-2284AB683331}"/>
                    </a:ext>
                  </a:extLst>
                </p:cNvPr>
                <p:cNvSpPr/>
                <p:nvPr/>
              </p:nvSpPr>
              <p:spPr>
                <a:xfrm>
                  <a:off x="1467676" y="1482502"/>
                  <a:ext cx="5045927" cy="1270716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2044538-0077-4423-92F5-56B490A02830}"/>
                    </a:ext>
                  </a:extLst>
                </p:cNvPr>
                <p:cNvSpPr txBox="1"/>
                <p:nvPr/>
              </p:nvSpPr>
              <p:spPr>
                <a:xfrm>
                  <a:off x="1711710" y="1482502"/>
                  <a:ext cx="5594863" cy="12707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4484" tIns="134484" rIns="134484" bIns="134484" numCol="1" spcCol="1270" anchor="ctr" anchorCtr="0">
                  <a:noAutofit/>
                </a:bodyPr>
                <a:lstStyle/>
                <a:p>
                  <a:r>
                    <a:rPr lang="en-CA" sz="20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characteristics of the training data</a:t>
                  </a:r>
                </a:p>
              </p:txBody>
            </p:sp>
          </p:grpSp>
        </p:grp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207F514C-D132-42E5-ACE5-DCF82946E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18090" y="4515349"/>
              <a:ext cx="491742" cy="49174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54A8E3-EB91-4F46-933A-552221946365}"/>
              </a:ext>
            </a:extLst>
          </p:cNvPr>
          <p:cNvGrpSpPr/>
          <p:nvPr/>
        </p:nvGrpSpPr>
        <p:grpSpPr>
          <a:xfrm>
            <a:off x="6182288" y="3500266"/>
            <a:ext cx="2884323" cy="734702"/>
            <a:chOff x="6182288" y="3500266"/>
            <a:chExt cx="2884323" cy="73470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2283D76-4287-4E94-9455-F48A1788B9FB}"/>
                </a:ext>
              </a:extLst>
            </p:cNvPr>
            <p:cNvGrpSpPr/>
            <p:nvPr/>
          </p:nvGrpSpPr>
          <p:grpSpPr>
            <a:xfrm>
              <a:off x="6182288" y="3500266"/>
              <a:ext cx="2884323" cy="734702"/>
              <a:chOff x="5123969" y="2214968"/>
              <a:chExt cx="7306572" cy="1270716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3F713CC-4E49-45BC-8FE1-C095A5614FDC}"/>
                  </a:ext>
                </a:extLst>
              </p:cNvPr>
              <p:cNvSpPr/>
              <p:nvPr/>
            </p:nvSpPr>
            <p:spPr>
              <a:xfrm>
                <a:off x="5123969" y="2214968"/>
                <a:ext cx="7306572" cy="127071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8D25B37E-ACEB-4061-A1D5-BEED5F41DF6B}"/>
                  </a:ext>
                </a:extLst>
              </p:cNvPr>
              <p:cNvGrpSpPr/>
              <p:nvPr/>
            </p:nvGrpSpPr>
            <p:grpSpPr>
              <a:xfrm>
                <a:off x="6591645" y="2214968"/>
                <a:ext cx="5838896" cy="1270716"/>
                <a:chOff x="1467676" y="1482502"/>
                <a:chExt cx="5838896" cy="1270716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A6FFB8D-DC6B-4BFF-B90C-A154A899AED3}"/>
                    </a:ext>
                  </a:extLst>
                </p:cNvPr>
                <p:cNvSpPr/>
                <p:nvPr/>
              </p:nvSpPr>
              <p:spPr>
                <a:xfrm>
                  <a:off x="1467676" y="1482502"/>
                  <a:ext cx="5045927" cy="1270716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BFA05D0-F4D0-4DA7-89B8-671457D07FE4}"/>
                    </a:ext>
                  </a:extLst>
                </p:cNvPr>
                <p:cNvSpPr txBox="1"/>
                <p:nvPr/>
              </p:nvSpPr>
              <p:spPr>
                <a:xfrm>
                  <a:off x="1711709" y="1482502"/>
                  <a:ext cx="5594863" cy="12707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4484" tIns="134484" rIns="134484" bIns="134484" numCol="1" spcCol="1270" anchor="ctr" anchorCtr="0">
                  <a:noAutofit/>
                </a:bodyPr>
                <a:lstStyle/>
                <a:p>
                  <a:r>
                    <a:rPr lang="en-CA" sz="20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user expertise</a:t>
                  </a:r>
                </a:p>
              </p:txBody>
            </p:sp>
          </p:grpSp>
        </p:grp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8B0708F-7B79-40AF-8C89-B3DF16E75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18090" y="3621746"/>
              <a:ext cx="491742" cy="491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699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26</a:t>
            </a:fld>
            <a:endParaRPr lang="en-CA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FD97166-C42B-4DE2-BBD0-B1DC70325980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utility investigation study - factors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7D6C0AA-E1DE-4274-B78E-5B62616297A1}"/>
              </a:ext>
            </a:extLst>
          </p:cNvPr>
          <p:cNvGrpSpPr/>
          <p:nvPr/>
        </p:nvGrpSpPr>
        <p:grpSpPr>
          <a:xfrm>
            <a:off x="7299545" y="5341639"/>
            <a:ext cx="2743200" cy="772500"/>
            <a:chOff x="7299547" y="4088132"/>
            <a:chExt cx="2743200" cy="7725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EF4474F-FC41-4AA4-9CB3-FFCA607A4E5E}"/>
                </a:ext>
              </a:extLst>
            </p:cNvPr>
            <p:cNvGrpSpPr/>
            <p:nvPr/>
          </p:nvGrpSpPr>
          <p:grpSpPr>
            <a:xfrm>
              <a:off x="7299547" y="4088132"/>
              <a:ext cx="2743200" cy="772500"/>
              <a:chOff x="7299547" y="3998792"/>
              <a:chExt cx="4275422" cy="947123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9100DEFE-1698-4667-B152-40CA7031B0F5}"/>
                  </a:ext>
                </a:extLst>
              </p:cNvPr>
              <p:cNvSpPr/>
              <p:nvPr/>
            </p:nvSpPr>
            <p:spPr>
              <a:xfrm>
                <a:off x="7299547" y="3998792"/>
                <a:ext cx="4275422" cy="94712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614AF25-AE42-41A8-867B-EA7F223F4294}"/>
                  </a:ext>
                </a:extLst>
              </p:cNvPr>
              <p:cNvGrpSpPr/>
              <p:nvPr/>
            </p:nvGrpSpPr>
            <p:grpSpPr>
              <a:xfrm>
                <a:off x="8393474" y="3998792"/>
                <a:ext cx="3181494" cy="947123"/>
                <a:chOff x="1093927" y="220995"/>
                <a:chExt cx="3181494" cy="947123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7B01F90-90BC-4E6F-9F8F-7E5BE504552B}"/>
                    </a:ext>
                  </a:extLst>
                </p:cNvPr>
                <p:cNvSpPr/>
                <p:nvPr/>
              </p:nvSpPr>
              <p:spPr>
                <a:xfrm>
                  <a:off x="1093927" y="220995"/>
                  <a:ext cx="3181494" cy="947123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120B9C3-6FF5-4E47-9EC9-B2748D6E7CCC}"/>
                    </a:ext>
                  </a:extLst>
                </p:cNvPr>
                <p:cNvSpPr txBox="1"/>
                <p:nvPr/>
              </p:nvSpPr>
              <p:spPr>
                <a:xfrm>
                  <a:off x="1258233" y="220995"/>
                  <a:ext cx="3017188" cy="94712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0237" tIns="100237" rIns="100237" bIns="100237" numCol="1" spcCol="1270" anchor="ctr" anchorCtr="0">
                  <a:noAutofit/>
                </a:bodyPr>
                <a:lstStyle/>
                <a:p>
                  <a:pPr marL="0" lvl="0" indent="0" algn="l" defTabSz="10668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CA" sz="2400" kern="12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red flags</a:t>
                  </a:r>
                  <a:endParaRPr lang="en-US" sz="2400" kern="1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endParaRPr>
                </a:p>
              </p:txBody>
            </p:sp>
          </p:grpSp>
        </p:grpSp>
        <p:pic>
          <p:nvPicPr>
            <p:cNvPr id="12" name="Graphic 11" descr="Flag">
              <a:extLst>
                <a:ext uri="{FF2B5EF4-FFF2-40B4-BE49-F238E27FC236}">
                  <a16:creationId xmlns:a16="http://schemas.microsoft.com/office/drawing/2014/main" id="{D4204910-6D99-4539-93C8-559B27CA6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30600" y="4236673"/>
              <a:ext cx="475418" cy="475418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8A0D13A-127F-4879-BD3F-97EDF4F25ECE}"/>
              </a:ext>
            </a:extLst>
          </p:cNvPr>
          <p:cNvGrpSpPr/>
          <p:nvPr/>
        </p:nvGrpSpPr>
        <p:grpSpPr>
          <a:xfrm>
            <a:off x="7299545" y="4326929"/>
            <a:ext cx="2743200" cy="772500"/>
            <a:chOff x="7299546" y="5114356"/>
            <a:chExt cx="2743200" cy="77250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F945434-64DA-4EBC-8B54-2C3338CF37E1}"/>
                </a:ext>
              </a:extLst>
            </p:cNvPr>
            <p:cNvGrpSpPr/>
            <p:nvPr/>
          </p:nvGrpSpPr>
          <p:grpSpPr>
            <a:xfrm>
              <a:off x="7299546" y="5114356"/>
              <a:ext cx="2743200" cy="772500"/>
              <a:chOff x="7299547" y="3998792"/>
              <a:chExt cx="4275423" cy="947123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3EA884D8-E3C2-40D9-93A0-756A55BC3E23}"/>
                  </a:ext>
                </a:extLst>
              </p:cNvPr>
              <p:cNvSpPr/>
              <p:nvPr/>
            </p:nvSpPr>
            <p:spPr>
              <a:xfrm>
                <a:off x="7299547" y="3998792"/>
                <a:ext cx="4275423" cy="94712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EDF0A9C6-60D5-48C7-9624-9DC451122B1F}"/>
                  </a:ext>
                </a:extLst>
              </p:cNvPr>
              <p:cNvGrpSpPr/>
              <p:nvPr/>
            </p:nvGrpSpPr>
            <p:grpSpPr>
              <a:xfrm>
                <a:off x="8393474" y="3998792"/>
                <a:ext cx="3181494" cy="947123"/>
                <a:chOff x="1093927" y="220995"/>
                <a:chExt cx="3181494" cy="947123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B2A84F0D-1B32-4C63-9F45-83D4ADFBF954}"/>
                    </a:ext>
                  </a:extLst>
                </p:cNvPr>
                <p:cNvSpPr/>
                <p:nvPr/>
              </p:nvSpPr>
              <p:spPr>
                <a:xfrm>
                  <a:off x="1093927" y="220995"/>
                  <a:ext cx="3181494" cy="947123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D81393A-1DA0-4C0A-A34F-F0F60D78303C}"/>
                    </a:ext>
                  </a:extLst>
                </p:cNvPr>
                <p:cNvSpPr txBox="1"/>
                <p:nvPr/>
              </p:nvSpPr>
              <p:spPr>
                <a:xfrm>
                  <a:off x="1258233" y="220995"/>
                  <a:ext cx="3017188" cy="94712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0237" tIns="100237" rIns="100237" bIns="100237" numCol="1" spcCol="1270" anchor="ctr" anchorCtr="0">
                  <a:noAutofit/>
                </a:bodyPr>
                <a:lstStyle/>
                <a:p>
                  <a:pPr marL="0" lvl="0" indent="0" algn="l" defTabSz="10668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CA" sz="2400" kern="12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balanced</a:t>
                  </a:r>
                  <a:endParaRPr lang="en-US" sz="2400" kern="1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endParaRPr>
                </a:p>
              </p:txBody>
            </p:sp>
          </p:grpSp>
        </p:grpSp>
        <p:pic>
          <p:nvPicPr>
            <p:cNvPr id="14" name="Graphic 13" descr="Scales of justice">
              <a:extLst>
                <a:ext uri="{FF2B5EF4-FFF2-40B4-BE49-F238E27FC236}">
                  <a16:creationId xmlns:a16="http://schemas.microsoft.com/office/drawing/2014/main" id="{24EE7BD0-9257-4CD1-92CF-AFAC61736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44232" y="5272006"/>
              <a:ext cx="457200" cy="4572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A0926AD-B9B9-48B4-9C88-1B81B518116C}"/>
              </a:ext>
            </a:extLst>
          </p:cNvPr>
          <p:cNvGrpSpPr/>
          <p:nvPr/>
        </p:nvGrpSpPr>
        <p:grpSpPr>
          <a:xfrm>
            <a:off x="1441938" y="4026204"/>
            <a:ext cx="2743200" cy="686975"/>
            <a:chOff x="4205404" y="3893185"/>
            <a:chExt cx="2743200" cy="68697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2E82E23-115E-4E0B-883B-6E4B2A4E743E}"/>
                </a:ext>
              </a:extLst>
            </p:cNvPr>
            <p:cNvGrpSpPr/>
            <p:nvPr/>
          </p:nvGrpSpPr>
          <p:grpSpPr>
            <a:xfrm>
              <a:off x="4205404" y="3893185"/>
              <a:ext cx="2743200" cy="686975"/>
              <a:chOff x="7299547" y="3998792"/>
              <a:chExt cx="4275422" cy="947123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D0A6212D-ECA6-4695-BB8C-531699F91231}"/>
                  </a:ext>
                </a:extLst>
              </p:cNvPr>
              <p:cNvSpPr/>
              <p:nvPr/>
            </p:nvSpPr>
            <p:spPr>
              <a:xfrm>
                <a:off x="7299547" y="3998792"/>
                <a:ext cx="4275422" cy="94712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920A6E6C-6462-44C2-80D5-40FC7DF82E35}"/>
                  </a:ext>
                </a:extLst>
              </p:cNvPr>
              <p:cNvGrpSpPr/>
              <p:nvPr/>
            </p:nvGrpSpPr>
            <p:grpSpPr>
              <a:xfrm>
                <a:off x="8393474" y="3998792"/>
                <a:ext cx="3181494" cy="947123"/>
                <a:chOff x="1093927" y="220995"/>
                <a:chExt cx="3181494" cy="947123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09C9E53D-A08F-473F-BEF3-D8A8DC50F3F3}"/>
                    </a:ext>
                  </a:extLst>
                </p:cNvPr>
                <p:cNvSpPr/>
                <p:nvPr/>
              </p:nvSpPr>
              <p:spPr>
                <a:xfrm>
                  <a:off x="1093927" y="220995"/>
                  <a:ext cx="3181494" cy="947123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03DA1E7-324F-41EF-BAAC-D818486A745E}"/>
                    </a:ext>
                  </a:extLst>
                </p:cNvPr>
                <p:cNvSpPr txBox="1"/>
                <p:nvPr/>
              </p:nvSpPr>
              <p:spPr>
                <a:xfrm>
                  <a:off x="1258233" y="220995"/>
                  <a:ext cx="3017188" cy="94712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0237" tIns="100237" rIns="100237" bIns="100237" numCol="1" spcCol="1270" anchor="ctr" anchorCtr="0">
                  <a:noAutofit/>
                </a:bodyPr>
                <a:lstStyle/>
                <a:p>
                  <a:pPr marL="0" lvl="0" indent="0" algn="l" defTabSz="10668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CA" sz="2400" kern="12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expert</a:t>
                  </a:r>
                  <a:endParaRPr lang="en-US" sz="2400" kern="1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endParaRPr>
                </a:p>
              </p:txBody>
            </p:sp>
          </p:grpSp>
        </p:grp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E141A815-8395-447A-9FCC-EC96AD8D4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9934" y="4042556"/>
              <a:ext cx="431826" cy="431826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DB3B058-2FCE-4818-9973-9009A8508C42}"/>
              </a:ext>
            </a:extLst>
          </p:cNvPr>
          <p:cNvGrpSpPr/>
          <p:nvPr/>
        </p:nvGrpSpPr>
        <p:grpSpPr>
          <a:xfrm>
            <a:off x="1441938" y="5789309"/>
            <a:ext cx="2743200" cy="686975"/>
            <a:chOff x="4205404" y="5656290"/>
            <a:chExt cx="2743200" cy="68697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E069686-0E3A-4B00-883E-E2A8209E940B}"/>
                </a:ext>
              </a:extLst>
            </p:cNvPr>
            <p:cNvGrpSpPr/>
            <p:nvPr/>
          </p:nvGrpSpPr>
          <p:grpSpPr>
            <a:xfrm>
              <a:off x="4205404" y="5656290"/>
              <a:ext cx="2743200" cy="686975"/>
              <a:chOff x="7299547" y="3998792"/>
              <a:chExt cx="4275422" cy="947123"/>
            </a:xfrm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0B632E46-544E-4192-AB51-3395419DAB33}"/>
                  </a:ext>
                </a:extLst>
              </p:cNvPr>
              <p:cNvSpPr/>
              <p:nvPr/>
            </p:nvSpPr>
            <p:spPr>
              <a:xfrm>
                <a:off x="7299547" y="3998792"/>
                <a:ext cx="4275422" cy="94712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F1AD987C-3DB7-43AB-8393-C250978EDA7A}"/>
                  </a:ext>
                </a:extLst>
              </p:cNvPr>
              <p:cNvGrpSpPr/>
              <p:nvPr/>
            </p:nvGrpSpPr>
            <p:grpSpPr>
              <a:xfrm>
                <a:off x="8393474" y="3998792"/>
                <a:ext cx="3181494" cy="947123"/>
                <a:chOff x="1093927" y="220995"/>
                <a:chExt cx="3181494" cy="947123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574A301A-03CB-4E94-965F-58428C2F6E49}"/>
                    </a:ext>
                  </a:extLst>
                </p:cNvPr>
                <p:cNvSpPr/>
                <p:nvPr/>
              </p:nvSpPr>
              <p:spPr>
                <a:xfrm>
                  <a:off x="1093927" y="220995"/>
                  <a:ext cx="3181494" cy="947123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5A55006-5F7D-4BC6-B27C-B4969F64EFEA}"/>
                    </a:ext>
                  </a:extLst>
                </p:cNvPr>
                <p:cNvSpPr txBox="1"/>
                <p:nvPr/>
              </p:nvSpPr>
              <p:spPr>
                <a:xfrm>
                  <a:off x="1258233" y="220995"/>
                  <a:ext cx="3017188" cy="94712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0237" tIns="100237" rIns="100237" bIns="100237" numCol="1" spcCol="1270" anchor="ctr" anchorCtr="0">
                  <a:noAutofit/>
                </a:bodyPr>
                <a:lstStyle/>
                <a:p>
                  <a:pPr marL="0" lvl="0" indent="0" algn="l" defTabSz="10668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CA" sz="24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beginner</a:t>
                  </a:r>
                  <a:endParaRPr lang="en-US" sz="2400" kern="1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endParaRPr>
                </a:p>
              </p:txBody>
            </p:sp>
          </p:grpSp>
        </p:grp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A6EAE4C1-F1FA-48E7-9246-BDAC7AB28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21014" y="5782994"/>
              <a:ext cx="433565" cy="433565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5AB82AE-88ED-4173-A38E-22C43B3EF99E}"/>
              </a:ext>
            </a:extLst>
          </p:cNvPr>
          <p:cNvGrpSpPr/>
          <p:nvPr/>
        </p:nvGrpSpPr>
        <p:grpSpPr>
          <a:xfrm>
            <a:off x="1441937" y="4907756"/>
            <a:ext cx="2743200" cy="686975"/>
            <a:chOff x="4205404" y="4746040"/>
            <a:chExt cx="2743200" cy="68697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BCF4CDF-AB4F-4720-BC56-00EA13421EE5}"/>
                </a:ext>
              </a:extLst>
            </p:cNvPr>
            <p:cNvGrpSpPr/>
            <p:nvPr/>
          </p:nvGrpSpPr>
          <p:grpSpPr>
            <a:xfrm>
              <a:off x="4205404" y="4746040"/>
              <a:ext cx="2743200" cy="686975"/>
              <a:chOff x="7299547" y="3998792"/>
              <a:chExt cx="4275422" cy="947123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6D6FEB72-9F27-47BD-A1AD-C45BB5FC371E}"/>
                  </a:ext>
                </a:extLst>
              </p:cNvPr>
              <p:cNvSpPr/>
              <p:nvPr/>
            </p:nvSpPr>
            <p:spPr>
              <a:xfrm>
                <a:off x="7299547" y="3998792"/>
                <a:ext cx="4275422" cy="94712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274A4DF1-FCC8-4837-985F-309B9FAC05F6}"/>
                  </a:ext>
                </a:extLst>
              </p:cNvPr>
              <p:cNvGrpSpPr/>
              <p:nvPr/>
            </p:nvGrpSpPr>
            <p:grpSpPr>
              <a:xfrm>
                <a:off x="8393474" y="3998792"/>
                <a:ext cx="3181494" cy="947123"/>
                <a:chOff x="1093927" y="220995"/>
                <a:chExt cx="3181494" cy="947123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38EA9575-9298-4696-AE5B-5C8EE89AD8BB}"/>
                    </a:ext>
                  </a:extLst>
                </p:cNvPr>
                <p:cNvSpPr/>
                <p:nvPr/>
              </p:nvSpPr>
              <p:spPr>
                <a:xfrm>
                  <a:off x="1093927" y="220995"/>
                  <a:ext cx="3181494" cy="947123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03269AF1-1875-4535-968E-27B523E6BD58}"/>
                    </a:ext>
                  </a:extLst>
                </p:cNvPr>
                <p:cNvSpPr txBox="1"/>
                <p:nvPr/>
              </p:nvSpPr>
              <p:spPr>
                <a:xfrm>
                  <a:off x="1258233" y="220995"/>
                  <a:ext cx="3017188" cy="94712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0237" tIns="100237" rIns="100237" bIns="100237" numCol="1" spcCol="1270" anchor="ctr" anchorCtr="0">
                  <a:noAutofit/>
                </a:bodyPr>
                <a:lstStyle/>
                <a:p>
                  <a:pPr marL="0" lvl="0" indent="0" algn="l" defTabSz="10668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CA" sz="2400" kern="12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intermediate</a:t>
                  </a:r>
                  <a:endParaRPr lang="en-US" sz="2400" kern="1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endParaRPr>
                </a:p>
              </p:txBody>
            </p:sp>
          </p:grpSp>
        </p:grp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78197350-3FEF-4366-982F-0290CAE32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44576" y="4873293"/>
              <a:ext cx="434385" cy="43438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7E6FC48-C564-463C-9813-FDA02C3FA05D}"/>
              </a:ext>
            </a:extLst>
          </p:cNvPr>
          <p:cNvGrpSpPr/>
          <p:nvPr/>
        </p:nvGrpSpPr>
        <p:grpSpPr>
          <a:xfrm>
            <a:off x="1733537" y="1509713"/>
            <a:ext cx="2160000" cy="2160000"/>
            <a:chOff x="1600110" y="1509713"/>
            <a:chExt cx="2160000" cy="21600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72F6930-CBBA-4F52-AA92-00480968C3C6}"/>
                </a:ext>
              </a:extLst>
            </p:cNvPr>
            <p:cNvGrpSpPr/>
            <p:nvPr/>
          </p:nvGrpSpPr>
          <p:grpSpPr>
            <a:xfrm>
              <a:off x="1600110" y="1509713"/>
              <a:ext cx="2160000" cy="2160000"/>
              <a:chOff x="8848163" y="546030"/>
              <a:chExt cx="2160000" cy="2160000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680878C-8422-46BC-8849-9AA53722C3D8}"/>
                  </a:ext>
                </a:extLst>
              </p:cNvPr>
              <p:cNvSpPr/>
              <p:nvPr/>
            </p:nvSpPr>
            <p:spPr>
              <a:xfrm>
                <a:off x="8848163" y="546030"/>
                <a:ext cx="2160000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0F462E3-586E-4E26-B4FE-CE8A85B62691}"/>
                  </a:ext>
                </a:extLst>
              </p:cNvPr>
              <p:cNvSpPr txBox="1"/>
              <p:nvPr/>
            </p:nvSpPr>
            <p:spPr>
              <a:xfrm>
                <a:off x="9214956" y="1912619"/>
                <a:ext cx="13773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0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expertise</a:t>
                </a:r>
              </a:p>
              <a:p>
                <a:pPr algn="ctr"/>
                <a:r>
                  <a:rPr lang="en-CA" sz="20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dimensions</a:t>
                </a:r>
              </a:p>
            </p:txBody>
          </p:sp>
        </p:grp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6522F87F-3224-4700-B3B8-FEE611283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249245" y="1872580"/>
              <a:ext cx="811201" cy="81120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659C210-3711-46A9-985B-6EABCD31B8CA}"/>
              </a:ext>
            </a:extLst>
          </p:cNvPr>
          <p:cNvGrpSpPr/>
          <p:nvPr/>
        </p:nvGrpSpPr>
        <p:grpSpPr>
          <a:xfrm>
            <a:off x="7591145" y="1509713"/>
            <a:ext cx="2160000" cy="2160000"/>
            <a:chOff x="7530600" y="1509713"/>
            <a:chExt cx="2160000" cy="21600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5D2E70E-2293-4482-9461-28C9B8AE6EFF}"/>
                </a:ext>
              </a:extLst>
            </p:cNvPr>
            <p:cNvGrpSpPr/>
            <p:nvPr/>
          </p:nvGrpSpPr>
          <p:grpSpPr>
            <a:xfrm>
              <a:off x="7530600" y="1509713"/>
              <a:ext cx="2160000" cy="2160000"/>
              <a:chOff x="5373441" y="546030"/>
              <a:chExt cx="2160000" cy="2160000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C012EBE-008D-4555-969B-3572A829E8B4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160000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6D924B5-4562-48EC-BA33-6690933927D6}"/>
                  </a:ext>
                </a:extLst>
              </p:cNvPr>
              <p:cNvSpPr txBox="1"/>
              <p:nvPr/>
            </p:nvSpPr>
            <p:spPr>
              <a:xfrm>
                <a:off x="5542425" y="1912619"/>
                <a:ext cx="18220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0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training dataset</a:t>
                </a:r>
              </a:p>
              <a:p>
                <a:pPr algn="ctr"/>
                <a:r>
                  <a:rPr lang="en-CA" sz="20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characteristics</a:t>
                </a:r>
              </a:p>
            </p:txBody>
          </p:sp>
        </p:grp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EA069A5-6010-4FAD-BFD2-EF3D1F2AD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158177" y="1822531"/>
              <a:ext cx="916623" cy="916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062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27</a:t>
            </a:fld>
            <a:endParaRPr lang="en-CA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74498CE-7E69-42FC-883E-64BEE2A575F1}"/>
              </a:ext>
            </a:extLst>
          </p:cNvPr>
          <p:cNvGrpSpPr/>
          <p:nvPr/>
        </p:nvGrpSpPr>
        <p:grpSpPr>
          <a:xfrm>
            <a:off x="991412" y="2398773"/>
            <a:ext cx="2160000" cy="2160000"/>
            <a:chOff x="5373441" y="546030"/>
            <a:chExt cx="2160000" cy="21600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A51137-A9CE-40C3-81E4-61521EC8F790}"/>
                </a:ext>
              </a:extLst>
            </p:cNvPr>
            <p:cNvSpPr/>
            <p:nvPr/>
          </p:nvSpPr>
          <p:spPr>
            <a:xfrm>
              <a:off x="5373441" y="546030"/>
              <a:ext cx="2160000" cy="216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518D788-F8C4-4D4B-9F6B-BC126DC5B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949696" y="698509"/>
              <a:ext cx="1128585" cy="112858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744BA0E-442C-47CC-8614-8702ADEDC533}"/>
                </a:ext>
              </a:extLst>
            </p:cNvPr>
            <p:cNvSpPr txBox="1"/>
            <p:nvPr/>
          </p:nvSpPr>
          <p:spPr>
            <a:xfrm>
              <a:off x="5616515" y="1912619"/>
              <a:ext cx="16738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predictive bail</a:t>
              </a:r>
              <a:b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</a:br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decisions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3252532-B41B-443E-9237-4BC52EB55BD9}"/>
              </a:ext>
            </a:extLst>
          </p:cNvPr>
          <p:cNvGrpSpPr/>
          <p:nvPr/>
        </p:nvGrpSpPr>
        <p:grpSpPr>
          <a:xfrm>
            <a:off x="3791559" y="2398773"/>
            <a:ext cx="2160000" cy="2160000"/>
            <a:chOff x="5373441" y="546030"/>
            <a:chExt cx="2160000" cy="216000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875E221-046C-40B4-8693-968EE53C6FD5}"/>
                </a:ext>
              </a:extLst>
            </p:cNvPr>
            <p:cNvSpPr/>
            <p:nvPr/>
          </p:nvSpPr>
          <p:spPr>
            <a:xfrm>
              <a:off x="5373441" y="546030"/>
              <a:ext cx="2160000" cy="216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2D98D1CF-545B-44B3-B8BF-06D576AD1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949696" y="698509"/>
              <a:ext cx="1128585" cy="112858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8EB43F-D4BC-449B-96A7-B00F635F48F8}"/>
                </a:ext>
              </a:extLst>
            </p:cNvPr>
            <p:cNvSpPr txBox="1"/>
            <p:nvPr/>
          </p:nvSpPr>
          <p:spPr>
            <a:xfrm>
              <a:off x="5548384" y="1912619"/>
              <a:ext cx="18101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automated ad-</a:t>
              </a:r>
              <a:b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</a:br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mission system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0249976-A8E8-404B-AA44-FA15A2FDB7FC}"/>
              </a:ext>
            </a:extLst>
          </p:cNvPr>
          <p:cNvGrpSpPr/>
          <p:nvPr/>
        </p:nvGrpSpPr>
        <p:grpSpPr>
          <a:xfrm>
            <a:off x="6591706" y="2398773"/>
            <a:ext cx="2160000" cy="2160000"/>
            <a:chOff x="5373441" y="546030"/>
            <a:chExt cx="2160000" cy="216000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93E9285-6CC6-4943-81FA-52C52CF8A53D}"/>
                </a:ext>
              </a:extLst>
            </p:cNvPr>
            <p:cNvSpPr/>
            <p:nvPr/>
          </p:nvSpPr>
          <p:spPr>
            <a:xfrm>
              <a:off x="5373441" y="546030"/>
              <a:ext cx="2160000" cy="216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7F944684-BA4A-420A-97D7-86E77CF85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949696" y="698509"/>
              <a:ext cx="1093537" cy="1093537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E43243-0334-4C9C-9B97-73165BC6073B}"/>
                </a:ext>
              </a:extLst>
            </p:cNvPr>
            <p:cNvSpPr txBox="1"/>
            <p:nvPr/>
          </p:nvSpPr>
          <p:spPr>
            <a:xfrm>
              <a:off x="5486671" y="1912619"/>
              <a:ext cx="19335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facial expression</a:t>
              </a:r>
              <a:b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</a:br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recognition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2324F3B-F781-4664-9849-D95A4B2BF7EC}"/>
              </a:ext>
            </a:extLst>
          </p:cNvPr>
          <p:cNvGrpSpPr/>
          <p:nvPr/>
        </p:nvGrpSpPr>
        <p:grpSpPr>
          <a:xfrm>
            <a:off x="9391853" y="2398773"/>
            <a:ext cx="2160000" cy="2160000"/>
            <a:chOff x="5373441" y="546030"/>
            <a:chExt cx="2160000" cy="216000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3074D91-DF11-4990-BA51-2A0D47A4D938}"/>
                </a:ext>
              </a:extLst>
            </p:cNvPr>
            <p:cNvSpPr/>
            <p:nvPr/>
          </p:nvSpPr>
          <p:spPr>
            <a:xfrm>
              <a:off x="5373441" y="546030"/>
              <a:ext cx="2160000" cy="216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25B9851F-A125-47CB-AF34-85E042EB7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5949696" y="698509"/>
              <a:ext cx="1128585" cy="112858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D32BA31-201A-4159-A26E-7EDCD906A193}"/>
                </a:ext>
              </a:extLst>
            </p:cNvPr>
            <p:cNvSpPr txBox="1"/>
            <p:nvPr/>
          </p:nvSpPr>
          <p:spPr>
            <a:xfrm>
              <a:off x="5420946" y="1912619"/>
              <a:ext cx="20649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automated speech</a:t>
              </a:r>
              <a:b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</a:br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recognition</a:t>
              </a:r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2652E1DE-8EA1-4D75-BFDD-E2744C30302F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utility investigation study - scenarios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5AAB79-1084-4FDD-9923-F1D0519A138E}"/>
              </a:ext>
            </a:extLst>
          </p:cNvPr>
          <p:cNvGrpSpPr/>
          <p:nvPr/>
        </p:nvGrpSpPr>
        <p:grpSpPr>
          <a:xfrm>
            <a:off x="4095178" y="4717568"/>
            <a:ext cx="1673856" cy="540000"/>
            <a:chOff x="1234486" y="4687552"/>
            <a:chExt cx="1673856" cy="54000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66208558-2F68-4ABF-A081-C90EE0C40C97}"/>
                </a:ext>
              </a:extLst>
            </p:cNvPr>
            <p:cNvSpPr/>
            <p:nvPr/>
          </p:nvSpPr>
          <p:spPr>
            <a:xfrm>
              <a:off x="1234486" y="4687552"/>
              <a:ext cx="1673855" cy="5400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8C8D731-D07C-4FBF-975B-0FFA32B14A9C}"/>
                </a:ext>
              </a:extLst>
            </p:cNvPr>
            <p:cNvSpPr txBox="1"/>
            <p:nvPr/>
          </p:nvSpPr>
          <p:spPr>
            <a:xfrm>
              <a:off x="1691688" y="4687552"/>
              <a:ext cx="1216654" cy="54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237" tIns="100237" rIns="100237" bIns="100237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kern="1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balanced</a:t>
              </a:r>
              <a:endParaRPr lang="en-US" kern="12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  <p:pic>
          <p:nvPicPr>
            <p:cNvPr id="39" name="Graphic 38" descr="Scales of justice">
              <a:extLst>
                <a:ext uri="{FF2B5EF4-FFF2-40B4-BE49-F238E27FC236}">
                  <a16:creationId xmlns:a16="http://schemas.microsoft.com/office/drawing/2014/main" id="{C78443B1-461C-47BE-8D84-C1C95770D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85856" y="4752652"/>
              <a:ext cx="457200" cy="4572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7066324-C7AE-4BBC-A085-BF6CA9EF5FEA}"/>
              </a:ext>
            </a:extLst>
          </p:cNvPr>
          <p:cNvGrpSpPr/>
          <p:nvPr/>
        </p:nvGrpSpPr>
        <p:grpSpPr>
          <a:xfrm>
            <a:off x="1295031" y="4717568"/>
            <a:ext cx="1673856" cy="540000"/>
            <a:chOff x="1234485" y="5413695"/>
            <a:chExt cx="1673856" cy="54000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44DAF657-A3EA-4870-9A3B-FB676EA941A8}"/>
                </a:ext>
              </a:extLst>
            </p:cNvPr>
            <p:cNvSpPr/>
            <p:nvPr/>
          </p:nvSpPr>
          <p:spPr>
            <a:xfrm>
              <a:off x="1234485" y="5413695"/>
              <a:ext cx="1673855" cy="5400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3D16CB-BEEA-4F1F-B43E-B93E32EFA71C}"/>
                </a:ext>
              </a:extLst>
            </p:cNvPr>
            <p:cNvSpPr txBox="1"/>
            <p:nvPr/>
          </p:nvSpPr>
          <p:spPr>
            <a:xfrm>
              <a:off x="1691687" y="5413695"/>
              <a:ext cx="1216654" cy="54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237" tIns="100237" rIns="100237" bIns="100237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kern="1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red flags</a:t>
              </a:r>
              <a:endParaRPr lang="en-US" kern="12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  <p:pic>
          <p:nvPicPr>
            <p:cNvPr id="46" name="Graphic 45" descr="Flag">
              <a:extLst>
                <a:ext uri="{FF2B5EF4-FFF2-40B4-BE49-F238E27FC236}">
                  <a16:creationId xmlns:a16="http://schemas.microsoft.com/office/drawing/2014/main" id="{C09C3CBE-2C92-400C-A7BB-1F6C034ED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1285855" y="5478795"/>
              <a:ext cx="457200" cy="45720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6D53752-B405-4B4F-A4A7-71B9FF2B93DD}"/>
              </a:ext>
            </a:extLst>
          </p:cNvPr>
          <p:cNvGrpSpPr/>
          <p:nvPr/>
        </p:nvGrpSpPr>
        <p:grpSpPr>
          <a:xfrm>
            <a:off x="6834778" y="4717568"/>
            <a:ext cx="1673856" cy="540000"/>
            <a:chOff x="1234485" y="5413695"/>
            <a:chExt cx="1673856" cy="540000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368F825D-073D-45D2-82A1-A00FB65776FC}"/>
                </a:ext>
              </a:extLst>
            </p:cNvPr>
            <p:cNvSpPr/>
            <p:nvPr/>
          </p:nvSpPr>
          <p:spPr>
            <a:xfrm>
              <a:off x="1234485" y="5413695"/>
              <a:ext cx="1673855" cy="5400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0E17760-44D4-4EEC-AB1C-D6998860BF53}"/>
                </a:ext>
              </a:extLst>
            </p:cNvPr>
            <p:cNvSpPr txBox="1"/>
            <p:nvPr/>
          </p:nvSpPr>
          <p:spPr>
            <a:xfrm>
              <a:off x="1691687" y="5413695"/>
              <a:ext cx="1216654" cy="54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237" tIns="100237" rIns="100237" bIns="100237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kern="1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red flags</a:t>
              </a:r>
              <a:endParaRPr lang="en-US" kern="12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  <p:pic>
          <p:nvPicPr>
            <p:cNvPr id="50" name="Graphic 49" descr="Flag">
              <a:extLst>
                <a:ext uri="{FF2B5EF4-FFF2-40B4-BE49-F238E27FC236}">
                  <a16:creationId xmlns:a16="http://schemas.microsoft.com/office/drawing/2014/main" id="{9A313DAF-05E6-4304-86B7-D00DC7815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1285855" y="5478795"/>
              <a:ext cx="457200" cy="457200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240DC0A-4D11-4C28-96DC-01E8508BB688}"/>
              </a:ext>
            </a:extLst>
          </p:cNvPr>
          <p:cNvGrpSpPr/>
          <p:nvPr/>
        </p:nvGrpSpPr>
        <p:grpSpPr>
          <a:xfrm>
            <a:off x="9695472" y="4717568"/>
            <a:ext cx="1673856" cy="540000"/>
            <a:chOff x="1234486" y="4687552"/>
            <a:chExt cx="1673856" cy="540000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1B90563-C16E-4DF3-B3C2-F4A10FEF61F6}"/>
                </a:ext>
              </a:extLst>
            </p:cNvPr>
            <p:cNvSpPr/>
            <p:nvPr/>
          </p:nvSpPr>
          <p:spPr>
            <a:xfrm>
              <a:off x="1234486" y="4687552"/>
              <a:ext cx="1673855" cy="5400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CE8DCD0-8E56-4B66-A6C3-839CCDF841F5}"/>
                </a:ext>
              </a:extLst>
            </p:cNvPr>
            <p:cNvSpPr txBox="1"/>
            <p:nvPr/>
          </p:nvSpPr>
          <p:spPr>
            <a:xfrm>
              <a:off x="1691688" y="4687552"/>
              <a:ext cx="1216654" cy="54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237" tIns="100237" rIns="100237" bIns="100237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kern="1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balanced</a:t>
              </a:r>
              <a:endParaRPr lang="en-US" kern="12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  <p:pic>
          <p:nvPicPr>
            <p:cNvPr id="54" name="Graphic 53" descr="Scales of justice">
              <a:extLst>
                <a:ext uri="{FF2B5EF4-FFF2-40B4-BE49-F238E27FC236}">
                  <a16:creationId xmlns:a16="http://schemas.microsoft.com/office/drawing/2014/main" id="{B14C284D-DB84-44C8-96CD-48E75B395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85856" y="4752652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452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28</a:t>
            </a:fld>
            <a:endParaRPr lang="en-CA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2652E1DE-8EA1-4D75-BFDD-E2744C30302F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utility investigation study - explanations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3021D93-5CA7-4BB0-9B7B-051EC216F5D4}"/>
              </a:ext>
            </a:extLst>
          </p:cNvPr>
          <p:cNvGrpSpPr/>
          <p:nvPr/>
        </p:nvGrpSpPr>
        <p:grpSpPr>
          <a:xfrm>
            <a:off x="8532481" y="1467198"/>
            <a:ext cx="2477484" cy="2408773"/>
            <a:chOff x="1793683" y="2224613"/>
            <a:chExt cx="2477484" cy="240877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F3F43C1-80D6-419B-BA08-0F4AB11AD501}"/>
                </a:ext>
              </a:extLst>
            </p:cNvPr>
            <p:cNvGrpSpPr/>
            <p:nvPr/>
          </p:nvGrpSpPr>
          <p:grpSpPr>
            <a:xfrm>
              <a:off x="1793683" y="2224613"/>
              <a:ext cx="2477484" cy="2408773"/>
              <a:chOff x="5373441" y="546030"/>
              <a:chExt cx="2291765" cy="216000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9D576E84-3573-400D-930B-420ECA6B5C4C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291765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60A4327-D504-4CEC-802F-80981DECE50D}"/>
                  </a:ext>
                </a:extLst>
              </p:cNvPr>
              <p:cNvSpPr txBox="1"/>
              <p:nvPr/>
            </p:nvSpPr>
            <p:spPr>
              <a:xfrm>
                <a:off x="5373441" y="1912619"/>
                <a:ext cx="2291765" cy="634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CA" sz="20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generate explanation</a:t>
                </a:r>
                <a:br>
                  <a:rPr lang="en-CA" sz="20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</a:br>
                <a:r>
                  <a:rPr lang="en-CA" sz="20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for the scenarios</a:t>
                </a:r>
                <a:endParaRPr lang="en-US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endParaRPr>
              </a:p>
            </p:txBody>
          </p:sp>
        </p:grp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3759CDC-95A2-40F5-B902-D87169E1C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806" y="2527834"/>
              <a:ext cx="1059238" cy="105923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67D53F-CAF4-4989-B33D-A74BE9AFF257}"/>
              </a:ext>
            </a:extLst>
          </p:cNvPr>
          <p:cNvGrpSpPr/>
          <p:nvPr/>
        </p:nvGrpSpPr>
        <p:grpSpPr>
          <a:xfrm>
            <a:off x="8276170" y="4339318"/>
            <a:ext cx="2990105" cy="772500"/>
            <a:chOff x="7299547" y="4088132"/>
            <a:chExt cx="2990105" cy="7725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A7D98B5-E9C0-4F04-A331-4CA6156A828C}"/>
                </a:ext>
              </a:extLst>
            </p:cNvPr>
            <p:cNvGrpSpPr/>
            <p:nvPr/>
          </p:nvGrpSpPr>
          <p:grpSpPr>
            <a:xfrm>
              <a:off x="7299547" y="4088132"/>
              <a:ext cx="2990105" cy="772500"/>
              <a:chOff x="7299546" y="3998792"/>
              <a:chExt cx="4660236" cy="947123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5DAC36CA-A42D-4CFC-86F2-3671CAD7FCC4}"/>
                  </a:ext>
                </a:extLst>
              </p:cNvPr>
              <p:cNvSpPr/>
              <p:nvPr/>
            </p:nvSpPr>
            <p:spPr>
              <a:xfrm>
                <a:off x="7299546" y="3998792"/>
                <a:ext cx="4660235" cy="94712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8540894-5B62-4B51-BDD2-C391D6C0F68A}"/>
                  </a:ext>
                </a:extLst>
              </p:cNvPr>
              <p:cNvGrpSpPr/>
              <p:nvPr/>
            </p:nvGrpSpPr>
            <p:grpSpPr>
              <a:xfrm>
                <a:off x="8393474" y="3998792"/>
                <a:ext cx="3566308" cy="947123"/>
                <a:chOff x="1093927" y="220995"/>
                <a:chExt cx="3566308" cy="947123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0AAAD10-E681-4107-B438-0814ABC0E6C5}"/>
                    </a:ext>
                  </a:extLst>
                </p:cNvPr>
                <p:cNvSpPr/>
                <p:nvPr/>
              </p:nvSpPr>
              <p:spPr>
                <a:xfrm>
                  <a:off x="1093927" y="220995"/>
                  <a:ext cx="3181494" cy="947123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B308D37-3CB6-4FCE-97AE-D613E1DA112F}"/>
                    </a:ext>
                  </a:extLst>
                </p:cNvPr>
                <p:cNvSpPr txBox="1"/>
                <p:nvPr/>
              </p:nvSpPr>
              <p:spPr>
                <a:xfrm>
                  <a:off x="1258232" y="220995"/>
                  <a:ext cx="3402003" cy="94712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0237" tIns="100237" rIns="100237" bIns="100237" numCol="1" spcCol="1270" anchor="ctr" anchorCtr="0">
                  <a:noAutofit/>
                </a:bodyPr>
                <a:lstStyle/>
                <a:p>
                  <a:r>
                    <a:rPr lang="en-CA" sz="20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consulted reference datasets</a:t>
                  </a:r>
                </a:p>
              </p:txBody>
            </p:sp>
          </p:grpSp>
        </p:grpSp>
        <p:pic>
          <p:nvPicPr>
            <p:cNvPr id="25" name="Graphic 24" descr="Database">
              <a:extLst>
                <a:ext uri="{FF2B5EF4-FFF2-40B4-BE49-F238E27FC236}">
                  <a16:creationId xmlns:a16="http://schemas.microsoft.com/office/drawing/2014/main" id="{52F44F5B-1AE1-498C-B902-55D954301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7530600" y="4236673"/>
              <a:ext cx="475418" cy="475418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764577A-1703-4828-85D1-F73F20000382}"/>
              </a:ext>
            </a:extLst>
          </p:cNvPr>
          <p:cNvGrpSpPr>
            <a:grpSpLocks noChangeAspect="1"/>
          </p:cNvGrpSpPr>
          <p:nvPr/>
        </p:nvGrpSpPr>
        <p:grpSpPr>
          <a:xfrm>
            <a:off x="552974" y="2636167"/>
            <a:ext cx="6832124" cy="1585665"/>
            <a:chOff x="991412" y="2398773"/>
            <a:chExt cx="9306753" cy="21600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1E0B8D8-67A9-4008-9BC2-7BADD1432F85}"/>
                </a:ext>
              </a:extLst>
            </p:cNvPr>
            <p:cNvGrpSpPr/>
            <p:nvPr/>
          </p:nvGrpSpPr>
          <p:grpSpPr>
            <a:xfrm>
              <a:off x="991412" y="2398773"/>
              <a:ext cx="2160000" cy="2160000"/>
              <a:chOff x="5373441" y="546030"/>
              <a:chExt cx="2160000" cy="2160000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2F1E86E-1A74-4A99-BC83-14C47BD926EF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160000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pic>
            <p:nvPicPr>
              <p:cNvPr id="43" name="Graphic 42">
                <a:extLst>
                  <a:ext uri="{FF2B5EF4-FFF2-40B4-BE49-F238E27FC236}">
                    <a16:creationId xmlns:a16="http://schemas.microsoft.com/office/drawing/2014/main" id="{453F844C-CA18-482E-925B-CABA4F096D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5949696" y="698509"/>
                <a:ext cx="1128585" cy="1128585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62E8576-54AF-4E2B-B29D-C0B362B1FEEA}"/>
                  </a:ext>
                </a:extLst>
              </p:cNvPr>
              <p:cNvSpPr txBox="1"/>
              <p:nvPr/>
            </p:nvSpPr>
            <p:spPr>
              <a:xfrm>
                <a:off x="5592630" y="1912619"/>
                <a:ext cx="1721625" cy="7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16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predictive bail</a:t>
                </a:r>
                <a:br>
                  <a:rPr lang="en-CA" sz="16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</a:br>
                <a:r>
                  <a:rPr lang="en-CA" sz="16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decisions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85544DF-BD8F-4091-9CFC-1147AABD93D2}"/>
                </a:ext>
              </a:extLst>
            </p:cNvPr>
            <p:cNvGrpSpPr/>
            <p:nvPr/>
          </p:nvGrpSpPr>
          <p:grpSpPr>
            <a:xfrm>
              <a:off x="3373663" y="2398773"/>
              <a:ext cx="2160000" cy="2160000"/>
              <a:chOff x="5373441" y="546030"/>
              <a:chExt cx="2160000" cy="2160000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5D54B4D2-6DF5-4AEC-A65C-C3275CEF2748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160000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pic>
            <p:nvPicPr>
              <p:cNvPr id="37" name="Graphic 36">
                <a:extLst>
                  <a:ext uri="{FF2B5EF4-FFF2-40B4-BE49-F238E27FC236}">
                    <a16:creationId xmlns:a16="http://schemas.microsoft.com/office/drawing/2014/main" id="{443D7502-0ED0-4681-89F9-1C3DECD454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/>
            </p:blipFill>
            <p:spPr>
              <a:xfrm>
                <a:off x="5949696" y="698509"/>
                <a:ext cx="1128585" cy="1128585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E1D34AD-2B3B-4D83-B8AD-C3EFEA0382FF}"/>
                  </a:ext>
                </a:extLst>
              </p:cNvPr>
              <p:cNvSpPr txBox="1"/>
              <p:nvPr/>
            </p:nvSpPr>
            <p:spPr>
              <a:xfrm>
                <a:off x="5535520" y="1912619"/>
                <a:ext cx="1835840" cy="7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16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automated ad-</a:t>
                </a:r>
                <a:br>
                  <a:rPr lang="en-CA" sz="16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</a:br>
                <a:r>
                  <a:rPr lang="en-CA" sz="16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mission system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D35F9E4-69B9-4213-8949-F6FFB3514AE5}"/>
                </a:ext>
              </a:extLst>
            </p:cNvPr>
            <p:cNvGrpSpPr/>
            <p:nvPr/>
          </p:nvGrpSpPr>
          <p:grpSpPr>
            <a:xfrm>
              <a:off x="5755914" y="2398773"/>
              <a:ext cx="2160000" cy="2160000"/>
              <a:chOff x="5373441" y="546030"/>
              <a:chExt cx="2160000" cy="216000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DBD0F297-0213-4385-A4F4-B32C64F43335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160000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pic>
            <p:nvPicPr>
              <p:cNvPr id="34" name="Graphic 33">
                <a:extLst>
                  <a:ext uri="{FF2B5EF4-FFF2-40B4-BE49-F238E27FC236}">
                    <a16:creationId xmlns:a16="http://schemas.microsoft.com/office/drawing/2014/main" id="{5CBA5BA1-3C5E-42C0-8E4E-4937172D5D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/>
            </p:blipFill>
            <p:spPr>
              <a:xfrm>
                <a:off x="5949696" y="698509"/>
                <a:ext cx="1093537" cy="1093537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7C9EAC8-55DD-4972-8A91-F0EB9B9EF211}"/>
                  </a:ext>
                </a:extLst>
              </p:cNvPr>
              <p:cNvSpPr txBox="1"/>
              <p:nvPr/>
            </p:nvSpPr>
            <p:spPr>
              <a:xfrm>
                <a:off x="5464390" y="1912619"/>
                <a:ext cx="1978105" cy="7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16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facial expression</a:t>
                </a:r>
                <a:br>
                  <a:rPr lang="en-CA" sz="16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</a:br>
                <a:r>
                  <a:rPr lang="en-CA" sz="16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recognition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17CF2D2-3D41-48D9-9674-7EBDC63F8376}"/>
                </a:ext>
              </a:extLst>
            </p:cNvPr>
            <p:cNvGrpSpPr/>
            <p:nvPr/>
          </p:nvGrpSpPr>
          <p:grpSpPr>
            <a:xfrm>
              <a:off x="8138165" y="2398773"/>
              <a:ext cx="2160000" cy="2160000"/>
              <a:chOff x="5373441" y="546030"/>
              <a:chExt cx="2160000" cy="2160000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D8FFA848-E20C-4AB0-B156-63D5CCD72E35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160000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id="{07C9840B-3446-441E-90C2-26386CEB84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/>
            </p:blipFill>
            <p:spPr>
              <a:xfrm>
                <a:off x="5949696" y="698509"/>
                <a:ext cx="1128585" cy="1128585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FAC2D2-344E-4185-826D-B0B8A72F3A3F}"/>
                  </a:ext>
                </a:extLst>
              </p:cNvPr>
              <p:cNvSpPr txBox="1"/>
              <p:nvPr/>
            </p:nvSpPr>
            <p:spPr>
              <a:xfrm>
                <a:off x="5398263" y="1912619"/>
                <a:ext cx="2110354" cy="730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16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automated speech</a:t>
                </a:r>
                <a:br>
                  <a:rPr lang="en-CA" sz="16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</a:br>
                <a:r>
                  <a:rPr lang="en-CA" sz="16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recognition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550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29</a:t>
            </a:fld>
            <a:endParaRPr lang="en-CA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2652E1DE-8EA1-4D75-BFDD-E2744C30302F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utility investigation study - procedure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07C2D93-38A3-4B90-BBF0-DD6565D40D91}"/>
              </a:ext>
            </a:extLst>
          </p:cNvPr>
          <p:cNvGrpSpPr>
            <a:grpSpLocks noChangeAspect="1"/>
          </p:cNvGrpSpPr>
          <p:nvPr/>
        </p:nvGrpSpPr>
        <p:grpSpPr>
          <a:xfrm>
            <a:off x="9818018" y="2394139"/>
            <a:ext cx="1987716" cy="1980000"/>
            <a:chOff x="5358347" y="3524527"/>
            <a:chExt cx="2168418" cy="2160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82598A2-B2E1-4541-AFCA-9B52F8906C4F}"/>
                </a:ext>
              </a:extLst>
            </p:cNvPr>
            <p:cNvSpPr/>
            <p:nvPr/>
          </p:nvSpPr>
          <p:spPr>
            <a:xfrm>
              <a:off x="5358347" y="3524527"/>
              <a:ext cx="2160000" cy="216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5FD28E-DBA6-4462-B137-62695D5AA728}"/>
                </a:ext>
              </a:extLst>
            </p:cNvPr>
            <p:cNvSpPr txBox="1"/>
            <p:nvPr/>
          </p:nvSpPr>
          <p:spPr>
            <a:xfrm>
              <a:off x="5364145" y="4879908"/>
              <a:ext cx="2162620" cy="772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semi-structured</a:t>
              </a:r>
              <a:b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</a:br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interview session</a:t>
              </a:r>
            </a:p>
          </p:txBody>
        </p:sp>
        <p:pic>
          <p:nvPicPr>
            <p:cNvPr id="12" name="Picture 37" descr="Boardroom">
              <a:extLst>
                <a:ext uri="{FF2B5EF4-FFF2-40B4-BE49-F238E27FC236}">
                  <a16:creationId xmlns:a16="http://schemas.microsoft.com/office/drawing/2014/main" id="{3F710379-CC6F-42FB-9ACE-C2A1106F5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970393" y="3761664"/>
              <a:ext cx="971699" cy="97169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672A24-121A-478E-8026-2B8F187979A0}"/>
              </a:ext>
            </a:extLst>
          </p:cNvPr>
          <p:cNvGrpSpPr>
            <a:grpSpLocks noChangeAspect="1"/>
          </p:cNvGrpSpPr>
          <p:nvPr/>
        </p:nvGrpSpPr>
        <p:grpSpPr>
          <a:xfrm>
            <a:off x="506939" y="2388503"/>
            <a:ext cx="1980000" cy="1980000"/>
            <a:chOff x="5358347" y="3524527"/>
            <a:chExt cx="2160000" cy="21600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C20D24B-51B8-487B-BE35-85B08DEDE6CE}"/>
                </a:ext>
              </a:extLst>
            </p:cNvPr>
            <p:cNvSpPr/>
            <p:nvPr/>
          </p:nvSpPr>
          <p:spPr>
            <a:xfrm>
              <a:off x="5358347" y="3524527"/>
              <a:ext cx="2160000" cy="216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A99465-E689-47A7-B06F-622C5CDE6DA2}"/>
                </a:ext>
              </a:extLst>
            </p:cNvPr>
            <p:cNvSpPr txBox="1"/>
            <p:nvPr/>
          </p:nvSpPr>
          <p:spPr>
            <a:xfrm>
              <a:off x="5542784" y="4891116"/>
              <a:ext cx="1742015" cy="772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introduce the</a:t>
              </a:r>
            </a:p>
            <a:p>
              <a:pPr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experiment</a:t>
              </a:r>
            </a:p>
          </p:txBody>
        </p:sp>
        <p:pic>
          <p:nvPicPr>
            <p:cNvPr id="20" name="Picture 32" descr="Questions">
              <a:extLst>
                <a:ext uri="{FF2B5EF4-FFF2-40B4-BE49-F238E27FC236}">
                  <a16:creationId xmlns:a16="http://schemas.microsoft.com/office/drawing/2014/main" id="{CE39D96D-211F-4AD0-BA88-62DD0D994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970393" y="3761664"/>
              <a:ext cx="971699" cy="971699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5F7E04-6F33-4E26-AB88-69A201F47103}"/>
              </a:ext>
            </a:extLst>
          </p:cNvPr>
          <p:cNvGrpSpPr>
            <a:grpSpLocks noChangeAspect="1"/>
          </p:cNvGrpSpPr>
          <p:nvPr/>
        </p:nvGrpSpPr>
        <p:grpSpPr>
          <a:xfrm>
            <a:off x="2826489" y="2388503"/>
            <a:ext cx="1980000" cy="1980000"/>
            <a:chOff x="5358347" y="3524527"/>
            <a:chExt cx="2160000" cy="21600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5DED8B8-C95E-4C2C-AA22-4D029C742C61}"/>
                </a:ext>
              </a:extLst>
            </p:cNvPr>
            <p:cNvSpPr/>
            <p:nvPr/>
          </p:nvSpPr>
          <p:spPr>
            <a:xfrm>
              <a:off x="5358347" y="3524527"/>
              <a:ext cx="2160000" cy="216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74FFC77-C8F8-424D-B0B9-7C3CE059D1AF}"/>
                </a:ext>
              </a:extLst>
            </p:cNvPr>
            <p:cNvSpPr txBox="1"/>
            <p:nvPr/>
          </p:nvSpPr>
          <p:spPr>
            <a:xfrm>
              <a:off x="5367878" y="4891116"/>
              <a:ext cx="2091832" cy="772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decision-making</a:t>
              </a:r>
            </a:p>
            <a:p>
              <a:pPr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scenario</a:t>
              </a:r>
            </a:p>
          </p:txBody>
        </p:sp>
        <p:pic>
          <p:nvPicPr>
            <p:cNvPr id="28" name="Picture 32">
              <a:extLst>
                <a:ext uri="{FF2B5EF4-FFF2-40B4-BE49-F238E27FC236}">
                  <a16:creationId xmlns:a16="http://schemas.microsoft.com/office/drawing/2014/main" id="{0B0A3B2F-30DF-4EC2-9719-EF6FA330C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70393" y="3772435"/>
              <a:ext cx="971699" cy="950158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0768554-519D-4ABC-9C6E-951DFD3319CE}"/>
              </a:ext>
            </a:extLst>
          </p:cNvPr>
          <p:cNvGrpSpPr>
            <a:grpSpLocks noChangeAspect="1"/>
          </p:cNvGrpSpPr>
          <p:nvPr/>
        </p:nvGrpSpPr>
        <p:grpSpPr>
          <a:xfrm>
            <a:off x="7482029" y="2391138"/>
            <a:ext cx="1980000" cy="1980000"/>
            <a:chOff x="5358347" y="3524527"/>
            <a:chExt cx="2160000" cy="216000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D69EAC9-5FE6-41C0-A26D-44451D11C36A}"/>
                </a:ext>
              </a:extLst>
            </p:cNvPr>
            <p:cNvSpPr/>
            <p:nvPr/>
          </p:nvSpPr>
          <p:spPr>
            <a:xfrm>
              <a:off x="5358347" y="3524527"/>
              <a:ext cx="2160000" cy="216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00DA9E-8976-49D7-ACC9-8A484784591A}"/>
                </a:ext>
              </a:extLst>
            </p:cNvPr>
            <p:cNvSpPr txBox="1"/>
            <p:nvPr/>
          </p:nvSpPr>
          <p:spPr>
            <a:xfrm>
              <a:off x="5526064" y="4891116"/>
              <a:ext cx="1775451" cy="772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post scenario</a:t>
              </a:r>
              <a:b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</a:br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questionnaire</a:t>
              </a:r>
            </a:p>
          </p:txBody>
        </p:sp>
        <p:pic>
          <p:nvPicPr>
            <p:cNvPr id="32" name="Picture 32" descr="List">
              <a:extLst>
                <a:ext uri="{FF2B5EF4-FFF2-40B4-BE49-F238E27FC236}">
                  <a16:creationId xmlns:a16="http://schemas.microsoft.com/office/drawing/2014/main" id="{79F28B0E-74B5-4F9B-B793-7282BA15E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5970393" y="3761664"/>
              <a:ext cx="971699" cy="971699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94947B-9DF4-47E4-B1ED-3D272582B24A}"/>
              </a:ext>
            </a:extLst>
          </p:cNvPr>
          <p:cNvGrpSpPr>
            <a:grpSpLocks noChangeAspect="1"/>
          </p:cNvGrpSpPr>
          <p:nvPr/>
        </p:nvGrpSpPr>
        <p:grpSpPr>
          <a:xfrm>
            <a:off x="5146039" y="2388503"/>
            <a:ext cx="1980000" cy="1980000"/>
            <a:chOff x="5358347" y="3524527"/>
            <a:chExt cx="2160000" cy="216000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48804CC-2772-4AD9-BBC6-57D8244E5EF8}"/>
                </a:ext>
              </a:extLst>
            </p:cNvPr>
            <p:cNvSpPr/>
            <p:nvPr/>
          </p:nvSpPr>
          <p:spPr>
            <a:xfrm>
              <a:off x="5358347" y="3524527"/>
              <a:ext cx="2160000" cy="216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1853C28-71CA-48AA-8817-12F32119C5A5}"/>
                </a:ext>
              </a:extLst>
            </p:cNvPr>
            <p:cNvSpPr txBox="1"/>
            <p:nvPr/>
          </p:nvSpPr>
          <p:spPr>
            <a:xfrm>
              <a:off x="5645853" y="4891116"/>
              <a:ext cx="1535876" cy="772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present the</a:t>
              </a:r>
            </a:p>
            <a:p>
              <a:pPr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explanation</a:t>
              </a:r>
            </a:p>
          </p:txBody>
        </p:sp>
        <p:pic>
          <p:nvPicPr>
            <p:cNvPr id="36" name="Picture 32" descr="Document">
              <a:extLst>
                <a:ext uri="{FF2B5EF4-FFF2-40B4-BE49-F238E27FC236}">
                  <a16:creationId xmlns:a16="http://schemas.microsoft.com/office/drawing/2014/main" id="{A4A65E32-44E5-4E3A-9ABC-11BE4C7AA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5970393" y="3761664"/>
              <a:ext cx="971699" cy="971699"/>
            </a:xfrm>
            <a:prstGeom prst="rect">
              <a:avLst/>
            </a:prstGeom>
          </p:spPr>
        </p:pic>
      </p:grpSp>
      <p:sp>
        <p:nvSpPr>
          <p:cNvPr id="37" name="Arrow: Circular 36">
            <a:extLst>
              <a:ext uri="{FF2B5EF4-FFF2-40B4-BE49-F238E27FC236}">
                <a16:creationId xmlns:a16="http://schemas.microsoft.com/office/drawing/2014/main" id="{EED651AF-25E1-4696-8E5D-ED17DAB346C6}"/>
              </a:ext>
            </a:extLst>
          </p:cNvPr>
          <p:cNvSpPr/>
          <p:nvPr/>
        </p:nvSpPr>
        <p:spPr>
          <a:xfrm rot="10800000">
            <a:off x="3585028" y="3149034"/>
            <a:ext cx="5348765" cy="2409371"/>
          </a:xfrm>
          <a:prstGeom prst="circularArrow">
            <a:avLst>
              <a:gd name="adj1" fmla="val 5205"/>
              <a:gd name="adj2" fmla="val 499048"/>
              <a:gd name="adj3" fmla="val 21084008"/>
              <a:gd name="adj4" fmla="val 10835886"/>
              <a:gd name="adj5" fmla="val 8774"/>
            </a:avLst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3403A5D9-0947-4ECB-A570-638FB2363FCA}"/>
              </a:ext>
            </a:extLst>
          </p:cNvPr>
          <p:cNvSpPr/>
          <p:nvPr/>
        </p:nvSpPr>
        <p:spPr>
          <a:xfrm>
            <a:off x="2492254" y="3216550"/>
            <a:ext cx="372429" cy="463550"/>
          </a:xfrm>
          <a:prstGeom prst="rightArrow">
            <a:avLst>
              <a:gd name="adj1" fmla="val 37475"/>
              <a:gd name="adj2" fmla="val 50000"/>
            </a:avLst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E76B08-D404-4615-8543-5DEA1D4F4450}"/>
              </a:ext>
            </a:extLst>
          </p:cNvPr>
          <p:cNvSpPr txBox="1"/>
          <p:nvPr/>
        </p:nvSpPr>
        <p:spPr>
          <a:xfrm>
            <a:off x="6157566" y="5425867"/>
            <a:ext cx="428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x4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A245229A-A871-4F96-89B8-C8CD76C97E62}"/>
              </a:ext>
            </a:extLst>
          </p:cNvPr>
          <p:cNvSpPr/>
          <p:nvPr/>
        </p:nvSpPr>
        <p:spPr>
          <a:xfrm>
            <a:off x="4806416" y="3216550"/>
            <a:ext cx="372429" cy="463550"/>
          </a:xfrm>
          <a:prstGeom prst="rightArrow">
            <a:avLst>
              <a:gd name="adj1" fmla="val 37475"/>
              <a:gd name="adj2" fmla="val 50000"/>
            </a:avLst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6AE98B94-DCD6-45D6-A280-4DC7A6618147}"/>
              </a:ext>
            </a:extLst>
          </p:cNvPr>
          <p:cNvSpPr/>
          <p:nvPr/>
        </p:nvSpPr>
        <p:spPr>
          <a:xfrm>
            <a:off x="7116769" y="3177660"/>
            <a:ext cx="372429" cy="463550"/>
          </a:xfrm>
          <a:prstGeom prst="rightArrow">
            <a:avLst>
              <a:gd name="adj1" fmla="val 37475"/>
              <a:gd name="adj2" fmla="val 50000"/>
            </a:avLst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106E0B3A-8EB9-4F76-B83E-997A799967D9}"/>
              </a:ext>
            </a:extLst>
          </p:cNvPr>
          <p:cNvSpPr/>
          <p:nvPr/>
        </p:nvSpPr>
        <p:spPr>
          <a:xfrm>
            <a:off x="9467923" y="3197225"/>
            <a:ext cx="372429" cy="463550"/>
          </a:xfrm>
          <a:prstGeom prst="rightArrow">
            <a:avLst>
              <a:gd name="adj1" fmla="val 37475"/>
              <a:gd name="adj2" fmla="val 50000"/>
            </a:avLst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310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3" grpId="0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3</a:t>
            </a:fld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BB3CEA-8109-4A57-965D-7304D79AC284}"/>
              </a:ext>
            </a:extLst>
          </p:cNvPr>
          <p:cNvGrpSpPr/>
          <p:nvPr/>
        </p:nvGrpSpPr>
        <p:grpSpPr>
          <a:xfrm>
            <a:off x="7213202" y="311917"/>
            <a:ext cx="2897534" cy="2635320"/>
            <a:chOff x="7200867" y="163122"/>
            <a:chExt cx="3125208" cy="2943956"/>
          </a:xfrm>
        </p:grpSpPr>
        <p:pic>
          <p:nvPicPr>
            <p:cNvPr id="1026" name="Picture 2" descr="The Black Box of Product Management">
              <a:extLst>
                <a:ext uri="{FF2B5EF4-FFF2-40B4-BE49-F238E27FC236}">
                  <a16:creationId xmlns:a16="http://schemas.microsoft.com/office/drawing/2014/main" id="{69F0C204-496F-4C0D-91F4-EE9FE2A059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8043" y="163122"/>
              <a:ext cx="2520041" cy="2520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F5B830-33E9-47A5-8311-86B99110EDF4}"/>
                </a:ext>
              </a:extLst>
            </p:cNvPr>
            <p:cNvSpPr txBox="1"/>
            <p:nvPr/>
          </p:nvSpPr>
          <p:spPr>
            <a:xfrm flipH="1">
              <a:off x="7200867" y="2591345"/>
              <a:ext cx="3125208" cy="515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black-box systems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1CF37E8-FA1B-4C74-9DAB-0F2EE197AB58}"/>
              </a:ext>
            </a:extLst>
          </p:cNvPr>
          <p:cNvGrpSpPr/>
          <p:nvPr/>
        </p:nvGrpSpPr>
        <p:grpSpPr>
          <a:xfrm>
            <a:off x="7161831" y="3649177"/>
            <a:ext cx="3225839" cy="2599908"/>
            <a:chOff x="7161831" y="3649177"/>
            <a:chExt cx="3225839" cy="2599908"/>
          </a:xfrm>
        </p:grpSpPr>
        <p:pic>
          <p:nvPicPr>
            <p:cNvPr id="1032" name="Picture 8" descr="Online Coding Challenges, Hackathons, Programming Contests - Competency  Icon Clipart - Full Size Clipart (#89507) - PinClipart">
              <a:extLst>
                <a:ext uri="{FF2B5EF4-FFF2-40B4-BE49-F238E27FC236}">
                  <a16:creationId xmlns:a16="http://schemas.microsoft.com/office/drawing/2014/main" id="{1E3E6FA9-B884-4DAC-B072-E5D1AF48CC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8164" y="3649177"/>
              <a:ext cx="1604869" cy="1745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3CA2A9-F92F-46CB-B031-A61C5401BCA9}"/>
                </a:ext>
              </a:extLst>
            </p:cNvPr>
            <p:cNvSpPr txBox="1"/>
            <p:nvPr/>
          </p:nvSpPr>
          <p:spPr>
            <a:xfrm flipH="1">
              <a:off x="7161831" y="5418088"/>
              <a:ext cx="32258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difficult to interpret and understand the system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28C112-FADF-4A65-B2B1-616BC22D8C5F}"/>
              </a:ext>
            </a:extLst>
          </p:cNvPr>
          <p:cNvGrpSpPr>
            <a:grpSpLocks noChangeAspect="1"/>
          </p:cNvGrpSpPr>
          <p:nvPr/>
        </p:nvGrpSpPr>
        <p:grpSpPr>
          <a:xfrm>
            <a:off x="805552" y="1705457"/>
            <a:ext cx="4738723" cy="3447085"/>
            <a:chOff x="2048723" y="501650"/>
            <a:chExt cx="8094554" cy="5888214"/>
          </a:xfrm>
        </p:grpSpPr>
        <p:pic>
          <p:nvPicPr>
            <p:cNvPr id="12" name="Picture 2" descr="How to Build A Recommender System In Less Than 1 Hour">
              <a:extLst>
                <a:ext uri="{FF2B5EF4-FFF2-40B4-BE49-F238E27FC236}">
                  <a16:creationId xmlns:a16="http://schemas.microsoft.com/office/drawing/2014/main" id="{791934CC-DEF5-4EF9-8352-57B28731C0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2" r="4275"/>
            <a:stretch/>
          </p:blipFill>
          <p:spPr bwMode="auto">
            <a:xfrm>
              <a:off x="2048723" y="501650"/>
              <a:ext cx="3841796" cy="2656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Resume Screening Software: A How-To Guide for Recruiters">
              <a:extLst>
                <a:ext uri="{FF2B5EF4-FFF2-40B4-BE49-F238E27FC236}">
                  <a16:creationId xmlns:a16="http://schemas.microsoft.com/office/drawing/2014/main" id="{4E2E19DD-21A1-4D79-9955-B042A02ACA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3" r="20553"/>
            <a:stretch/>
          </p:blipFill>
          <p:spPr bwMode="auto">
            <a:xfrm>
              <a:off x="6301483" y="501650"/>
              <a:ext cx="3841794" cy="2656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Face Recognition - Data Driven Investor - Medium">
              <a:extLst>
                <a:ext uri="{FF2B5EF4-FFF2-40B4-BE49-F238E27FC236}">
                  <a16:creationId xmlns:a16="http://schemas.microsoft.com/office/drawing/2014/main" id="{37896FF5-87A1-4783-A136-50C0ADD04C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5" r="4482"/>
            <a:stretch/>
          </p:blipFill>
          <p:spPr bwMode="auto">
            <a:xfrm>
              <a:off x="2048723" y="3556540"/>
              <a:ext cx="3841795" cy="2799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4" descr="Bias detectives: the researchers striving to make algorithms fair">
              <a:extLst>
                <a:ext uri="{FF2B5EF4-FFF2-40B4-BE49-F238E27FC236}">
                  <a16:creationId xmlns:a16="http://schemas.microsoft.com/office/drawing/2014/main" id="{C623E14C-DE82-460E-9D8B-110EBD9C69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1483" y="3556540"/>
              <a:ext cx="3841794" cy="283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90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B2AD0-D550-4BB0-8565-0323C2E7B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30</a:t>
            </a:fld>
            <a:endParaRPr lang="en-CA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FE6B945-97C1-4152-AB69-71F937197E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812325"/>
              </p:ext>
            </p:extLst>
          </p:nvPr>
        </p:nvGraphicFramePr>
        <p:xfrm>
          <a:off x="3621104" y="993513"/>
          <a:ext cx="2987187" cy="243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C5B8A19-8CE7-493D-9D1A-EF08F28AE2A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spcAft>
                <a:spcPts val="600"/>
              </a:spcAft>
              <a:defRPr/>
            </a:pPr>
            <a:fld id="{CA1BD24A-2F31-4F93-A952-F58425ACF6E8}" type="slidenum">
              <a:rPr lang="en-CA" smtClean="0">
                <a:solidFill>
                  <a:srgbClr val="FFFFFF"/>
                </a:solidFill>
                <a:latin typeface="Corbel" panose="020B0503020204020204"/>
              </a:rPr>
              <a:pPr algn="l" defTabSz="457200">
                <a:spcAft>
                  <a:spcPts val="600"/>
                </a:spcAft>
                <a:defRPr/>
              </a:pPr>
              <a:t>30</a:t>
            </a:fld>
            <a:endParaRPr lang="en-CA" dirty="0">
              <a:solidFill>
                <a:srgbClr val="FFFFFF"/>
              </a:solidFill>
              <a:latin typeface="Corbel" panose="020B050302020402020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6402260-5E80-4F6A-9907-81C3CB9FD96E}"/>
              </a:ext>
            </a:extLst>
          </p:cNvPr>
          <p:cNvGrpSpPr/>
          <p:nvPr/>
        </p:nvGrpSpPr>
        <p:grpSpPr>
          <a:xfrm>
            <a:off x="986071" y="1345789"/>
            <a:ext cx="1866186" cy="1774916"/>
            <a:chOff x="5373441" y="546030"/>
            <a:chExt cx="2160000" cy="21600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AB0BFDF-6197-48A5-8753-29FC089BCC95}"/>
                </a:ext>
              </a:extLst>
            </p:cNvPr>
            <p:cNvSpPr/>
            <p:nvPr/>
          </p:nvSpPr>
          <p:spPr>
            <a:xfrm>
              <a:off x="5373441" y="546030"/>
              <a:ext cx="2160000" cy="216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0" name="Graphic 9" descr="Users">
              <a:extLst>
                <a:ext uri="{FF2B5EF4-FFF2-40B4-BE49-F238E27FC236}">
                  <a16:creationId xmlns:a16="http://schemas.microsoft.com/office/drawing/2014/main" id="{F6463142-54DA-4702-A741-42A3CCEB3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28600" y="572772"/>
              <a:ext cx="1249681" cy="12496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023C90-32C2-407F-8CC0-DD2210A4665A}"/>
                </a:ext>
              </a:extLst>
            </p:cNvPr>
            <p:cNvSpPr txBox="1"/>
            <p:nvPr/>
          </p:nvSpPr>
          <p:spPr>
            <a:xfrm>
              <a:off x="5452275" y="1912619"/>
              <a:ext cx="2002329" cy="486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27 participants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C3F555-E68D-4C2C-B9F5-3D78B611A0EB}"/>
              </a:ext>
            </a:extLst>
          </p:cNvPr>
          <p:cNvGrpSpPr/>
          <p:nvPr/>
        </p:nvGrpSpPr>
        <p:grpSpPr>
          <a:xfrm>
            <a:off x="986071" y="4240359"/>
            <a:ext cx="1866186" cy="1737787"/>
            <a:chOff x="8848163" y="546030"/>
            <a:chExt cx="2160000" cy="21600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0962A25-E2E3-4D3C-A9B8-345A34A563D8}"/>
                </a:ext>
              </a:extLst>
            </p:cNvPr>
            <p:cNvSpPr/>
            <p:nvPr/>
          </p:nvSpPr>
          <p:spPr>
            <a:xfrm>
              <a:off x="8848163" y="546030"/>
              <a:ext cx="2160000" cy="216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C5C7B8-D058-466E-9D02-70C296CA280C}"/>
                </a:ext>
              </a:extLst>
            </p:cNvPr>
            <p:cNvSpPr txBox="1"/>
            <p:nvPr/>
          </p:nvSpPr>
          <p:spPr>
            <a:xfrm>
              <a:off x="8896874" y="1808347"/>
              <a:ext cx="2013461" cy="879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different levels</a:t>
              </a:r>
              <a:b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</a:br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of expertise</a:t>
              </a:r>
            </a:p>
          </p:txBody>
        </p:sp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1AF9DEED-1F4A-4DAC-B13D-F6A472B3A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7599" y="760256"/>
              <a:ext cx="874712" cy="874712"/>
            </a:xfrm>
            <a:prstGeom prst="rect">
              <a:avLst/>
            </a:prstGeom>
          </p:spPr>
        </p:pic>
      </p:grp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40F91DBA-8E0A-4358-A405-4AD25EE3D5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937651"/>
              </p:ext>
            </p:extLst>
          </p:nvPr>
        </p:nvGraphicFramePr>
        <p:xfrm>
          <a:off x="3621104" y="3826254"/>
          <a:ext cx="2987187" cy="243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ABAF6667-1D64-4818-9635-FC48F0171C19}"/>
              </a:ext>
            </a:extLst>
          </p:cNvPr>
          <p:cNvGrpSpPr/>
          <p:nvPr/>
        </p:nvGrpSpPr>
        <p:grpSpPr>
          <a:xfrm>
            <a:off x="8818804" y="1131256"/>
            <a:ext cx="2160000" cy="2160000"/>
            <a:chOff x="5358347" y="3524527"/>
            <a:chExt cx="2160000" cy="21600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67A6089-6478-4097-843D-D82C12377459}"/>
                </a:ext>
              </a:extLst>
            </p:cNvPr>
            <p:cNvSpPr/>
            <p:nvPr/>
          </p:nvSpPr>
          <p:spPr>
            <a:xfrm>
              <a:off x="5358347" y="3524527"/>
              <a:ext cx="2160000" cy="216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2192B4-0E90-4E7A-A166-C1705CB6E27A}"/>
                </a:ext>
              </a:extLst>
            </p:cNvPr>
            <p:cNvSpPr txBox="1"/>
            <p:nvPr/>
          </p:nvSpPr>
          <p:spPr>
            <a:xfrm>
              <a:off x="5475872" y="4891116"/>
              <a:ext cx="18758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semi-structured</a:t>
              </a:r>
              <a:b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</a:br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interviews</a:t>
              </a:r>
            </a:p>
          </p:txBody>
        </p:sp>
        <p:pic>
          <p:nvPicPr>
            <p:cNvPr id="24" name="Picture 37" descr="Boardroom">
              <a:extLst>
                <a:ext uri="{FF2B5EF4-FFF2-40B4-BE49-F238E27FC236}">
                  <a16:creationId xmlns:a16="http://schemas.microsoft.com/office/drawing/2014/main" id="{4F9BC636-D3E5-4760-BAA6-0F3720B8E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5970393" y="3761664"/>
              <a:ext cx="971699" cy="971699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4A76921F-DCCB-4138-81F6-01ADE051C739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utility investigation study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22E3217-A4AA-4ECC-8B52-D422DBA0B805}"/>
              </a:ext>
            </a:extLst>
          </p:cNvPr>
          <p:cNvGrpSpPr/>
          <p:nvPr/>
        </p:nvGrpSpPr>
        <p:grpSpPr>
          <a:xfrm>
            <a:off x="8836699" y="3963997"/>
            <a:ext cx="2160000" cy="2160000"/>
            <a:chOff x="5358347" y="3524527"/>
            <a:chExt cx="2160000" cy="216000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E4D9273-9E64-48F6-B672-94D900131C9B}"/>
                </a:ext>
              </a:extLst>
            </p:cNvPr>
            <p:cNvSpPr/>
            <p:nvPr/>
          </p:nvSpPr>
          <p:spPr>
            <a:xfrm>
              <a:off x="5358347" y="3524527"/>
              <a:ext cx="2160000" cy="216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0D71EF5-6CC7-4601-9212-5A6163BBCA5F}"/>
                </a:ext>
              </a:extLst>
            </p:cNvPr>
            <p:cNvSpPr txBox="1"/>
            <p:nvPr/>
          </p:nvSpPr>
          <p:spPr>
            <a:xfrm>
              <a:off x="5417460" y="4891116"/>
              <a:ext cx="19926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 err="1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likert</a:t>
              </a:r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 scale based</a:t>
              </a:r>
              <a:b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</a:br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questionnaire</a:t>
              </a:r>
            </a:p>
          </p:txBody>
        </p:sp>
        <p:pic>
          <p:nvPicPr>
            <p:cNvPr id="29" name="Picture 32" descr="List">
              <a:extLst>
                <a:ext uri="{FF2B5EF4-FFF2-40B4-BE49-F238E27FC236}">
                  <a16:creationId xmlns:a16="http://schemas.microsoft.com/office/drawing/2014/main" id="{D6BD2444-F7A1-4F5A-839A-C2D69FE00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5970393" y="3761664"/>
              <a:ext cx="971699" cy="971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28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555C7A-66D5-45CE-A3D6-3D824B78F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3CDE59-DD03-4056-B2DD-DF4334534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43EA35-776D-4653-B3AD-A74EC89C9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D90498-5A26-4DBD-A732-DE9C362E1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307A85-0C3E-4832-8EC3-3A9A459E8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CDF96F-9354-420F-AE90-5F5926926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B555C7A-66D5-45CE-A3D6-3D824B78F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83CDE59-DD03-4056-B2DD-DF4334534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E43EA35-776D-4653-B3AD-A74EC89C9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AD90498-5A26-4DBD-A732-DE9C362E1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C307A85-0C3E-4832-8EC3-3A9A459E8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4CDF96F-9354-420F-AE90-5F5926926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1B24CEF-E9D1-4511-95E0-8F8115336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BBF0BB5-35DE-4B92-970B-BFBCB15C0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9A27CFF-5A87-42C1-B860-9493FF9A6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20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31</a:t>
            </a:fld>
            <a:endParaRPr lang="en-C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7D3414-E928-41D2-A4F1-EA136865D73C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quantitative findings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CCCA95F-B957-4F77-AF64-891AD83B72C1}"/>
              </a:ext>
            </a:extLst>
          </p:cNvPr>
          <p:cNvGrpSpPr/>
          <p:nvPr/>
        </p:nvGrpSpPr>
        <p:grpSpPr>
          <a:xfrm>
            <a:off x="7290873" y="1961912"/>
            <a:ext cx="2357550" cy="2160000"/>
            <a:chOff x="5358347" y="3524527"/>
            <a:chExt cx="2357550" cy="2160000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FDB5C98-15C2-4AFD-8D3F-4C600AD45314}"/>
                </a:ext>
              </a:extLst>
            </p:cNvPr>
            <p:cNvSpPr/>
            <p:nvPr/>
          </p:nvSpPr>
          <p:spPr>
            <a:xfrm>
              <a:off x="5358347" y="3524527"/>
              <a:ext cx="2357550" cy="216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83E6D8C-4C33-4A52-9416-6404863673D7}"/>
                </a:ext>
              </a:extLst>
            </p:cNvPr>
            <p:cNvSpPr txBox="1"/>
            <p:nvPr/>
          </p:nvSpPr>
          <p:spPr>
            <a:xfrm>
              <a:off x="5503851" y="4743438"/>
              <a:ext cx="216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1111250">
                <a:spcBef>
                  <a:spcPct val="0"/>
                </a:spcBef>
                <a:spcAft>
                  <a:spcPct val="35000"/>
                </a:spcAft>
              </a:pPr>
              <a:r>
                <a:rPr lang="en-CA" dirty="0" err="1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wilcoxon</a:t>
              </a:r>
              <a:r>
                <a:rPr lang="en-CA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 test across training dataset characteristics </a:t>
              </a:r>
              <a:endParaRPr lang="en-US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  <p:pic>
          <p:nvPicPr>
            <p:cNvPr id="53" name="Picture 37">
              <a:extLst>
                <a:ext uri="{FF2B5EF4-FFF2-40B4-BE49-F238E27FC236}">
                  <a16:creationId xmlns:a16="http://schemas.microsoft.com/office/drawing/2014/main" id="{1075CC3A-A1F1-423F-8288-BD2506DF1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098001" y="3661647"/>
              <a:ext cx="971699" cy="971699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7BEE765-D4C4-4B53-AEE5-1B689D7B1A8F}"/>
              </a:ext>
            </a:extLst>
          </p:cNvPr>
          <p:cNvGrpSpPr/>
          <p:nvPr/>
        </p:nvGrpSpPr>
        <p:grpSpPr>
          <a:xfrm>
            <a:off x="2232812" y="1961912"/>
            <a:ext cx="2357550" cy="2160000"/>
            <a:chOff x="5358347" y="3524527"/>
            <a:chExt cx="2357550" cy="2160000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3FF703B1-F8DA-489F-987A-020AB7BD3952}"/>
                </a:ext>
              </a:extLst>
            </p:cNvPr>
            <p:cNvSpPr/>
            <p:nvPr/>
          </p:nvSpPr>
          <p:spPr>
            <a:xfrm>
              <a:off x="5358347" y="3524527"/>
              <a:ext cx="2357550" cy="216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9FE58A1-0C7C-4EFB-9FFD-8A2938D1CF03}"/>
                </a:ext>
              </a:extLst>
            </p:cNvPr>
            <p:cNvSpPr txBox="1"/>
            <p:nvPr/>
          </p:nvSpPr>
          <p:spPr>
            <a:xfrm>
              <a:off x="5503851" y="4743438"/>
              <a:ext cx="216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1111250">
                <a:spcBef>
                  <a:spcPct val="0"/>
                </a:spcBef>
                <a:spcAft>
                  <a:spcPct val="35000"/>
                </a:spcAft>
              </a:pPr>
              <a:r>
                <a:rPr lang="en-CA" dirty="0" err="1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kruskal-wallis</a:t>
              </a:r>
              <a:r>
                <a:rPr lang="en-CA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 test across</a:t>
              </a:r>
              <a:br>
                <a:rPr lang="en-CA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</a:br>
              <a:r>
                <a:rPr lang="en-CA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expertise group</a:t>
              </a:r>
              <a:endParaRPr lang="en-US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  <p:pic>
          <p:nvPicPr>
            <p:cNvPr id="63" name="Picture 37">
              <a:extLst>
                <a:ext uri="{FF2B5EF4-FFF2-40B4-BE49-F238E27FC236}">
                  <a16:creationId xmlns:a16="http://schemas.microsoft.com/office/drawing/2014/main" id="{ECB43F3C-78BE-47D5-B91E-ED93CDB63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094952" y="3659753"/>
              <a:ext cx="971699" cy="971699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0098915-0A90-4DFE-AC9A-4157EBCAA887}"/>
              </a:ext>
            </a:extLst>
          </p:cNvPr>
          <p:cNvGrpSpPr/>
          <p:nvPr/>
        </p:nvGrpSpPr>
        <p:grpSpPr>
          <a:xfrm>
            <a:off x="1499653" y="4550564"/>
            <a:ext cx="3823868" cy="772500"/>
            <a:chOff x="1425504" y="5079974"/>
            <a:chExt cx="3823868" cy="77250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3A68F96-6DA3-4E76-A902-08784ED10F68}"/>
                </a:ext>
              </a:extLst>
            </p:cNvPr>
            <p:cNvGrpSpPr/>
            <p:nvPr/>
          </p:nvGrpSpPr>
          <p:grpSpPr>
            <a:xfrm>
              <a:off x="1425504" y="5079974"/>
              <a:ext cx="3823868" cy="772500"/>
              <a:chOff x="7299545" y="3998792"/>
              <a:chExt cx="5959702" cy="947123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65678E7D-1788-4087-8898-28841A0D66CF}"/>
                  </a:ext>
                </a:extLst>
              </p:cNvPr>
              <p:cNvSpPr/>
              <p:nvPr/>
            </p:nvSpPr>
            <p:spPr>
              <a:xfrm>
                <a:off x="7299545" y="3998792"/>
                <a:ext cx="5959702" cy="94712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6BCC7DA3-60E8-44AD-BDF3-9DCFE7274860}"/>
                  </a:ext>
                </a:extLst>
              </p:cNvPr>
              <p:cNvGrpSpPr/>
              <p:nvPr/>
            </p:nvGrpSpPr>
            <p:grpSpPr>
              <a:xfrm>
                <a:off x="8393474" y="3998792"/>
                <a:ext cx="4865773" cy="947123"/>
                <a:chOff x="1093927" y="220995"/>
                <a:chExt cx="4865773" cy="947123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6B8774B4-0E1C-47BD-BA7E-8F276F0F23FE}"/>
                    </a:ext>
                  </a:extLst>
                </p:cNvPr>
                <p:cNvSpPr/>
                <p:nvPr/>
              </p:nvSpPr>
              <p:spPr>
                <a:xfrm>
                  <a:off x="1093927" y="220995"/>
                  <a:ext cx="3181494" cy="947123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D9157393-E258-498D-8711-2506322299D2}"/>
                    </a:ext>
                  </a:extLst>
                </p:cNvPr>
                <p:cNvSpPr txBox="1"/>
                <p:nvPr/>
              </p:nvSpPr>
              <p:spPr>
                <a:xfrm>
                  <a:off x="1258231" y="220995"/>
                  <a:ext cx="4701469" cy="94712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0237" tIns="100237" rIns="100237" bIns="100237" numCol="1" spcCol="1270" anchor="ctr" anchorCtr="0">
                  <a:noAutofit/>
                </a:bodyPr>
                <a:lstStyle/>
                <a:p>
                  <a:pPr marL="0" lvl="0" indent="0" algn="l" defTabSz="10668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CA" sz="2000" kern="12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no significant differences</a:t>
                  </a:r>
                  <a:endParaRPr lang="en-US" sz="2000" kern="1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endParaRPr>
                </a:p>
              </p:txBody>
            </p:sp>
          </p:grpSp>
        </p:grpSp>
        <p:pic>
          <p:nvPicPr>
            <p:cNvPr id="1032" name="Picture 8" descr="Business growth, graph, bar chart, business graph icon - Free download">
              <a:extLst>
                <a:ext uri="{FF2B5EF4-FFF2-40B4-BE49-F238E27FC236}">
                  <a16:creationId xmlns:a16="http://schemas.microsoft.com/office/drawing/2014/main" id="{618BAEA4-F02F-44EB-B3BE-BACBC0CEB3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289" y="5210673"/>
              <a:ext cx="511102" cy="51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E934F48-23DE-4FBC-9D58-68947FB44E46}"/>
              </a:ext>
            </a:extLst>
          </p:cNvPr>
          <p:cNvGrpSpPr/>
          <p:nvPr/>
        </p:nvGrpSpPr>
        <p:grpSpPr>
          <a:xfrm>
            <a:off x="6557714" y="4550564"/>
            <a:ext cx="3823868" cy="772500"/>
            <a:chOff x="6483565" y="5079974"/>
            <a:chExt cx="3823868" cy="77250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EFADC4D-8CBE-415A-A6C6-60B1F49F4CAF}"/>
                </a:ext>
              </a:extLst>
            </p:cNvPr>
            <p:cNvGrpSpPr/>
            <p:nvPr/>
          </p:nvGrpSpPr>
          <p:grpSpPr>
            <a:xfrm>
              <a:off x="6483565" y="5079974"/>
              <a:ext cx="3823868" cy="772500"/>
              <a:chOff x="7299545" y="3998792"/>
              <a:chExt cx="5959702" cy="947123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5C0C214E-3D8B-4678-AA76-F883C99E694C}"/>
                  </a:ext>
                </a:extLst>
              </p:cNvPr>
              <p:cNvSpPr/>
              <p:nvPr/>
            </p:nvSpPr>
            <p:spPr>
              <a:xfrm>
                <a:off x="7299545" y="3998792"/>
                <a:ext cx="5959702" cy="94712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30663337-2D0C-4A85-8791-03946E66CA8D}"/>
                  </a:ext>
                </a:extLst>
              </p:cNvPr>
              <p:cNvGrpSpPr/>
              <p:nvPr/>
            </p:nvGrpSpPr>
            <p:grpSpPr>
              <a:xfrm>
                <a:off x="8393474" y="3998792"/>
                <a:ext cx="4865773" cy="947123"/>
                <a:chOff x="1093927" y="220995"/>
                <a:chExt cx="4865773" cy="947123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182D7224-E5CC-4F54-97E8-06511D23DE6C}"/>
                    </a:ext>
                  </a:extLst>
                </p:cNvPr>
                <p:cNvSpPr/>
                <p:nvPr/>
              </p:nvSpPr>
              <p:spPr>
                <a:xfrm>
                  <a:off x="1093927" y="220995"/>
                  <a:ext cx="3181494" cy="947123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F6F746D6-3487-4753-9F6B-9E66921DB635}"/>
                    </a:ext>
                  </a:extLst>
                </p:cNvPr>
                <p:cNvSpPr txBox="1"/>
                <p:nvPr/>
              </p:nvSpPr>
              <p:spPr>
                <a:xfrm>
                  <a:off x="1258231" y="220995"/>
                  <a:ext cx="4701469" cy="94712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0237" tIns="100237" rIns="100237" bIns="100237" numCol="1" spcCol="1270" anchor="ctr" anchorCtr="0">
                  <a:noAutofit/>
                </a:bodyPr>
                <a:lstStyle/>
                <a:p>
                  <a:pPr marL="0" lvl="0" indent="0" algn="l" defTabSz="10668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CA" sz="2000" kern="12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significant differences for trust and fairness</a:t>
                  </a:r>
                  <a:endParaRPr lang="en-US" sz="2000" kern="1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endParaRPr>
                </a:p>
              </p:txBody>
            </p:sp>
          </p:grpSp>
        </p:grp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AEC2A872-9BB4-4C7E-8622-A049CE58C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04718" y="5210673"/>
              <a:ext cx="580734" cy="511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697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32</a:t>
            </a:fld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CF3288-4376-42A0-BC23-DF21F5CDF96A}"/>
              </a:ext>
            </a:extLst>
          </p:cNvPr>
          <p:cNvGrpSpPr/>
          <p:nvPr/>
        </p:nvGrpSpPr>
        <p:grpSpPr>
          <a:xfrm>
            <a:off x="552974" y="2924476"/>
            <a:ext cx="4327067" cy="1009048"/>
            <a:chOff x="5123969" y="2214968"/>
            <a:chExt cx="6513604" cy="127071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44627C7-318C-48CD-A793-68AEC78FCE48}"/>
                </a:ext>
              </a:extLst>
            </p:cNvPr>
            <p:cNvSpPr/>
            <p:nvPr/>
          </p:nvSpPr>
          <p:spPr>
            <a:xfrm>
              <a:off x="5123969" y="2214968"/>
              <a:ext cx="6513603" cy="127071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7E7DF24-6ACE-4760-9273-029FBEA47B45}"/>
                </a:ext>
              </a:extLst>
            </p:cNvPr>
            <p:cNvGrpSpPr/>
            <p:nvPr/>
          </p:nvGrpSpPr>
          <p:grpSpPr>
            <a:xfrm>
              <a:off x="6435634" y="2214968"/>
              <a:ext cx="5201939" cy="1270716"/>
              <a:chOff x="1311665" y="1482502"/>
              <a:chExt cx="5201939" cy="127071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220C65A-8594-471C-8211-9B37BA2F1E86}"/>
                  </a:ext>
                </a:extLst>
              </p:cNvPr>
              <p:cNvSpPr/>
              <p:nvPr/>
            </p:nvSpPr>
            <p:spPr>
              <a:xfrm>
                <a:off x="1467676" y="1482502"/>
                <a:ext cx="5045927" cy="127071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C80533-58C2-4270-A90C-793296C02F28}"/>
                  </a:ext>
                </a:extLst>
              </p:cNvPr>
              <p:cNvSpPr txBox="1"/>
              <p:nvPr/>
            </p:nvSpPr>
            <p:spPr>
              <a:xfrm>
                <a:off x="1311665" y="1482502"/>
                <a:ext cx="5201939" cy="12707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4484" tIns="134484" rIns="134484" bIns="134484" numCol="1" spcCol="1270" anchor="ctr" anchorCtr="0">
                <a:noAutofit/>
              </a:bodyPr>
              <a:lstStyle/>
              <a:p>
                <a:r>
                  <a:rPr lang="en-CA" sz="24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impact trust and fairness in the system</a:t>
                </a:r>
              </a:p>
            </p:txBody>
          </p:sp>
        </p:grp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579616D-F70C-4DD1-96BE-7A1E85D14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500981" y="2496209"/>
              <a:ext cx="846578" cy="70823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A624FF-2F4B-492D-A0B4-448942521048}"/>
              </a:ext>
            </a:extLst>
          </p:cNvPr>
          <p:cNvGrpSpPr/>
          <p:nvPr/>
        </p:nvGrpSpPr>
        <p:grpSpPr>
          <a:xfrm>
            <a:off x="5436198" y="857918"/>
            <a:ext cx="6518235" cy="5129348"/>
            <a:chOff x="5373441" y="546030"/>
            <a:chExt cx="2160000" cy="21600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2F769A6-2E23-4022-B1E2-164A6EC6520C}"/>
                </a:ext>
              </a:extLst>
            </p:cNvPr>
            <p:cNvSpPr/>
            <p:nvPr/>
          </p:nvSpPr>
          <p:spPr>
            <a:xfrm>
              <a:off x="5373441" y="546030"/>
              <a:ext cx="2160000" cy="216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5" name="Graphic 14" descr="Quotes">
              <a:extLst>
                <a:ext uri="{FF2B5EF4-FFF2-40B4-BE49-F238E27FC236}">
                  <a16:creationId xmlns:a16="http://schemas.microsoft.com/office/drawing/2014/main" id="{D8003D99-DAAD-4B64-9F98-94B2B40C4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303344" y="608366"/>
              <a:ext cx="300190" cy="31562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7988D2-E396-4DF0-BEF2-B4F1ED24A3D3}"/>
                </a:ext>
              </a:extLst>
            </p:cNvPr>
            <p:cNvSpPr txBox="1"/>
            <p:nvPr/>
          </p:nvSpPr>
          <p:spPr>
            <a:xfrm>
              <a:off x="5442457" y="1267223"/>
              <a:ext cx="2021963" cy="298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000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“</a:t>
              </a:r>
              <a:r>
                <a:rPr lang="en-US" sz="2000" b="1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I actually trust [the systems] more now that I have [seen the explanations]</a:t>
              </a:r>
              <a:r>
                <a:rPr lang="en-US" sz="2000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.” – P7-I</a:t>
              </a:r>
              <a:endParaRPr lang="en-CA" sz="20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F6B3415F-9E46-4421-B749-CFD04B64094F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interview findings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18AC54-9EE6-4CC9-B19E-CDAB1F84961B}"/>
              </a:ext>
            </a:extLst>
          </p:cNvPr>
          <p:cNvSpPr txBox="1"/>
          <p:nvPr/>
        </p:nvSpPr>
        <p:spPr>
          <a:xfrm>
            <a:off x="5644467" y="3489852"/>
            <a:ext cx="6101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i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“</a:t>
            </a:r>
            <a:r>
              <a:rPr lang="en-US" sz="2000" b="1" i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by making sure [the population is] diverse enough would help me know that's fair.</a:t>
            </a:r>
            <a:r>
              <a:rPr lang="en-US" sz="2000" i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” – P20-B</a:t>
            </a:r>
            <a:endParaRPr lang="en-CA" sz="2000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8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33</a:t>
            </a:fld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CF3288-4376-42A0-BC23-DF21F5CDF96A}"/>
              </a:ext>
            </a:extLst>
          </p:cNvPr>
          <p:cNvGrpSpPr/>
          <p:nvPr/>
        </p:nvGrpSpPr>
        <p:grpSpPr>
          <a:xfrm>
            <a:off x="552974" y="2918068"/>
            <a:ext cx="4407749" cy="1009048"/>
            <a:chOff x="5123969" y="2214968"/>
            <a:chExt cx="6635056" cy="127071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44627C7-318C-48CD-A793-68AEC78FCE48}"/>
                </a:ext>
              </a:extLst>
            </p:cNvPr>
            <p:cNvSpPr/>
            <p:nvPr/>
          </p:nvSpPr>
          <p:spPr>
            <a:xfrm>
              <a:off x="5123969" y="2214968"/>
              <a:ext cx="6513603" cy="127071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7E7DF24-6ACE-4760-9273-029FBEA47B45}"/>
                </a:ext>
              </a:extLst>
            </p:cNvPr>
            <p:cNvGrpSpPr/>
            <p:nvPr/>
          </p:nvGrpSpPr>
          <p:grpSpPr>
            <a:xfrm>
              <a:off x="6435634" y="2214968"/>
              <a:ext cx="5323391" cy="1270716"/>
              <a:chOff x="1311665" y="1482502"/>
              <a:chExt cx="5323391" cy="127071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220C65A-8594-471C-8211-9B37BA2F1E86}"/>
                  </a:ext>
                </a:extLst>
              </p:cNvPr>
              <p:cNvSpPr/>
              <p:nvPr/>
            </p:nvSpPr>
            <p:spPr>
              <a:xfrm>
                <a:off x="1467676" y="1482502"/>
                <a:ext cx="5045927" cy="127071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C80533-58C2-4270-A90C-793296C02F28}"/>
                  </a:ext>
                </a:extLst>
              </p:cNvPr>
              <p:cNvSpPr txBox="1"/>
              <p:nvPr/>
            </p:nvSpPr>
            <p:spPr>
              <a:xfrm>
                <a:off x="1311665" y="1482502"/>
                <a:ext cx="5323391" cy="12707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4484" tIns="134484" rIns="134484" bIns="134484" numCol="1" spcCol="1270" anchor="ctr" anchorCtr="0">
                <a:noAutofit/>
              </a:bodyPr>
              <a:lstStyle/>
              <a:p>
                <a:r>
                  <a:rPr lang="en-CA" sz="24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demographics help to identify biases in the data</a:t>
                </a:r>
              </a:p>
            </p:txBody>
          </p:sp>
        </p:grpSp>
        <p:pic>
          <p:nvPicPr>
            <p:cNvPr id="10" name="Graphic 9" descr="Target">
              <a:extLst>
                <a:ext uri="{FF2B5EF4-FFF2-40B4-BE49-F238E27FC236}">
                  <a16:creationId xmlns:a16="http://schemas.microsoft.com/office/drawing/2014/main" id="{7579616D-F70C-4DD1-96BE-7A1E85D14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500981" y="2496209"/>
              <a:ext cx="846578" cy="708232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F6B3415F-9E46-4421-B749-CFD04B64094F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interview findings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E54D5C-45EE-4C92-8837-5414FC2817BC}"/>
              </a:ext>
            </a:extLst>
          </p:cNvPr>
          <p:cNvGrpSpPr/>
          <p:nvPr/>
        </p:nvGrpSpPr>
        <p:grpSpPr>
          <a:xfrm>
            <a:off x="5436198" y="857918"/>
            <a:ext cx="6518235" cy="5129348"/>
            <a:chOff x="5436198" y="857918"/>
            <a:chExt cx="6518235" cy="51293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DA624FF-2F4B-492D-A0B4-448942521048}"/>
                </a:ext>
              </a:extLst>
            </p:cNvPr>
            <p:cNvGrpSpPr/>
            <p:nvPr/>
          </p:nvGrpSpPr>
          <p:grpSpPr>
            <a:xfrm>
              <a:off x="5436198" y="857918"/>
              <a:ext cx="6518235" cy="5129348"/>
              <a:chOff x="5373441" y="546030"/>
              <a:chExt cx="2160000" cy="2160000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2F769A6-2E23-4022-B1E2-164A6EC6520C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160000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pic>
            <p:nvPicPr>
              <p:cNvPr id="15" name="Graphic 14" descr="Quotes">
                <a:extLst>
                  <a:ext uri="{FF2B5EF4-FFF2-40B4-BE49-F238E27FC236}">
                    <a16:creationId xmlns:a16="http://schemas.microsoft.com/office/drawing/2014/main" id="{D8003D99-DAAD-4B64-9F98-94B2B40C4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6303344" y="608366"/>
                <a:ext cx="300190" cy="315626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7988D2-E396-4DF0-BEF2-B4F1ED24A3D3}"/>
                  </a:ext>
                </a:extLst>
              </p:cNvPr>
              <p:cNvSpPr txBox="1"/>
              <p:nvPr/>
            </p:nvSpPr>
            <p:spPr>
              <a:xfrm>
                <a:off x="5575268" y="1414877"/>
                <a:ext cx="1756341" cy="168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endPara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AB81BF-54E8-49A6-BE63-8D9EE588350A}"/>
                </a:ext>
              </a:extLst>
            </p:cNvPr>
            <p:cNvSpPr txBox="1"/>
            <p:nvPr/>
          </p:nvSpPr>
          <p:spPr>
            <a:xfrm>
              <a:off x="5644467" y="2914759"/>
              <a:ext cx="61016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CA" sz="2000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“I found the bar graphs […] more meaningful </a:t>
              </a:r>
              <a:r>
                <a:rPr lang="en-CA" sz="2000" b="1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Because you could really immediately spot over inherent bias</a:t>
              </a:r>
              <a:r>
                <a:rPr lang="en-CA" sz="2000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” – P30-B</a:t>
              </a:r>
              <a:endParaRPr lang="en-CA" sz="20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30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34</a:t>
            </a:fld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CF3288-4376-42A0-BC23-DF21F5CDF96A}"/>
              </a:ext>
            </a:extLst>
          </p:cNvPr>
          <p:cNvGrpSpPr/>
          <p:nvPr/>
        </p:nvGrpSpPr>
        <p:grpSpPr>
          <a:xfrm>
            <a:off x="552974" y="2918068"/>
            <a:ext cx="4327067" cy="1009048"/>
            <a:chOff x="5123969" y="2214968"/>
            <a:chExt cx="6513604" cy="127071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44627C7-318C-48CD-A793-68AEC78FCE48}"/>
                </a:ext>
              </a:extLst>
            </p:cNvPr>
            <p:cNvSpPr/>
            <p:nvPr/>
          </p:nvSpPr>
          <p:spPr>
            <a:xfrm>
              <a:off x="5123969" y="2214968"/>
              <a:ext cx="6513603" cy="127071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7E7DF24-6ACE-4760-9273-029FBEA47B45}"/>
                </a:ext>
              </a:extLst>
            </p:cNvPr>
            <p:cNvGrpSpPr/>
            <p:nvPr/>
          </p:nvGrpSpPr>
          <p:grpSpPr>
            <a:xfrm>
              <a:off x="6435634" y="2214968"/>
              <a:ext cx="5201939" cy="1270716"/>
              <a:chOff x="1311665" y="1482502"/>
              <a:chExt cx="5201939" cy="127071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220C65A-8594-471C-8211-9B37BA2F1E86}"/>
                  </a:ext>
                </a:extLst>
              </p:cNvPr>
              <p:cNvSpPr/>
              <p:nvPr/>
            </p:nvSpPr>
            <p:spPr>
              <a:xfrm>
                <a:off x="1467676" y="1482502"/>
                <a:ext cx="5045927" cy="127071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C80533-58C2-4270-A90C-793296C02F28}"/>
                  </a:ext>
                </a:extLst>
              </p:cNvPr>
              <p:cNvSpPr txBox="1"/>
              <p:nvPr/>
            </p:nvSpPr>
            <p:spPr>
              <a:xfrm>
                <a:off x="1311665" y="1482502"/>
                <a:ext cx="5201939" cy="12707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4484" tIns="134484" rIns="134484" bIns="134484" numCol="1" spcCol="1270" anchor="ctr" anchorCtr="0">
                <a:noAutofit/>
              </a:bodyPr>
              <a:lstStyle/>
              <a:p>
                <a:r>
                  <a:rPr lang="en-CA" sz="24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stakes of the systems matter</a:t>
                </a:r>
              </a:p>
            </p:txBody>
          </p:sp>
        </p:grp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579616D-F70C-4DD1-96BE-7A1E85D14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500981" y="2496209"/>
              <a:ext cx="846578" cy="708232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F6B3415F-9E46-4421-B749-CFD04B64094F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interview findings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527FD0-FF34-430C-A56E-60BAAB2F4306}"/>
              </a:ext>
            </a:extLst>
          </p:cNvPr>
          <p:cNvGrpSpPr/>
          <p:nvPr/>
        </p:nvGrpSpPr>
        <p:grpSpPr>
          <a:xfrm>
            <a:off x="5436198" y="857918"/>
            <a:ext cx="6518235" cy="5129348"/>
            <a:chOff x="5436198" y="857918"/>
            <a:chExt cx="6518235" cy="51293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DA624FF-2F4B-492D-A0B4-448942521048}"/>
                </a:ext>
              </a:extLst>
            </p:cNvPr>
            <p:cNvGrpSpPr/>
            <p:nvPr/>
          </p:nvGrpSpPr>
          <p:grpSpPr>
            <a:xfrm>
              <a:off x="5436198" y="857918"/>
              <a:ext cx="6518235" cy="5129348"/>
              <a:chOff x="5373441" y="546030"/>
              <a:chExt cx="2160000" cy="2160000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2F769A6-2E23-4022-B1E2-164A6EC6520C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160000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pic>
            <p:nvPicPr>
              <p:cNvPr id="15" name="Graphic 14" descr="Quotes">
                <a:extLst>
                  <a:ext uri="{FF2B5EF4-FFF2-40B4-BE49-F238E27FC236}">
                    <a16:creationId xmlns:a16="http://schemas.microsoft.com/office/drawing/2014/main" id="{D8003D99-DAAD-4B64-9F98-94B2B40C4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6303344" y="608366"/>
                <a:ext cx="300190" cy="315626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7988D2-E396-4DF0-BEF2-B4F1ED24A3D3}"/>
                  </a:ext>
                </a:extLst>
              </p:cNvPr>
              <p:cNvSpPr txBox="1"/>
              <p:nvPr/>
            </p:nvSpPr>
            <p:spPr>
              <a:xfrm>
                <a:off x="5525191" y="1414877"/>
                <a:ext cx="1856497" cy="168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endPara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F32EDA-6E0E-4573-A01F-185F15FD9C04}"/>
                </a:ext>
              </a:extLst>
            </p:cNvPr>
            <p:cNvSpPr txBox="1"/>
            <p:nvPr/>
          </p:nvSpPr>
          <p:spPr>
            <a:xfrm>
              <a:off x="5644469" y="2914759"/>
              <a:ext cx="61016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000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“I think that's very important to know </a:t>
              </a:r>
              <a:r>
                <a:rPr lang="en-US" sz="2000" b="1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especially in the higher stakes situation.</a:t>
              </a:r>
              <a:r>
                <a:rPr lang="en-US" sz="2000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 </a:t>
              </a:r>
              <a:r>
                <a:rPr lang="en-US" sz="2000" b="1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Because it can really affect someone's life</a:t>
              </a:r>
              <a:r>
                <a:rPr lang="en-US" sz="2000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” – P19-E</a:t>
              </a:r>
              <a:endParaRPr lang="en-CA" sz="20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9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35</a:t>
            </a:fld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CF3288-4376-42A0-BC23-DF21F5CDF96A}"/>
              </a:ext>
            </a:extLst>
          </p:cNvPr>
          <p:cNvGrpSpPr/>
          <p:nvPr/>
        </p:nvGrpSpPr>
        <p:grpSpPr>
          <a:xfrm>
            <a:off x="552974" y="2924476"/>
            <a:ext cx="4327067" cy="1009048"/>
            <a:chOff x="5123969" y="2214968"/>
            <a:chExt cx="6513604" cy="127071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44627C7-318C-48CD-A793-68AEC78FCE48}"/>
                </a:ext>
              </a:extLst>
            </p:cNvPr>
            <p:cNvSpPr/>
            <p:nvPr/>
          </p:nvSpPr>
          <p:spPr>
            <a:xfrm>
              <a:off x="5123969" y="2214968"/>
              <a:ext cx="6513603" cy="127071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7E7DF24-6ACE-4760-9273-029FBEA47B45}"/>
                </a:ext>
              </a:extLst>
            </p:cNvPr>
            <p:cNvGrpSpPr/>
            <p:nvPr/>
          </p:nvGrpSpPr>
          <p:grpSpPr>
            <a:xfrm>
              <a:off x="6435634" y="2214968"/>
              <a:ext cx="5201939" cy="1270716"/>
              <a:chOff x="1311665" y="1482502"/>
              <a:chExt cx="5201939" cy="127071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220C65A-8594-471C-8211-9B37BA2F1E86}"/>
                  </a:ext>
                </a:extLst>
              </p:cNvPr>
              <p:cNvSpPr/>
              <p:nvPr/>
            </p:nvSpPr>
            <p:spPr>
              <a:xfrm>
                <a:off x="1467676" y="1482502"/>
                <a:ext cx="5045927" cy="1270716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C80533-58C2-4270-A90C-793296C02F28}"/>
                  </a:ext>
                </a:extLst>
              </p:cNvPr>
              <p:cNvSpPr txBox="1"/>
              <p:nvPr/>
            </p:nvSpPr>
            <p:spPr>
              <a:xfrm>
                <a:off x="1311665" y="1482502"/>
                <a:ext cx="5201939" cy="12707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4484" tIns="134484" rIns="134484" bIns="134484" numCol="1" spcCol="1270" anchor="ctr" anchorCtr="0">
                <a:noAutofit/>
              </a:bodyPr>
              <a:lstStyle/>
              <a:p>
                <a:r>
                  <a:rPr lang="en-CA" sz="24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nuanced differences among expertise groups</a:t>
                </a:r>
              </a:p>
            </p:txBody>
          </p:sp>
        </p:grpSp>
        <p:pic>
          <p:nvPicPr>
            <p:cNvPr id="10" name="Graphic 9" descr="Podium">
              <a:extLst>
                <a:ext uri="{FF2B5EF4-FFF2-40B4-BE49-F238E27FC236}">
                  <a16:creationId xmlns:a16="http://schemas.microsoft.com/office/drawing/2014/main" id="{7579616D-F70C-4DD1-96BE-7A1E85D14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500981" y="2496209"/>
              <a:ext cx="846578" cy="708232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F6B3415F-9E46-4421-B749-CFD04B64094F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interview findings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32A1C5-5D72-4DDE-BA8E-E8CCFA531D23}"/>
              </a:ext>
            </a:extLst>
          </p:cNvPr>
          <p:cNvGrpSpPr/>
          <p:nvPr/>
        </p:nvGrpSpPr>
        <p:grpSpPr>
          <a:xfrm>
            <a:off x="5436198" y="857918"/>
            <a:ext cx="6518235" cy="5129348"/>
            <a:chOff x="5436198" y="857918"/>
            <a:chExt cx="6518235" cy="512934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DA624FF-2F4B-492D-A0B4-448942521048}"/>
                </a:ext>
              </a:extLst>
            </p:cNvPr>
            <p:cNvGrpSpPr/>
            <p:nvPr/>
          </p:nvGrpSpPr>
          <p:grpSpPr>
            <a:xfrm>
              <a:off x="5436198" y="857918"/>
              <a:ext cx="6518235" cy="5129348"/>
              <a:chOff x="5373441" y="546030"/>
              <a:chExt cx="2160000" cy="2160000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2F769A6-2E23-4022-B1E2-164A6EC6520C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160000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pic>
            <p:nvPicPr>
              <p:cNvPr id="15" name="Graphic 14" descr="Quotes">
                <a:extLst>
                  <a:ext uri="{FF2B5EF4-FFF2-40B4-BE49-F238E27FC236}">
                    <a16:creationId xmlns:a16="http://schemas.microsoft.com/office/drawing/2014/main" id="{D8003D99-DAAD-4B64-9F98-94B2B40C4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6303344" y="608366"/>
                <a:ext cx="300190" cy="315626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7988D2-E396-4DF0-BEF2-B4F1ED24A3D3}"/>
                  </a:ext>
                </a:extLst>
              </p:cNvPr>
              <p:cNvSpPr txBox="1"/>
              <p:nvPr/>
            </p:nvSpPr>
            <p:spPr>
              <a:xfrm>
                <a:off x="5575268" y="1350074"/>
                <a:ext cx="1756341" cy="168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endPara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F6648C-01AA-4789-BEAE-CC33FD39323A}"/>
                </a:ext>
              </a:extLst>
            </p:cNvPr>
            <p:cNvSpPr txBox="1"/>
            <p:nvPr/>
          </p:nvSpPr>
          <p:spPr>
            <a:xfrm>
              <a:off x="5644467" y="2924476"/>
              <a:ext cx="61016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CA" sz="2000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“I </a:t>
              </a:r>
              <a:r>
                <a:rPr lang="en-US" sz="2000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think if a user </a:t>
              </a:r>
              <a:r>
                <a:rPr lang="en-US" sz="2000" b="1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does not have any machine learning background or CS background, they will find it hard at first</a:t>
              </a:r>
              <a:r>
                <a:rPr lang="en-US" sz="2000" i="1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” – P8-E</a:t>
              </a:r>
              <a:endParaRPr lang="en-CA" sz="20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85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8B37B-D195-40BF-A1A5-00120DF6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36</a:t>
            </a:fld>
            <a:endParaRPr lang="en-CA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1C0F83A-82F4-4EE3-B83C-28C7B9D316BD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spcAft>
                <a:spcPts val="600"/>
              </a:spcAft>
              <a:defRPr/>
            </a:pPr>
            <a:fld id="{CA1BD24A-2F31-4F93-A952-F58425ACF6E8}" type="slidenum">
              <a:rPr lang="en-CA" smtClean="0">
                <a:solidFill>
                  <a:srgbClr val="FFFFFF"/>
                </a:solidFill>
                <a:latin typeface="Corbel" panose="020B0503020204020204"/>
              </a:rPr>
              <a:pPr algn="l" defTabSz="457200">
                <a:spcAft>
                  <a:spcPts val="600"/>
                </a:spcAft>
                <a:defRPr/>
              </a:pPr>
              <a:t>36</a:t>
            </a:fld>
            <a:endParaRPr lang="en-CA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2CB815-7C5E-40B2-8AC5-A3592C658819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summary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11BA21-BDAE-4A92-AC46-8887DCF0D685}"/>
              </a:ext>
            </a:extLst>
          </p:cNvPr>
          <p:cNvGrpSpPr/>
          <p:nvPr/>
        </p:nvGrpSpPr>
        <p:grpSpPr>
          <a:xfrm>
            <a:off x="2493937" y="1670266"/>
            <a:ext cx="7204123" cy="1364798"/>
            <a:chOff x="2493938" y="2746601"/>
            <a:chExt cx="7204123" cy="136479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377112D-3923-49FC-8E48-E072A358E4C6}"/>
                </a:ext>
              </a:extLst>
            </p:cNvPr>
            <p:cNvSpPr/>
            <p:nvPr/>
          </p:nvSpPr>
          <p:spPr>
            <a:xfrm>
              <a:off x="2493938" y="2746601"/>
              <a:ext cx="7204123" cy="13523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 descr="Head with Gears">
              <a:extLst>
                <a:ext uri="{FF2B5EF4-FFF2-40B4-BE49-F238E27FC236}">
                  <a16:creationId xmlns:a16="http://schemas.microsoft.com/office/drawing/2014/main" id="{496E277A-B6B0-482D-9DFB-C61250BB28BC}"/>
                </a:ext>
              </a:extLst>
            </p:cNvPr>
            <p:cNvSpPr/>
            <p:nvPr/>
          </p:nvSpPr>
          <p:spPr>
            <a:xfrm>
              <a:off x="2693344" y="3063333"/>
              <a:ext cx="743788" cy="743788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A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D0D1B20-8E31-4BF9-8828-31393587B3DC}"/>
                </a:ext>
              </a:extLst>
            </p:cNvPr>
            <p:cNvGrpSpPr/>
            <p:nvPr/>
          </p:nvGrpSpPr>
          <p:grpSpPr>
            <a:xfrm>
              <a:off x="3636538" y="2759056"/>
              <a:ext cx="5956408" cy="1352343"/>
              <a:chOff x="1142600" y="502377"/>
              <a:chExt cx="5956408" cy="135234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1014038-F525-4788-A940-27750145B446}"/>
                  </a:ext>
                </a:extLst>
              </p:cNvPr>
              <p:cNvSpPr/>
              <p:nvPr/>
            </p:nvSpPr>
            <p:spPr>
              <a:xfrm>
                <a:off x="1625994" y="502377"/>
                <a:ext cx="5473014" cy="135234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BB344D-AD07-43B1-A57A-E3E274D21016}"/>
                  </a:ext>
                </a:extLst>
              </p:cNvPr>
              <p:cNvSpPr txBox="1"/>
              <p:nvPr/>
            </p:nvSpPr>
            <p:spPr>
              <a:xfrm>
                <a:off x="1142600" y="502377"/>
                <a:ext cx="5956408" cy="135234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3123" tIns="143123" rIns="143123" bIns="143123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CA" sz="2400" kern="1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potential of explanations for impacting trust and fairness in the systems</a:t>
                </a:r>
                <a:endParaRPr lang="en-US" sz="2400" kern="1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77C9642-535E-4207-A59D-28A07CF305D6}"/>
              </a:ext>
            </a:extLst>
          </p:cNvPr>
          <p:cNvGrpSpPr/>
          <p:nvPr/>
        </p:nvGrpSpPr>
        <p:grpSpPr>
          <a:xfrm>
            <a:off x="2493937" y="3689024"/>
            <a:ext cx="7204123" cy="1352343"/>
            <a:chOff x="2493938" y="3683732"/>
            <a:chExt cx="7204123" cy="135234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C8AA3C5-1E64-4BDD-BDC8-6E99201C4E01}"/>
                </a:ext>
              </a:extLst>
            </p:cNvPr>
            <p:cNvSpPr/>
            <p:nvPr/>
          </p:nvSpPr>
          <p:spPr>
            <a:xfrm>
              <a:off x="2493938" y="3683732"/>
              <a:ext cx="7204123" cy="135234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1DA6240-47C3-493C-9DA3-375492DDD39E}"/>
                </a:ext>
              </a:extLst>
            </p:cNvPr>
            <p:cNvSpPr/>
            <p:nvPr/>
          </p:nvSpPr>
          <p:spPr>
            <a:xfrm>
              <a:off x="2693344" y="3914682"/>
              <a:ext cx="943194" cy="890441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12E2797-5C3E-47B0-9229-CBD3EC005108}"/>
                </a:ext>
              </a:extLst>
            </p:cNvPr>
            <p:cNvGrpSpPr/>
            <p:nvPr/>
          </p:nvGrpSpPr>
          <p:grpSpPr>
            <a:xfrm>
              <a:off x="3636538" y="3683732"/>
              <a:ext cx="6061522" cy="1352343"/>
              <a:chOff x="1142600" y="2422947"/>
              <a:chExt cx="6061522" cy="1352343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A0911CD-7658-4E96-B97A-5DB4020F4058}"/>
                  </a:ext>
                </a:extLst>
              </p:cNvPr>
              <p:cNvSpPr/>
              <p:nvPr/>
            </p:nvSpPr>
            <p:spPr>
              <a:xfrm>
                <a:off x="1561956" y="2422947"/>
                <a:ext cx="5642166" cy="1352343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086A36-B3E2-4225-B1B3-8F7BEE355D4C}"/>
                  </a:ext>
                </a:extLst>
              </p:cNvPr>
              <p:cNvSpPr txBox="1"/>
              <p:nvPr/>
            </p:nvSpPr>
            <p:spPr>
              <a:xfrm>
                <a:off x="1142600" y="2422947"/>
                <a:ext cx="6061522" cy="135234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3123" tIns="143123" rIns="143123" bIns="143123" numCol="1" spcCol="1270" anchor="ctr" anchorCtr="0">
                <a:noAutofit/>
              </a:bodyPr>
              <a:lstStyle/>
              <a:p>
                <a:pPr marL="0" lvl="0" indent="0" algn="l" defTabSz="1066800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CA" sz="2400" kern="1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potential mismatch between expectation and capabilities of the end-users</a:t>
                </a:r>
                <a:endParaRPr lang="en-US" sz="2400" kern="1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682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37</a:t>
            </a:fld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C3389D-82A6-43B5-8838-57ECF9DE29F0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contributions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3A7DD4-513B-471C-9533-54C0EBA3C5C3}"/>
              </a:ext>
            </a:extLst>
          </p:cNvPr>
          <p:cNvGrpSpPr/>
          <p:nvPr/>
        </p:nvGrpSpPr>
        <p:grpSpPr>
          <a:xfrm>
            <a:off x="1347471" y="4002178"/>
            <a:ext cx="2160000" cy="2160000"/>
            <a:chOff x="1347471" y="4002178"/>
            <a:chExt cx="2160000" cy="2160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56F4215-7FA7-442E-A452-696EE93B9362}"/>
                </a:ext>
              </a:extLst>
            </p:cNvPr>
            <p:cNvGrpSpPr/>
            <p:nvPr/>
          </p:nvGrpSpPr>
          <p:grpSpPr>
            <a:xfrm>
              <a:off x="1347471" y="4002178"/>
              <a:ext cx="2160000" cy="2160000"/>
              <a:chOff x="5373441" y="546030"/>
              <a:chExt cx="2160000" cy="2160000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02AAB45-91FB-4E9B-B54B-EFCB924FA48D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160000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92E4F9-5A61-4CAD-87CF-46D2C4CDB552}"/>
                  </a:ext>
                </a:extLst>
              </p:cNvPr>
              <p:cNvSpPr txBox="1"/>
              <p:nvPr/>
            </p:nvSpPr>
            <p:spPr>
              <a:xfrm>
                <a:off x="5612506" y="2066507"/>
                <a:ext cx="16818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0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study findings</a:t>
                </a:r>
              </a:p>
            </p:txBody>
          </p:sp>
        </p:grpSp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2A2098E3-EAA1-4F18-B8B8-4DF542B07B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 bwMode="auto">
            <a:xfrm>
              <a:off x="1883638" y="4180751"/>
              <a:ext cx="1089444" cy="1089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83780C0-70CC-49DE-87C3-3615BC475D8D}"/>
              </a:ext>
            </a:extLst>
          </p:cNvPr>
          <p:cNvGrpSpPr/>
          <p:nvPr/>
        </p:nvGrpSpPr>
        <p:grpSpPr>
          <a:xfrm>
            <a:off x="1347471" y="1269000"/>
            <a:ext cx="2160000" cy="2160000"/>
            <a:chOff x="1347471" y="1269000"/>
            <a:chExt cx="2160000" cy="2160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DDA9662-BD45-450D-9915-29C85952A0D0}"/>
                </a:ext>
              </a:extLst>
            </p:cNvPr>
            <p:cNvGrpSpPr/>
            <p:nvPr/>
          </p:nvGrpSpPr>
          <p:grpSpPr>
            <a:xfrm>
              <a:off x="1347471" y="1269000"/>
              <a:ext cx="2160000" cy="2160000"/>
              <a:chOff x="5373441" y="546030"/>
              <a:chExt cx="2160000" cy="216000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6B3A5DC-9C76-4C2E-AF20-A911DCAB3279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160000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BDF4AF-8A92-4B39-A8EE-C4D4890CFE70}"/>
                  </a:ext>
                </a:extLst>
              </p:cNvPr>
              <p:cNvSpPr txBox="1"/>
              <p:nvPr/>
            </p:nvSpPr>
            <p:spPr>
              <a:xfrm>
                <a:off x="5733473" y="1912619"/>
                <a:ext cx="143994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20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data-centric</a:t>
                </a:r>
              </a:p>
              <a:p>
                <a:pPr algn="ctr"/>
                <a:r>
                  <a:rPr lang="en-CA" sz="20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explanation</a:t>
                </a:r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61C195A-41CB-46AF-9800-5DE82E89F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895595" y="1497187"/>
              <a:ext cx="1077488" cy="107748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0ACE32-29FB-4594-89FD-3496FCD4E6B8}"/>
              </a:ext>
            </a:extLst>
          </p:cNvPr>
          <p:cNvGrpSpPr/>
          <p:nvPr/>
        </p:nvGrpSpPr>
        <p:grpSpPr>
          <a:xfrm>
            <a:off x="4055596" y="1497187"/>
            <a:ext cx="5392892" cy="734702"/>
            <a:chOff x="3855665" y="1497186"/>
            <a:chExt cx="5392892" cy="73470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130B413-7C44-468E-93DC-CB02D9E4F736}"/>
                </a:ext>
              </a:extLst>
            </p:cNvPr>
            <p:cNvGrpSpPr/>
            <p:nvPr/>
          </p:nvGrpSpPr>
          <p:grpSpPr>
            <a:xfrm>
              <a:off x="3855665" y="1497186"/>
              <a:ext cx="5392892" cy="734702"/>
              <a:chOff x="5123969" y="2214968"/>
              <a:chExt cx="6513603" cy="1270716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EF644EAB-9901-4E4C-970C-35BF6320EE9A}"/>
                  </a:ext>
                </a:extLst>
              </p:cNvPr>
              <p:cNvSpPr/>
              <p:nvPr/>
            </p:nvSpPr>
            <p:spPr>
              <a:xfrm>
                <a:off x="5123969" y="2214968"/>
                <a:ext cx="6513603" cy="127071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AB02A8F2-5706-45F7-A97A-7A7280F8A8FF}"/>
                  </a:ext>
                </a:extLst>
              </p:cNvPr>
              <p:cNvGrpSpPr/>
              <p:nvPr/>
            </p:nvGrpSpPr>
            <p:grpSpPr>
              <a:xfrm>
                <a:off x="6076357" y="2214968"/>
                <a:ext cx="5561215" cy="1270716"/>
                <a:chOff x="952388" y="1482502"/>
                <a:chExt cx="5561215" cy="1270716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93F801D-1A1B-4781-853D-F1EEC73809FA}"/>
                    </a:ext>
                  </a:extLst>
                </p:cNvPr>
                <p:cNvSpPr/>
                <p:nvPr/>
              </p:nvSpPr>
              <p:spPr>
                <a:xfrm>
                  <a:off x="1467676" y="1482502"/>
                  <a:ext cx="5045927" cy="1270716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6B3CBB3-2A42-4FF8-8FAB-3C3096099FE4}"/>
                    </a:ext>
                  </a:extLst>
                </p:cNvPr>
                <p:cNvSpPr txBox="1"/>
                <p:nvPr/>
              </p:nvSpPr>
              <p:spPr>
                <a:xfrm>
                  <a:off x="952388" y="1482502"/>
                  <a:ext cx="5561215" cy="12707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4484" tIns="134484" rIns="134484" bIns="134484" numCol="1" spcCol="1270" anchor="ctr" anchorCtr="0">
                  <a:noAutofit/>
                </a:bodyPr>
                <a:lstStyle/>
                <a:p>
                  <a:r>
                    <a:rPr lang="en-CA" sz="20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identify communicable information</a:t>
                  </a:r>
                </a:p>
              </p:txBody>
            </p:sp>
          </p:grpSp>
        </p:grp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534B735F-4E70-4E5A-850A-AA0116630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21605" y="1601706"/>
              <a:ext cx="525661" cy="52566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84AB602-96E8-4996-9629-CB0F378A6FD3}"/>
              </a:ext>
            </a:extLst>
          </p:cNvPr>
          <p:cNvGrpSpPr/>
          <p:nvPr/>
        </p:nvGrpSpPr>
        <p:grpSpPr>
          <a:xfrm>
            <a:off x="4055595" y="4206187"/>
            <a:ext cx="5392892" cy="734702"/>
            <a:chOff x="3855664" y="4206186"/>
            <a:chExt cx="5392892" cy="73470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AA4B43F-E59B-48A5-A00C-98899FA6A739}"/>
                </a:ext>
              </a:extLst>
            </p:cNvPr>
            <p:cNvGrpSpPr/>
            <p:nvPr/>
          </p:nvGrpSpPr>
          <p:grpSpPr>
            <a:xfrm>
              <a:off x="3855664" y="4206186"/>
              <a:ext cx="5392892" cy="734702"/>
              <a:chOff x="5123969" y="2214968"/>
              <a:chExt cx="6513603" cy="1270716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42CBB936-2821-49F9-9D07-AB6AE02FA5DB}"/>
                  </a:ext>
                </a:extLst>
              </p:cNvPr>
              <p:cNvSpPr/>
              <p:nvPr/>
            </p:nvSpPr>
            <p:spPr>
              <a:xfrm>
                <a:off x="5123969" y="2214968"/>
                <a:ext cx="6513603" cy="127071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92A9FDD-3D1E-4070-9597-ECC6E783AA67}"/>
                  </a:ext>
                </a:extLst>
              </p:cNvPr>
              <p:cNvGrpSpPr/>
              <p:nvPr/>
            </p:nvGrpSpPr>
            <p:grpSpPr>
              <a:xfrm>
                <a:off x="6076357" y="2214968"/>
                <a:ext cx="5561215" cy="1270716"/>
                <a:chOff x="952388" y="1482502"/>
                <a:chExt cx="5561215" cy="1270716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9AE91953-1C22-4C16-9214-A03A0C13C24D}"/>
                    </a:ext>
                  </a:extLst>
                </p:cNvPr>
                <p:cNvSpPr/>
                <p:nvPr/>
              </p:nvSpPr>
              <p:spPr>
                <a:xfrm>
                  <a:off x="1467676" y="1482502"/>
                  <a:ext cx="5045927" cy="1270716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02B5F4E-C22C-457A-A4CB-AAE157B382D8}"/>
                    </a:ext>
                  </a:extLst>
                </p:cNvPr>
                <p:cNvSpPr txBox="1"/>
                <p:nvPr/>
              </p:nvSpPr>
              <p:spPr>
                <a:xfrm>
                  <a:off x="952388" y="1482502"/>
                  <a:ext cx="5561215" cy="12707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4484" tIns="134484" rIns="134484" bIns="134484" numCol="1" spcCol="1270" anchor="ctr" anchorCtr="0">
                  <a:noAutofit/>
                </a:bodyPr>
                <a:lstStyle/>
                <a:p>
                  <a:r>
                    <a:rPr lang="en-CA" sz="20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end-users’ attitudes to data-centric explanations</a:t>
                  </a:r>
                </a:p>
              </p:txBody>
            </p:sp>
          </p:grpSp>
        </p:grp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25A23078-6EFE-434E-8A0E-996287B1F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21605" y="4294120"/>
              <a:ext cx="589689" cy="58968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F979112-5549-45BE-8F2E-F185DFADEE90}"/>
              </a:ext>
            </a:extLst>
          </p:cNvPr>
          <p:cNvGrpSpPr/>
          <p:nvPr/>
        </p:nvGrpSpPr>
        <p:grpSpPr>
          <a:xfrm>
            <a:off x="4055595" y="5146119"/>
            <a:ext cx="5392893" cy="734702"/>
            <a:chOff x="3855664" y="5146118"/>
            <a:chExt cx="5392893" cy="73470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19DF0AD-F1E8-4068-BACC-19E03A0B8F9B}"/>
                </a:ext>
              </a:extLst>
            </p:cNvPr>
            <p:cNvGrpSpPr/>
            <p:nvPr/>
          </p:nvGrpSpPr>
          <p:grpSpPr>
            <a:xfrm>
              <a:off x="3855664" y="5146118"/>
              <a:ext cx="5392893" cy="734702"/>
              <a:chOff x="5123969" y="2214968"/>
              <a:chExt cx="6513604" cy="1270716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D1C56F4A-CDE0-4788-A3F1-044168F60BD0}"/>
                  </a:ext>
                </a:extLst>
              </p:cNvPr>
              <p:cNvSpPr/>
              <p:nvPr/>
            </p:nvSpPr>
            <p:spPr>
              <a:xfrm>
                <a:off x="5123969" y="2214968"/>
                <a:ext cx="6513603" cy="127071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FFAA001-7D41-4551-AB91-0290992681BE}"/>
                  </a:ext>
                </a:extLst>
              </p:cNvPr>
              <p:cNvGrpSpPr/>
              <p:nvPr/>
            </p:nvGrpSpPr>
            <p:grpSpPr>
              <a:xfrm>
                <a:off x="6076357" y="2214968"/>
                <a:ext cx="5561216" cy="1270716"/>
                <a:chOff x="952388" y="1482502"/>
                <a:chExt cx="5561216" cy="1270716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CFDBAEC3-5B86-4732-829D-ABC5FB4F6801}"/>
                    </a:ext>
                  </a:extLst>
                </p:cNvPr>
                <p:cNvSpPr/>
                <p:nvPr/>
              </p:nvSpPr>
              <p:spPr>
                <a:xfrm>
                  <a:off x="1467676" y="1482502"/>
                  <a:ext cx="5045927" cy="1270716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018CE6A-F6EB-4F00-B94B-005DF9A8B1F7}"/>
                    </a:ext>
                  </a:extLst>
                </p:cNvPr>
                <p:cNvSpPr txBox="1"/>
                <p:nvPr/>
              </p:nvSpPr>
              <p:spPr>
                <a:xfrm>
                  <a:off x="952388" y="1482502"/>
                  <a:ext cx="5561216" cy="12707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4484" tIns="134484" rIns="134484" bIns="134484" numCol="1" spcCol="1270" anchor="ctr" anchorCtr="0">
                  <a:noAutofit/>
                </a:bodyPr>
                <a:lstStyle/>
                <a:p>
                  <a:r>
                    <a:rPr lang="en-CA" sz="20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potential for data-centric explanations</a:t>
                  </a:r>
                </a:p>
              </p:txBody>
            </p:sp>
          </p:grpSp>
        </p:grp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88A949A-557A-40C2-A3A7-3D869F877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963103" y="5217973"/>
              <a:ext cx="573644" cy="57364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B677C4-58EE-4C3F-8E7F-7C0CBB2A63AF}"/>
              </a:ext>
            </a:extLst>
          </p:cNvPr>
          <p:cNvGrpSpPr/>
          <p:nvPr/>
        </p:nvGrpSpPr>
        <p:grpSpPr>
          <a:xfrm>
            <a:off x="4055596" y="2437119"/>
            <a:ext cx="5392892" cy="734702"/>
            <a:chOff x="3855665" y="2437118"/>
            <a:chExt cx="5392892" cy="734702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97B4B2F-136E-48E6-91EB-32DB0F1FB17B}"/>
                </a:ext>
              </a:extLst>
            </p:cNvPr>
            <p:cNvGrpSpPr/>
            <p:nvPr/>
          </p:nvGrpSpPr>
          <p:grpSpPr>
            <a:xfrm>
              <a:off x="3855665" y="2437118"/>
              <a:ext cx="5392892" cy="734702"/>
              <a:chOff x="5123969" y="2214968"/>
              <a:chExt cx="6513603" cy="1270716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E5154A4-9453-4ED4-96B3-C983DF654132}"/>
                  </a:ext>
                </a:extLst>
              </p:cNvPr>
              <p:cNvSpPr/>
              <p:nvPr/>
            </p:nvSpPr>
            <p:spPr>
              <a:xfrm>
                <a:off x="5123969" y="2214968"/>
                <a:ext cx="6513603" cy="127071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E115B80-9259-495C-A696-1C779CD608AC}"/>
                  </a:ext>
                </a:extLst>
              </p:cNvPr>
              <p:cNvGrpSpPr/>
              <p:nvPr/>
            </p:nvGrpSpPr>
            <p:grpSpPr>
              <a:xfrm>
                <a:off x="6076354" y="2214968"/>
                <a:ext cx="5561218" cy="1270716"/>
                <a:chOff x="952385" y="1482502"/>
                <a:chExt cx="5561218" cy="1270716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B180465-B4E8-46B4-8A62-24C710B32444}"/>
                    </a:ext>
                  </a:extLst>
                </p:cNvPr>
                <p:cNvSpPr/>
                <p:nvPr/>
              </p:nvSpPr>
              <p:spPr>
                <a:xfrm>
                  <a:off x="1467676" y="1482502"/>
                  <a:ext cx="5045927" cy="1270716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50790D4-048E-4246-9CFE-9113011012C9}"/>
                    </a:ext>
                  </a:extLst>
                </p:cNvPr>
                <p:cNvSpPr txBox="1"/>
                <p:nvPr/>
              </p:nvSpPr>
              <p:spPr>
                <a:xfrm>
                  <a:off x="952385" y="1482502"/>
                  <a:ext cx="5561217" cy="12707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4484" tIns="134484" rIns="134484" bIns="134484" numCol="1" spcCol="1270" anchor="ctr" anchorCtr="0">
                  <a:noAutofit/>
                </a:bodyPr>
                <a:lstStyle/>
                <a:p>
                  <a:r>
                    <a:rPr lang="en-CA" sz="20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design for data-centric explanations</a:t>
                  </a:r>
                </a:p>
              </p:txBody>
            </p:sp>
          </p:grpSp>
        </p:grp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7587A48B-6073-42FB-AEA0-32AD0603A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005570" y="2520603"/>
              <a:ext cx="541696" cy="541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427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9C192177-082A-46F7-98A7-5007D8E2B3B5}"/>
              </a:ext>
            </a:extLst>
          </p:cNvPr>
          <p:cNvGrpSpPr>
            <a:grpSpLocks noChangeAspect="1"/>
          </p:cNvGrpSpPr>
          <p:nvPr/>
        </p:nvGrpSpPr>
        <p:grpSpPr>
          <a:xfrm>
            <a:off x="7501145" y="1198428"/>
            <a:ext cx="2340000" cy="2340000"/>
            <a:chOff x="1969312" y="2600100"/>
            <a:chExt cx="2160000" cy="2160000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507DA241-A8A8-4A11-B468-5C6994F2C500}"/>
                </a:ext>
              </a:extLst>
            </p:cNvPr>
            <p:cNvGrpSpPr/>
            <p:nvPr/>
          </p:nvGrpSpPr>
          <p:grpSpPr>
            <a:xfrm>
              <a:off x="1969312" y="2600100"/>
              <a:ext cx="2160000" cy="2160000"/>
              <a:chOff x="5373441" y="546030"/>
              <a:chExt cx="2160000" cy="2160000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03B3F424-24BA-4C69-B441-4C1D6C767374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160000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C72B723-D54A-416E-8B15-C29383DD4843}"/>
                  </a:ext>
                </a:extLst>
              </p:cNvPr>
              <p:cNvSpPr txBox="1"/>
              <p:nvPr/>
            </p:nvSpPr>
            <p:spPr>
              <a:xfrm>
                <a:off x="5690512" y="1912619"/>
                <a:ext cx="1525862" cy="625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19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scenario-based</a:t>
                </a:r>
                <a:br>
                  <a:rPr lang="en-CA" sz="19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</a:br>
                <a:r>
                  <a:rPr lang="en-CA" sz="19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approach</a:t>
                </a:r>
              </a:p>
            </p:txBody>
          </p:sp>
        </p:grpSp>
        <p:pic>
          <p:nvPicPr>
            <p:cNvPr id="89" name="Picture 88" descr="Text&#10;&#10;Description automatically generated">
              <a:extLst>
                <a:ext uri="{FF2B5EF4-FFF2-40B4-BE49-F238E27FC236}">
                  <a16:creationId xmlns:a16="http://schemas.microsoft.com/office/drawing/2014/main" id="{A7D95DA0-6D0A-4AB5-8017-139652C5B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4531" y="2828286"/>
              <a:ext cx="1164211" cy="1138403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38</a:t>
            </a:fld>
            <a:endParaRPr lang="en-CA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FD97166-C42B-4DE2-BBD0-B1DC70325980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future directions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0939F87-DFF6-4A8B-9D51-EADBD8EAAE92}"/>
              </a:ext>
            </a:extLst>
          </p:cNvPr>
          <p:cNvGrpSpPr>
            <a:grpSpLocks noChangeAspect="1"/>
          </p:cNvGrpSpPr>
          <p:nvPr/>
        </p:nvGrpSpPr>
        <p:grpSpPr>
          <a:xfrm>
            <a:off x="1605397" y="1198428"/>
            <a:ext cx="2416279" cy="2340000"/>
            <a:chOff x="7541153" y="2600100"/>
            <a:chExt cx="2230412" cy="2160000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BDCD9050-8B8E-48AE-AFD4-16A9163FDC11}"/>
                </a:ext>
              </a:extLst>
            </p:cNvPr>
            <p:cNvGrpSpPr/>
            <p:nvPr/>
          </p:nvGrpSpPr>
          <p:grpSpPr>
            <a:xfrm>
              <a:off x="7541153" y="2600100"/>
              <a:ext cx="2230412" cy="2160000"/>
              <a:chOff x="5344988" y="546030"/>
              <a:chExt cx="2230412" cy="2160000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D422C252-5E6A-4289-913E-63D75CBE63E9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160000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DB49AAD-E1B4-4B08-BE62-9F13D320E03C}"/>
                  </a:ext>
                </a:extLst>
              </p:cNvPr>
              <p:cNvSpPr txBox="1"/>
              <p:nvPr/>
            </p:nvSpPr>
            <p:spPr>
              <a:xfrm>
                <a:off x="5344988" y="1912619"/>
                <a:ext cx="2230412" cy="625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9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prioritizing </a:t>
                </a:r>
              </a:p>
              <a:p>
                <a:pPr algn="ctr"/>
                <a:r>
                  <a:rPr lang="en-CA" sz="19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explanation contents </a:t>
                </a:r>
              </a:p>
            </p:txBody>
          </p:sp>
        </p:grpSp>
        <p:pic>
          <p:nvPicPr>
            <p:cNvPr id="94" name="Picture 22">
              <a:extLst>
                <a:ext uri="{FF2B5EF4-FFF2-40B4-BE49-F238E27FC236}">
                  <a16:creationId xmlns:a16="http://schemas.microsoft.com/office/drawing/2014/main" id="{04524DA7-A825-4E4F-8229-F00319D05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8140064" y="2828286"/>
              <a:ext cx="1019082" cy="101908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F1A11D5-F527-49AC-A22E-981662E1165B}"/>
              </a:ext>
            </a:extLst>
          </p:cNvPr>
          <p:cNvGrpSpPr/>
          <p:nvPr/>
        </p:nvGrpSpPr>
        <p:grpSpPr>
          <a:xfrm>
            <a:off x="710791" y="3857332"/>
            <a:ext cx="4205489" cy="734702"/>
            <a:chOff x="710791" y="3857332"/>
            <a:chExt cx="4205489" cy="734702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2914026-660F-4815-9080-D9C9AC74238F}"/>
                </a:ext>
              </a:extLst>
            </p:cNvPr>
            <p:cNvGrpSpPr/>
            <p:nvPr/>
          </p:nvGrpSpPr>
          <p:grpSpPr>
            <a:xfrm>
              <a:off x="710791" y="3857332"/>
              <a:ext cx="4205489" cy="734702"/>
              <a:chOff x="5123969" y="2214968"/>
              <a:chExt cx="6513603" cy="1270716"/>
            </a:xfrm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17239840-0A52-40E3-B89B-A0AE6563B09D}"/>
                  </a:ext>
                </a:extLst>
              </p:cNvPr>
              <p:cNvSpPr/>
              <p:nvPr/>
            </p:nvSpPr>
            <p:spPr>
              <a:xfrm>
                <a:off x="5123969" y="2214968"/>
                <a:ext cx="6513603" cy="127071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6F4B722D-7CDB-4C61-8F6A-F2BAE37ED3E9}"/>
                  </a:ext>
                </a:extLst>
              </p:cNvPr>
              <p:cNvGrpSpPr/>
              <p:nvPr/>
            </p:nvGrpSpPr>
            <p:grpSpPr>
              <a:xfrm>
                <a:off x="6076357" y="2214968"/>
                <a:ext cx="5561215" cy="1270716"/>
                <a:chOff x="952388" y="1482502"/>
                <a:chExt cx="5561215" cy="1270716"/>
              </a:xfrm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0592FADA-8BE8-4087-9DBB-12398E2A39FC}"/>
                    </a:ext>
                  </a:extLst>
                </p:cNvPr>
                <p:cNvSpPr/>
                <p:nvPr/>
              </p:nvSpPr>
              <p:spPr>
                <a:xfrm>
                  <a:off x="1467676" y="1482502"/>
                  <a:ext cx="5045927" cy="1270716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8320F50A-C660-4FF1-9081-9998C751D078}"/>
                    </a:ext>
                  </a:extLst>
                </p:cNvPr>
                <p:cNvSpPr txBox="1"/>
                <p:nvPr/>
              </p:nvSpPr>
              <p:spPr>
                <a:xfrm>
                  <a:off x="952388" y="1482502"/>
                  <a:ext cx="5561215" cy="12707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4484" tIns="134484" rIns="134484" bIns="134484" numCol="1" spcCol="1270" anchor="ctr" anchorCtr="0">
                  <a:noAutofit/>
                </a:bodyPr>
                <a:lstStyle/>
                <a:p>
                  <a:pPr algn="ctr"/>
                  <a:r>
                    <a:rPr lang="en-CA" sz="19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data-centric information vs feature-oriented information</a:t>
                  </a:r>
                </a:p>
              </p:txBody>
            </p:sp>
          </p:grpSp>
        </p:grp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920E51E-D231-4869-9BE3-EBF5E65F6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40988" y="3956339"/>
              <a:ext cx="536688" cy="53668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8DC670-9E73-4FF0-B168-B6F2315160DF}"/>
              </a:ext>
            </a:extLst>
          </p:cNvPr>
          <p:cNvGrpSpPr/>
          <p:nvPr/>
        </p:nvGrpSpPr>
        <p:grpSpPr>
          <a:xfrm>
            <a:off x="6568399" y="4755504"/>
            <a:ext cx="4205489" cy="734702"/>
            <a:chOff x="6568399" y="4732926"/>
            <a:chExt cx="4205489" cy="734702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053E52BD-7EDA-4A96-84EC-543A75C2A6DA}"/>
                </a:ext>
              </a:extLst>
            </p:cNvPr>
            <p:cNvGrpSpPr/>
            <p:nvPr/>
          </p:nvGrpSpPr>
          <p:grpSpPr>
            <a:xfrm>
              <a:off x="6568399" y="4732926"/>
              <a:ext cx="4205489" cy="734702"/>
              <a:chOff x="5123969" y="2214968"/>
              <a:chExt cx="6513603" cy="1270716"/>
            </a:xfrm>
          </p:grpSpPr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F437BDDE-4783-4814-A701-D2598AEB9E64}"/>
                  </a:ext>
                </a:extLst>
              </p:cNvPr>
              <p:cNvSpPr/>
              <p:nvPr/>
            </p:nvSpPr>
            <p:spPr>
              <a:xfrm>
                <a:off x="5123969" y="2214968"/>
                <a:ext cx="6513603" cy="127071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FA00F054-AAAE-43AC-BB83-61BE858EAA40}"/>
                  </a:ext>
                </a:extLst>
              </p:cNvPr>
              <p:cNvGrpSpPr/>
              <p:nvPr/>
            </p:nvGrpSpPr>
            <p:grpSpPr>
              <a:xfrm>
                <a:off x="6076357" y="2214968"/>
                <a:ext cx="5561215" cy="1270716"/>
                <a:chOff x="952388" y="1482502"/>
                <a:chExt cx="5561215" cy="1270716"/>
              </a:xfrm>
            </p:grpSpPr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B1AAB927-2188-4193-85EE-6A1C24F81455}"/>
                    </a:ext>
                  </a:extLst>
                </p:cNvPr>
                <p:cNvSpPr/>
                <p:nvPr/>
              </p:nvSpPr>
              <p:spPr>
                <a:xfrm>
                  <a:off x="1467676" y="1482502"/>
                  <a:ext cx="5045927" cy="1270716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0AEDACD2-78C5-48A8-808B-E8A509959486}"/>
                    </a:ext>
                  </a:extLst>
                </p:cNvPr>
                <p:cNvSpPr txBox="1"/>
                <p:nvPr/>
              </p:nvSpPr>
              <p:spPr>
                <a:xfrm>
                  <a:off x="952388" y="1482502"/>
                  <a:ext cx="5561215" cy="12707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4484" tIns="134484" rIns="134484" bIns="134484" numCol="1" spcCol="1270" anchor="ctr" anchorCtr="0">
                  <a:noAutofit/>
                </a:bodyPr>
                <a:lstStyle/>
                <a:p>
                  <a:pPr algn="ctr"/>
                  <a:r>
                    <a:rPr lang="en-CA" sz="19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more direct interaction with</a:t>
                  </a:r>
                  <a:br>
                    <a:rPr lang="en-CA" sz="19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</a:br>
                  <a:r>
                    <a:rPr lang="en-CA" sz="19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 real systems</a:t>
                  </a:r>
                </a:p>
              </p:txBody>
            </p:sp>
          </p:grpSp>
        </p:grpSp>
        <p:pic>
          <p:nvPicPr>
            <p:cNvPr id="132" name="Graphic 131">
              <a:extLst>
                <a:ext uri="{FF2B5EF4-FFF2-40B4-BE49-F238E27FC236}">
                  <a16:creationId xmlns:a16="http://schemas.microsoft.com/office/drawing/2014/main" id="{3E73FBE6-BE46-4919-8B73-73AB604B7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40004" y="4852636"/>
              <a:ext cx="495281" cy="49528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DAAC70-056C-453F-A2C2-3418871C2536}"/>
              </a:ext>
            </a:extLst>
          </p:cNvPr>
          <p:cNvGrpSpPr/>
          <p:nvPr/>
        </p:nvGrpSpPr>
        <p:grpSpPr>
          <a:xfrm>
            <a:off x="6568400" y="3863609"/>
            <a:ext cx="4205489" cy="734702"/>
            <a:chOff x="6568400" y="3863609"/>
            <a:chExt cx="4205489" cy="734702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19DF1178-65D0-45D0-B4D0-AEAAB343AA8C}"/>
                </a:ext>
              </a:extLst>
            </p:cNvPr>
            <p:cNvGrpSpPr/>
            <p:nvPr/>
          </p:nvGrpSpPr>
          <p:grpSpPr>
            <a:xfrm>
              <a:off x="6568400" y="3863609"/>
              <a:ext cx="4205489" cy="734702"/>
              <a:chOff x="5123969" y="2214968"/>
              <a:chExt cx="6513603" cy="1270716"/>
            </a:xfrm>
          </p:grpSpPr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C9FEE74A-C1E2-44E7-BD0A-99889227687B}"/>
                  </a:ext>
                </a:extLst>
              </p:cNvPr>
              <p:cNvSpPr/>
              <p:nvPr/>
            </p:nvSpPr>
            <p:spPr>
              <a:xfrm>
                <a:off x="5123969" y="2214968"/>
                <a:ext cx="6513603" cy="127071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2DA9B374-5CB1-46E7-9365-BB290ADFC323}"/>
                  </a:ext>
                </a:extLst>
              </p:cNvPr>
              <p:cNvGrpSpPr/>
              <p:nvPr/>
            </p:nvGrpSpPr>
            <p:grpSpPr>
              <a:xfrm>
                <a:off x="6076357" y="2214968"/>
                <a:ext cx="5561215" cy="1270716"/>
                <a:chOff x="952388" y="1482502"/>
                <a:chExt cx="5561215" cy="1270716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4202A941-0843-4CC6-B20A-870EE7FCCA02}"/>
                    </a:ext>
                  </a:extLst>
                </p:cNvPr>
                <p:cNvSpPr/>
                <p:nvPr/>
              </p:nvSpPr>
              <p:spPr>
                <a:xfrm>
                  <a:off x="1467676" y="1482502"/>
                  <a:ext cx="5045927" cy="1270716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27CEB33C-AAAB-4C90-A643-E4B594D1FE5D}"/>
                    </a:ext>
                  </a:extLst>
                </p:cNvPr>
                <p:cNvSpPr txBox="1"/>
                <p:nvPr/>
              </p:nvSpPr>
              <p:spPr>
                <a:xfrm>
                  <a:off x="952388" y="1482502"/>
                  <a:ext cx="5561215" cy="12707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4484" tIns="134484" rIns="134484" bIns="134484" numCol="1" spcCol="1270" anchor="ctr" anchorCtr="0">
                  <a:noAutofit/>
                </a:bodyPr>
                <a:lstStyle/>
                <a:p>
                  <a:pPr algn="ctr"/>
                  <a:r>
                    <a:rPr lang="en-CA" sz="19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lack of consequence and significance in the scenario</a:t>
                  </a:r>
                </a:p>
              </p:txBody>
            </p:sp>
          </p:grpSp>
        </p:grp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259B5105-AD19-4EDD-91EE-81107A07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736506" y="3994248"/>
              <a:ext cx="498779" cy="49877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374E9F5-3390-442F-992F-00CA3BF91021}"/>
              </a:ext>
            </a:extLst>
          </p:cNvPr>
          <p:cNvGrpSpPr/>
          <p:nvPr/>
        </p:nvGrpSpPr>
        <p:grpSpPr>
          <a:xfrm>
            <a:off x="710791" y="4755504"/>
            <a:ext cx="4205489" cy="734702"/>
            <a:chOff x="710791" y="4732926"/>
            <a:chExt cx="4205489" cy="734702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633F9C57-33FE-4ADF-9F5E-EE190E8768E7}"/>
                </a:ext>
              </a:extLst>
            </p:cNvPr>
            <p:cNvGrpSpPr/>
            <p:nvPr/>
          </p:nvGrpSpPr>
          <p:grpSpPr>
            <a:xfrm>
              <a:off x="710791" y="4732926"/>
              <a:ext cx="4205489" cy="734702"/>
              <a:chOff x="5123969" y="2214968"/>
              <a:chExt cx="6513603" cy="1270716"/>
            </a:xfrm>
          </p:grpSpPr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BA3C9103-0378-4E5C-AE12-CAF284107BA4}"/>
                  </a:ext>
                </a:extLst>
              </p:cNvPr>
              <p:cNvSpPr/>
              <p:nvPr/>
            </p:nvSpPr>
            <p:spPr>
              <a:xfrm>
                <a:off x="5123969" y="2214968"/>
                <a:ext cx="6513603" cy="127071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94A5F4C8-F15B-4613-8997-44E5BBFDE5E4}"/>
                  </a:ext>
                </a:extLst>
              </p:cNvPr>
              <p:cNvGrpSpPr/>
              <p:nvPr/>
            </p:nvGrpSpPr>
            <p:grpSpPr>
              <a:xfrm>
                <a:off x="6076357" y="2214968"/>
                <a:ext cx="5561215" cy="1270716"/>
                <a:chOff x="952388" y="1482502"/>
                <a:chExt cx="5561215" cy="1270716"/>
              </a:xfrm>
            </p:grpSpPr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26E63F5F-2676-41CC-BFE2-10EF8BA5511B}"/>
                    </a:ext>
                  </a:extLst>
                </p:cNvPr>
                <p:cNvSpPr/>
                <p:nvPr/>
              </p:nvSpPr>
              <p:spPr>
                <a:xfrm>
                  <a:off x="1467676" y="1482502"/>
                  <a:ext cx="5045927" cy="1270716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BCE846EE-4DDC-404F-BB8C-C453BF3BC3CF}"/>
                    </a:ext>
                  </a:extLst>
                </p:cNvPr>
                <p:cNvSpPr txBox="1"/>
                <p:nvPr/>
              </p:nvSpPr>
              <p:spPr>
                <a:xfrm>
                  <a:off x="952388" y="1482502"/>
                  <a:ext cx="5561215" cy="12707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4484" tIns="134484" rIns="134484" bIns="134484" numCol="1" spcCol="1270" anchor="ctr" anchorCtr="0">
                  <a:noAutofit/>
                </a:bodyPr>
                <a:lstStyle/>
                <a:p>
                  <a:pPr algn="ctr"/>
                  <a:r>
                    <a:rPr lang="en-CA" sz="19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complementing established explanation approaches</a:t>
                  </a:r>
                </a:p>
              </p:txBody>
            </p:sp>
          </p:grpSp>
        </p:grp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8CB74481-4183-464C-9CFF-A44828D54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63219" y="4852636"/>
              <a:ext cx="501202" cy="501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499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3F5C230B-E979-42F3-A7C5-558DBB6C1982}"/>
              </a:ext>
            </a:extLst>
          </p:cNvPr>
          <p:cNvGrpSpPr>
            <a:grpSpLocks noChangeAspect="1"/>
          </p:cNvGrpSpPr>
          <p:nvPr/>
        </p:nvGrpSpPr>
        <p:grpSpPr>
          <a:xfrm>
            <a:off x="7501145" y="1198428"/>
            <a:ext cx="2340000" cy="2340000"/>
            <a:chOff x="7569606" y="2600100"/>
            <a:chExt cx="2160000" cy="21600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83E16DC-2032-493D-8597-0792B37D19AF}"/>
                </a:ext>
              </a:extLst>
            </p:cNvPr>
            <p:cNvGrpSpPr/>
            <p:nvPr/>
          </p:nvGrpSpPr>
          <p:grpSpPr>
            <a:xfrm>
              <a:off x="7569606" y="2600100"/>
              <a:ext cx="2160000" cy="2160000"/>
              <a:chOff x="5373441" y="546030"/>
              <a:chExt cx="2160000" cy="2160000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D43595A7-214E-4AE4-A9CB-48B9A146E511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160000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EB5A64-1677-4341-86AF-5011BEF9DC0C}"/>
                  </a:ext>
                </a:extLst>
              </p:cNvPr>
              <p:cNvSpPr txBox="1"/>
              <p:nvPr/>
            </p:nvSpPr>
            <p:spPr>
              <a:xfrm>
                <a:off x="5655002" y="1912619"/>
                <a:ext cx="1596887" cy="625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19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use cases of the</a:t>
                </a:r>
              </a:p>
              <a:p>
                <a:pPr algn="ctr"/>
                <a:r>
                  <a:rPr lang="en-CA" sz="19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explanations</a:t>
                </a:r>
              </a:p>
            </p:txBody>
          </p:sp>
        </p:grp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02B8524C-E1EF-4573-B7BE-FA7E47588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2969" y="2693415"/>
              <a:ext cx="1273274" cy="127327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A81D56F-7FF1-4F2E-8160-EC81E4083503}"/>
              </a:ext>
            </a:extLst>
          </p:cNvPr>
          <p:cNvGrpSpPr>
            <a:grpSpLocks noChangeAspect="1"/>
          </p:cNvGrpSpPr>
          <p:nvPr/>
        </p:nvGrpSpPr>
        <p:grpSpPr>
          <a:xfrm>
            <a:off x="1636220" y="1198428"/>
            <a:ext cx="2340000" cy="2340000"/>
            <a:chOff x="7569606" y="2600100"/>
            <a:chExt cx="2160000" cy="21600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8E4DC91-78CC-4333-9E1F-5EF0412818BF}"/>
                </a:ext>
              </a:extLst>
            </p:cNvPr>
            <p:cNvGrpSpPr/>
            <p:nvPr/>
          </p:nvGrpSpPr>
          <p:grpSpPr>
            <a:xfrm>
              <a:off x="7569606" y="2600100"/>
              <a:ext cx="2160000" cy="2160000"/>
              <a:chOff x="5373441" y="546030"/>
              <a:chExt cx="2160000" cy="216000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0F72F0FE-732D-4A0F-973F-E6A4BFB0CC89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160000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A097388-4CF2-4543-AE10-D15EB4609C7B}"/>
                  </a:ext>
                </a:extLst>
              </p:cNvPr>
              <p:cNvSpPr txBox="1"/>
              <p:nvPr/>
            </p:nvSpPr>
            <p:spPr>
              <a:xfrm>
                <a:off x="5423436" y="1912619"/>
                <a:ext cx="2060031" cy="625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A" sz="19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individual and </a:t>
                </a:r>
              </a:p>
              <a:p>
                <a:pPr algn="ctr"/>
                <a:r>
                  <a:rPr lang="en-CA" sz="19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expertise differences</a:t>
                </a:r>
              </a:p>
            </p:txBody>
          </p:sp>
        </p:grpSp>
        <p:pic>
          <p:nvPicPr>
            <p:cNvPr id="26" name="Picture 22">
              <a:extLst>
                <a:ext uri="{FF2B5EF4-FFF2-40B4-BE49-F238E27FC236}">
                  <a16:creationId xmlns:a16="http://schemas.microsoft.com/office/drawing/2014/main" id="{DDA68D22-0E52-4D06-82FC-F3C62EB5F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8140065" y="2828286"/>
              <a:ext cx="1019082" cy="1019082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39</a:t>
            </a:fld>
            <a:endParaRPr lang="en-CA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FD97166-C42B-4DE2-BBD0-B1DC70325980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future directions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5084D5-4B69-4088-955F-681CC528E52F}"/>
              </a:ext>
            </a:extLst>
          </p:cNvPr>
          <p:cNvGrpSpPr/>
          <p:nvPr/>
        </p:nvGrpSpPr>
        <p:grpSpPr>
          <a:xfrm>
            <a:off x="703475" y="4748472"/>
            <a:ext cx="4205489" cy="734702"/>
            <a:chOff x="703475" y="4748472"/>
            <a:chExt cx="4205489" cy="73470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512BD90-F404-467F-9221-AE893F0043ED}"/>
                </a:ext>
              </a:extLst>
            </p:cNvPr>
            <p:cNvGrpSpPr/>
            <p:nvPr/>
          </p:nvGrpSpPr>
          <p:grpSpPr>
            <a:xfrm>
              <a:off x="703475" y="4748472"/>
              <a:ext cx="4205489" cy="734702"/>
              <a:chOff x="5123969" y="2214968"/>
              <a:chExt cx="6513603" cy="1270716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ED5E41A-7E1C-4479-92F1-7CA9970FA964}"/>
                  </a:ext>
                </a:extLst>
              </p:cNvPr>
              <p:cNvSpPr/>
              <p:nvPr/>
            </p:nvSpPr>
            <p:spPr>
              <a:xfrm>
                <a:off x="5123969" y="2214968"/>
                <a:ext cx="6513603" cy="127071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FCE478B-6931-409F-B746-B63EA82069B6}"/>
                  </a:ext>
                </a:extLst>
              </p:cNvPr>
              <p:cNvGrpSpPr/>
              <p:nvPr/>
            </p:nvGrpSpPr>
            <p:grpSpPr>
              <a:xfrm>
                <a:off x="6076357" y="2214968"/>
                <a:ext cx="5561215" cy="1270716"/>
                <a:chOff x="952388" y="1482502"/>
                <a:chExt cx="5561215" cy="1270716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F84DF212-938E-4F94-B93D-077EDB86AFE8}"/>
                    </a:ext>
                  </a:extLst>
                </p:cNvPr>
                <p:cNvSpPr/>
                <p:nvPr/>
              </p:nvSpPr>
              <p:spPr>
                <a:xfrm>
                  <a:off x="1467676" y="1482502"/>
                  <a:ext cx="5045927" cy="1270716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0CA4A205-218D-47BD-A8AC-3B765BBC9D8D}"/>
                    </a:ext>
                  </a:extLst>
                </p:cNvPr>
                <p:cNvSpPr txBox="1"/>
                <p:nvPr/>
              </p:nvSpPr>
              <p:spPr>
                <a:xfrm>
                  <a:off x="952388" y="1482502"/>
                  <a:ext cx="5561215" cy="12707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4484" tIns="134484" rIns="134484" bIns="134484" numCol="1" spcCol="1270" anchor="ctr" anchorCtr="0">
                  <a:noAutofit/>
                </a:bodyPr>
                <a:lstStyle/>
                <a:p>
                  <a:pPr algn="ctr"/>
                  <a:r>
                    <a:rPr lang="en-CA" sz="19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better characterization of </a:t>
                  </a:r>
                  <a:br>
                    <a:rPr lang="en-CA" sz="19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</a:br>
                  <a:r>
                    <a:rPr lang="en-CA" sz="19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ML expertise</a:t>
                  </a:r>
                </a:p>
              </p:txBody>
            </p:sp>
          </p:grpSp>
        </p:grp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B70C46D-6A90-49EC-ACFB-E2D66C5E8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56881" y="4855711"/>
              <a:ext cx="520223" cy="52022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E3D64-20AB-4804-B04D-AB92324B2800}"/>
              </a:ext>
            </a:extLst>
          </p:cNvPr>
          <p:cNvGrpSpPr/>
          <p:nvPr/>
        </p:nvGrpSpPr>
        <p:grpSpPr>
          <a:xfrm>
            <a:off x="6568400" y="3859968"/>
            <a:ext cx="4205489" cy="734702"/>
            <a:chOff x="6568400" y="3859968"/>
            <a:chExt cx="4205489" cy="73470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ADACD59-3D64-43CB-B08B-962D00E920A8}"/>
                </a:ext>
              </a:extLst>
            </p:cNvPr>
            <p:cNvGrpSpPr/>
            <p:nvPr/>
          </p:nvGrpSpPr>
          <p:grpSpPr>
            <a:xfrm>
              <a:off x="6568400" y="3859968"/>
              <a:ext cx="4205489" cy="734702"/>
              <a:chOff x="5123969" y="2214968"/>
              <a:chExt cx="6513603" cy="1270716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0E815C32-8285-4A2C-9F16-9BC72568A270}"/>
                  </a:ext>
                </a:extLst>
              </p:cNvPr>
              <p:cNvSpPr/>
              <p:nvPr/>
            </p:nvSpPr>
            <p:spPr>
              <a:xfrm>
                <a:off x="5123969" y="2214968"/>
                <a:ext cx="6513603" cy="127071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E08E5DF1-4AF6-4522-8D21-D6E05C9F5113}"/>
                  </a:ext>
                </a:extLst>
              </p:cNvPr>
              <p:cNvGrpSpPr/>
              <p:nvPr/>
            </p:nvGrpSpPr>
            <p:grpSpPr>
              <a:xfrm>
                <a:off x="6076357" y="2214968"/>
                <a:ext cx="5561215" cy="1270716"/>
                <a:chOff x="952388" y="1482502"/>
                <a:chExt cx="5561215" cy="1270716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9063B102-9325-4130-AA7D-0C8EDCC48204}"/>
                    </a:ext>
                  </a:extLst>
                </p:cNvPr>
                <p:cNvSpPr/>
                <p:nvPr/>
              </p:nvSpPr>
              <p:spPr>
                <a:xfrm>
                  <a:off x="1467676" y="1482502"/>
                  <a:ext cx="5045927" cy="1270716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130A106-D3E5-4D3D-8CE6-C9FDFFDE26FA}"/>
                    </a:ext>
                  </a:extLst>
                </p:cNvPr>
                <p:cNvSpPr txBox="1"/>
                <p:nvPr/>
              </p:nvSpPr>
              <p:spPr>
                <a:xfrm>
                  <a:off x="952388" y="1482502"/>
                  <a:ext cx="5561215" cy="12707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4484" tIns="134484" rIns="134484" bIns="134484" numCol="1" spcCol="1270" anchor="ctr" anchorCtr="0">
                  <a:noAutofit/>
                </a:bodyPr>
                <a:lstStyle/>
                <a:p>
                  <a:pPr algn="ctr"/>
                  <a:r>
                    <a:rPr lang="en-CA" sz="19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participants as a end-user of </a:t>
                  </a:r>
                  <a:br>
                    <a:rPr lang="en-CA" sz="19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</a:br>
                  <a:r>
                    <a:rPr lang="en-CA" sz="19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the systems</a:t>
                  </a:r>
                </a:p>
              </p:txBody>
            </p:sp>
          </p:grpSp>
        </p:grp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761E767-318E-40B2-92C9-72D5ED767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34360" y="3981693"/>
              <a:ext cx="491251" cy="49125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F07D0C-4D82-4A86-8F27-A6E4C47F8638}"/>
              </a:ext>
            </a:extLst>
          </p:cNvPr>
          <p:cNvGrpSpPr/>
          <p:nvPr/>
        </p:nvGrpSpPr>
        <p:grpSpPr>
          <a:xfrm>
            <a:off x="6568400" y="4748472"/>
            <a:ext cx="4205489" cy="734702"/>
            <a:chOff x="6568400" y="4710800"/>
            <a:chExt cx="4205489" cy="73470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D68BBF5-07AF-43C4-929F-A31B640D3FD9}"/>
                </a:ext>
              </a:extLst>
            </p:cNvPr>
            <p:cNvGrpSpPr/>
            <p:nvPr/>
          </p:nvGrpSpPr>
          <p:grpSpPr>
            <a:xfrm>
              <a:off x="6568400" y="4710800"/>
              <a:ext cx="4205489" cy="734702"/>
              <a:chOff x="5123969" y="2214968"/>
              <a:chExt cx="6513603" cy="1270716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24B282BF-EBD4-4C9A-992E-C039AA8EBCDD}"/>
                  </a:ext>
                </a:extLst>
              </p:cNvPr>
              <p:cNvSpPr/>
              <p:nvPr/>
            </p:nvSpPr>
            <p:spPr>
              <a:xfrm>
                <a:off x="5123969" y="2214968"/>
                <a:ext cx="6513603" cy="127071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94189201-610A-47CD-8FBC-64BCC4526266}"/>
                  </a:ext>
                </a:extLst>
              </p:cNvPr>
              <p:cNvGrpSpPr/>
              <p:nvPr/>
            </p:nvGrpSpPr>
            <p:grpSpPr>
              <a:xfrm>
                <a:off x="6076357" y="2214968"/>
                <a:ext cx="5561215" cy="1270716"/>
                <a:chOff x="952388" y="1482502"/>
                <a:chExt cx="5561215" cy="1270716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1398071-D94A-425F-8480-243389918D33}"/>
                    </a:ext>
                  </a:extLst>
                </p:cNvPr>
                <p:cNvSpPr/>
                <p:nvPr/>
              </p:nvSpPr>
              <p:spPr>
                <a:xfrm>
                  <a:off x="1467676" y="1482502"/>
                  <a:ext cx="5045927" cy="1270716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66DEC2F-ED42-4345-92EC-0E652E738FFA}"/>
                    </a:ext>
                  </a:extLst>
                </p:cNvPr>
                <p:cNvSpPr txBox="1"/>
                <p:nvPr/>
              </p:nvSpPr>
              <p:spPr>
                <a:xfrm>
                  <a:off x="952388" y="1482502"/>
                  <a:ext cx="5561215" cy="12707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4484" tIns="134484" rIns="134484" bIns="134484" numCol="1" spcCol="1270" anchor="ctr" anchorCtr="0">
                  <a:noAutofit/>
                </a:bodyPr>
                <a:lstStyle/>
                <a:p>
                  <a:pPr algn="ctr"/>
                  <a:r>
                    <a:rPr lang="en-CA" sz="19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potential audiences for data-centric explanations</a:t>
                  </a:r>
                </a:p>
              </p:txBody>
            </p:sp>
          </p:grpSp>
        </p:grp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C0C920C-89E1-476B-8539-E3245B94D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734360" y="4847479"/>
              <a:ext cx="465162" cy="46516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35237A-B76C-427C-8042-A6DB1DC837C2}"/>
              </a:ext>
            </a:extLst>
          </p:cNvPr>
          <p:cNvGrpSpPr/>
          <p:nvPr/>
        </p:nvGrpSpPr>
        <p:grpSpPr>
          <a:xfrm>
            <a:off x="703475" y="3859968"/>
            <a:ext cx="4205489" cy="734702"/>
            <a:chOff x="703475" y="3859968"/>
            <a:chExt cx="4205489" cy="73470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7157C79-9F79-410D-99D5-EA7959BF0CAE}"/>
                </a:ext>
              </a:extLst>
            </p:cNvPr>
            <p:cNvGrpSpPr/>
            <p:nvPr/>
          </p:nvGrpSpPr>
          <p:grpSpPr>
            <a:xfrm>
              <a:off x="703475" y="3859968"/>
              <a:ext cx="4205489" cy="734702"/>
              <a:chOff x="5123969" y="2214968"/>
              <a:chExt cx="6513603" cy="1270716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5DE23FC2-7BC5-4B2B-9249-C37A2DC24671}"/>
                  </a:ext>
                </a:extLst>
              </p:cNvPr>
              <p:cNvSpPr/>
              <p:nvPr/>
            </p:nvSpPr>
            <p:spPr>
              <a:xfrm>
                <a:off x="5123969" y="2214968"/>
                <a:ext cx="6513603" cy="127071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8A1BF3A8-437E-48C7-92A2-9F23B5681278}"/>
                  </a:ext>
                </a:extLst>
              </p:cNvPr>
              <p:cNvGrpSpPr/>
              <p:nvPr/>
            </p:nvGrpSpPr>
            <p:grpSpPr>
              <a:xfrm>
                <a:off x="6076357" y="2214968"/>
                <a:ext cx="5561215" cy="1270716"/>
                <a:chOff x="952388" y="1482502"/>
                <a:chExt cx="5561215" cy="1270716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94C0E02C-51CD-4424-A271-B84F5C2AA499}"/>
                    </a:ext>
                  </a:extLst>
                </p:cNvPr>
                <p:cNvSpPr/>
                <p:nvPr/>
              </p:nvSpPr>
              <p:spPr>
                <a:xfrm>
                  <a:off x="1467676" y="1482502"/>
                  <a:ext cx="5045927" cy="1270716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8B99C4D-0B5E-477B-A763-41CBD10FDDAF}"/>
                    </a:ext>
                  </a:extLst>
                </p:cNvPr>
                <p:cNvSpPr txBox="1"/>
                <p:nvPr/>
              </p:nvSpPr>
              <p:spPr>
                <a:xfrm>
                  <a:off x="952388" y="1482502"/>
                  <a:ext cx="5561215" cy="127071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4484" tIns="134484" rIns="134484" bIns="134484" numCol="1" spcCol="1270" anchor="ctr" anchorCtr="0">
                  <a:noAutofit/>
                </a:bodyPr>
                <a:lstStyle/>
                <a:p>
                  <a:pPr algn="ctr"/>
                  <a:r>
                    <a:rPr lang="en-CA" sz="19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general trust and distrust towards ML systems</a:t>
                  </a:r>
                </a:p>
              </p:txBody>
            </p:sp>
          </p:grpSp>
        </p:grp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E3CF04C-7271-4241-9620-E0C9AE33A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56881" y="3981693"/>
              <a:ext cx="491251" cy="491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37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9503E-8E00-4F70-BA61-83C8D50F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4</a:t>
            </a:fld>
            <a:endParaRPr lang="en-CA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6D61CC6-F3D6-4DF5-A5E3-351FD2DBD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479" y="397050"/>
            <a:ext cx="3644242" cy="3031950"/>
          </a:xfrm>
          <a:prstGeom prst="rect">
            <a:avLst/>
          </a:prstGeom>
        </p:spPr>
      </p:pic>
      <p:pic>
        <p:nvPicPr>
          <p:cNvPr id="2050" name="Picture 2" descr="Google News overhaul to bring more video content, quicker load times">
            <a:extLst>
              <a:ext uri="{FF2B5EF4-FFF2-40B4-BE49-F238E27FC236}">
                <a16:creationId xmlns:a16="http://schemas.microsoft.com/office/drawing/2014/main" id="{7195BD58-6CD9-4C9B-99DC-D63FC1995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7" y="4218562"/>
            <a:ext cx="3583036" cy="201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2BE6B52-17FC-4C84-94DA-12193FF7F7B9}"/>
              </a:ext>
            </a:extLst>
          </p:cNvPr>
          <p:cNvGrpSpPr/>
          <p:nvPr/>
        </p:nvGrpSpPr>
        <p:grpSpPr>
          <a:xfrm>
            <a:off x="5808851" y="4432643"/>
            <a:ext cx="2160571" cy="1763212"/>
            <a:chOff x="5726177" y="2938556"/>
            <a:chExt cx="2597131" cy="269702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6523306-0B0B-4A95-92B4-ECA82C066C87}"/>
                </a:ext>
              </a:extLst>
            </p:cNvPr>
            <p:cNvSpPr/>
            <p:nvPr/>
          </p:nvSpPr>
          <p:spPr>
            <a:xfrm>
              <a:off x="5726177" y="2938556"/>
              <a:ext cx="2597131" cy="26970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9" name="Picture 8" descr="Male profile">
              <a:extLst>
                <a:ext uri="{FF2B5EF4-FFF2-40B4-BE49-F238E27FC236}">
                  <a16:creationId xmlns:a16="http://schemas.microsoft.com/office/drawing/2014/main" id="{711F6883-B5F5-49AC-9AE1-E2F9831D4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613699" y="3361220"/>
              <a:ext cx="912944" cy="108278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10AC18-4A7D-49D3-8286-2F63E736106C}"/>
                </a:ext>
              </a:extLst>
            </p:cNvPr>
            <p:cNvSpPr txBox="1"/>
            <p:nvPr/>
          </p:nvSpPr>
          <p:spPr>
            <a:xfrm>
              <a:off x="5871109" y="4590711"/>
              <a:ext cx="2307264" cy="612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doctor - man</a:t>
              </a:r>
              <a:endParaRPr lang="en-US" sz="20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AD9013-2E35-4B78-A0A7-6C512154D33B}"/>
              </a:ext>
            </a:extLst>
          </p:cNvPr>
          <p:cNvGrpSpPr/>
          <p:nvPr/>
        </p:nvGrpSpPr>
        <p:grpSpPr>
          <a:xfrm>
            <a:off x="8707758" y="4432421"/>
            <a:ext cx="2160572" cy="1763212"/>
            <a:chOff x="5726177" y="2938556"/>
            <a:chExt cx="2597131" cy="269702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619D76F-C66C-4A1F-B631-69CF96561EFC}"/>
                </a:ext>
              </a:extLst>
            </p:cNvPr>
            <p:cNvSpPr/>
            <p:nvPr/>
          </p:nvSpPr>
          <p:spPr>
            <a:xfrm>
              <a:off x="5726177" y="2938556"/>
              <a:ext cx="2597131" cy="26970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3" name="Picture 12" descr="Female Profile">
              <a:extLst>
                <a:ext uri="{FF2B5EF4-FFF2-40B4-BE49-F238E27FC236}">
                  <a16:creationId xmlns:a16="http://schemas.microsoft.com/office/drawing/2014/main" id="{95D6DC8F-5C35-4BCC-9746-1DD619337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616371" y="3266016"/>
              <a:ext cx="907596" cy="115490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DC871F-54BB-4E36-A5A2-CC6C8D40AD81}"/>
                </a:ext>
              </a:extLst>
            </p:cNvPr>
            <p:cNvSpPr txBox="1"/>
            <p:nvPr/>
          </p:nvSpPr>
          <p:spPr>
            <a:xfrm>
              <a:off x="5830796" y="4591051"/>
              <a:ext cx="2307265" cy="612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nurse - woman</a:t>
              </a:r>
              <a:endParaRPr lang="en-US" sz="20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810939-C7A7-43AB-ABFD-DA4377E89708}"/>
              </a:ext>
            </a:extLst>
          </p:cNvPr>
          <p:cNvGrpSpPr>
            <a:grpSpLocks noChangeAspect="1"/>
          </p:cNvGrpSpPr>
          <p:nvPr/>
        </p:nvGrpSpPr>
        <p:grpSpPr>
          <a:xfrm>
            <a:off x="901825" y="489666"/>
            <a:ext cx="4040716" cy="2939334"/>
            <a:chOff x="2048723" y="501650"/>
            <a:chExt cx="8094554" cy="5888214"/>
          </a:xfrm>
        </p:grpSpPr>
        <p:pic>
          <p:nvPicPr>
            <p:cNvPr id="21" name="Picture 2" descr="How to Build A Recommender System In Less Than 1 Hour">
              <a:extLst>
                <a:ext uri="{FF2B5EF4-FFF2-40B4-BE49-F238E27FC236}">
                  <a16:creationId xmlns:a16="http://schemas.microsoft.com/office/drawing/2014/main" id="{5AF551AC-373A-439A-82DC-BCE1F0119D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2" r="4275"/>
            <a:stretch/>
          </p:blipFill>
          <p:spPr bwMode="auto">
            <a:xfrm>
              <a:off x="2048723" y="501650"/>
              <a:ext cx="3841796" cy="2656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Resume Screening Software: A How-To Guide for Recruiters">
              <a:extLst>
                <a:ext uri="{FF2B5EF4-FFF2-40B4-BE49-F238E27FC236}">
                  <a16:creationId xmlns:a16="http://schemas.microsoft.com/office/drawing/2014/main" id="{2F9B88DB-D65C-473A-A0A9-FD1EC59B04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3" r="20553"/>
            <a:stretch/>
          </p:blipFill>
          <p:spPr bwMode="auto">
            <a:xfrm>
              <a:off x="6301483" y="501650"/>
              <a:ext cx="3841794" cy="2656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2" descr="Face Recognition - Data Driven Investor - Medium">
              <a:extLst>
                <a:ext uri="{FF2B5EF4-FFF2-40B4-BE49-F238E27FC236}">
                  <a16:creationId xmlns:a16="http://schemas.microsoft.com/office/drawing/2014/main" id="{EC097A38-F1B4-4392-9FB3-26F342DC58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5" r="4482"/>
            <a:stretch/>
          </p:blipFill>
          <p:spPr bwMode="auto">
            <a:xfrm>
              <a:off x="2048723" y="3556540"/>
              <a:ext cx="3841795" cy="2799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Bias detectives: the researchers striving to make algorithms fair">
              <a:extLst>
                <a:ext uri="{FF2B5EF4-FFF2-40B4-BE49-F238E27FC236}">
                  <a16:creationId xmlns:a16="http://schemas.microsoft.com/office/drawing/2014/main" id="{A6F67E33-8FD1-43B5-810D-91AE94920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1483" y="3556540"/>
              <a:ext cx="3841794" cy="283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663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D9627-79CA-49DB-8BFD-03387C10F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366" y="1043972"/>
            <a:ext cx="10486238" cy="1310228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Data-Centric Explanations: Explaining Training Data of Machine Learning Systems to Promote Transparency</a:t>
            </a:r>
            <a:endParaRPr lang="en-CA" sz="2800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pic>
        <p:nvPicPr>
          <p:cNvPr id="1030" name="Picture 6" descr="University of Manitoba] This is Mini U 40 - CISM">
            <a:extLst>
              <a:ext uri="{FF2B5EF4-FFF2-40B4-BE49-F238E27FC236}">
                <a16:creationId xmlns:a16="http://schemas.microsoft.com/office/drawing/2014/main" id="{DF8599C4-0D78-4848-BBB5-643A75843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96" y="93958"/>
            <a:ext cx="2394249" cy="115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98E65C-01D8-4FB5-86B0-A3484BD40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415" y="303161"/>
            <a:ext cx="3222530" cy="74081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31BADE9-83AE-4019-A37D-97A436C6150C}"/>
              </a:ext>
            </a:extLst>
          </p:cNvPr>
          <p:cNvGrpSpPr>
            <a:grpSpLocks noChangeAspect="1"/>
          </p:cNvGrpSpPr>
          <p:nvPr/>
        </p:nvGrpSpPr>
        <p:grpSpPr>
          <a:xfrm>
            <a:off x="4970840" y="2783872"/>
            <a:ext cx="2250319" cy="2160000"/>
            <a:chOff x="7315962" y="1257884"/>
            <a:chExt cx="2589276" cy="248535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7F63700-A6F2-4ED5-9361-3C186668D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18023" y="1257884"/>
              <a:ext cx="1746646" cy="174664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09E392-5D7F-4D6C-BE26-CDC270764E9C}"/>
                </a:ext>
              </a:extLst>
            </p:cNvPr>
            <p:cNvSpPr/>
            <p:nvPr/>
          </p:nvSpPr>
          <p:spPr>
            <a:xfrm>
              <a:off x="7315962" y="3035351"/>
              <a:ext cx="258927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design data-centric</a:t>
              </a:r>
            </a:p>
            <a:p>
              <a:pPr lvl="0"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explanations</a:t>
              </a:r>
              <a:endParaRPr lang="en-US" sz="20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D37D91-FD5B-426F-AD88-D4B7B0B2B2B0}"/>
              </a:ext>
            </a:extLst>
          </p:cNvPr>
          <p:cNvGrpSpPr>
            <a:grpSpLocks noChangeAspect="1"/>
          </p:cNvGrpSpPr>
          <p:nvPr/>
        </p:nvGrpSpPr>
        <p:grpSpPr>
          <a:xfrm>
            <a:off x="8786369" y="2783872"/>
            <a:ext cx="2553834" cy="2160000"/>
            <a:chOff x="7193916" y="3853471"/>
            <a:chExt cx="2994859" cy="2533013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81222053-5EF1-4473-A15C-8ADC07EA1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818023" y="3853471"/>
              <a:ext cx="1746646" cy="1746646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4BF426E-AEC8-44E8-83FB-ECC00A2B4226}"/>
                </a:ext>
              </a:extLst>
            </p:cNvPr>
            <p:cNvSpPr/>
            <p:nvPr/>
          </p:nvSpPr>
          <p:spPr>
            <a:xfrm>
              <a:off x="7193916" y="5678598"/>
              <a:ext cx="299485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impact of explanations</a:t>
              </a:r>
            </a:p>
            <a:p>
              <a:pPr lvl="0"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on users’ perception</a:t>
              </a:r>
              <a:endParaRPr lang="en-US" sz="20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18603D-02D5-44D2-A331-30FE0322C248}"/>
              </a:ext>
            </a:extLst>
          </p:cNvPr>
          <p:cNvGrpSpPr>
            <a:grpSpLocks noChangeAspect="1"/>
          </p:cNvGrpSpPr>
          <p:nvPr/>
        </p:nvGrpSpPr>
        <p:grpSpPr>
          <a:xfrm>
            <a:off x="850200" y="2783872"/>
            <a:ext cx="2991767" cy="2160000"/>
            <a:chOff x="517812" y="1831893"/>
            <a:chExt cx="4657507" cy="3362635"/>
          </a:xfrm>
        </p:grpSpPr>
        <p:pic>
          <p:nvPicPr>
            <p:cNvPr id="19" name="Picture 18" descr="Table&#10;&#10;Description automatically generated">
              <a:extLst>
                <a:ext uri="{FF2B5EF4-FFF2-40B4-BE49-F238E27FC236}">
                  <a16:creationId xmlns:a16="http://schemas.microsoft.com/office/drawing/2014/main" id="{EA57BFA2-F000-4E9A-AAFE-945CF9DF2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9" t="21602" r="2479" b="2787"/>
            <a:stretch/>
          </p:blipFill>
          <p:spPr>
            <a:xfrm>
              <a:off x="517812" y="1831893"/>
              <a:ext cx="4657507" cy="28949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CAC762A-B2D5-4B34-8AF3-EF0095E59785}"/>
                </a:ext>
              </a:extLst>
            </p:cNvPr>
            <p:cNvSpPr/>
            <p:nvPr/>
          </p:nvSpPr>
          <p:spPr>
            <a:xfrm>
              <a:off x="517813" y="4678961"/>
              <a:ext cx="4657506" cy="515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data-centric explanations</a:t>
              </a:r>
              <a:endParaRPr lang="en-US" sz="20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sp>
        <p:nvSpPr>
          <p:cNvPr id="21" name="Subtitle 2">
            <a:extLst>
              <a:ext uri="{FF2B5EF4-FFF2-40B4-BE49-F238E27FC236}">
                <a16:creationId xmlns:a16="http://schemas.microsoft.com/office/drawing/2014/main" id="{5D83D3E0-0A90-4844-80FC-8E6708A00E7D}"/>
              </a:ext>
            </a:extLst>
          </p:cNvPr>
          <p:cNvSpPr txBox="1">
            <a:spLocks/>
          </p:cNvSpPr>
          <p:nvPr/>
        </p:nvSpPr>
        <p:spPr>
          <a:xfrm>
            <a:off x="1524000" y="5593729"/>
            <a:ext cx="9144000" cy="880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Ariful Islam Anik</a:t>
            </a:r>
            <a:br>
              <a:rPr lang="en-US" sz="2200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</a:br>
            <a:r>
              <a:rPr lang="en-US" sz="2200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Advisor: Dr. Andrea Bunt</a:t>
            </a:r>
          </a:p>
        </p:txBody>
      </p:sp>
    </p:spTree>
    <p:extLst>
      <p:ext uri="{BB962C8B-B14F-4D97-AF65-F5344CB8AC3E}">
        <p14:creationId xmlns:p14="http://schemas.microsoft.com/office/powerpoint/2010/main" val="399430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Table&#10;&#10;Description automatically generated">
            <a:extLst>
              <a:ext uri="{FF2B5EF4-FFF2-40B4-BE49-F238E27FC236}">
                <a16:creationId xmlns:a16="http://schemas.microsoft.com/office/drawing/2014/main" id="{1FB8BECF-BFD8-4B5F-854E-6380444AB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" t="21602" r="2479" b="2787"/>
          <a:stretch/>
        </p:blipFill>
        <p:spPr>
          <a:xfrm>
            <a:off x="208361" y="2090066"/>
            <a:ext cx="5615239" cy="34901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2300" y="6397353"/>
            <a:ext cx="2743200" cy="365125"/>
          </a:xfrm>
        </p:spPr>
        <p:txBody>
          <a:bodyPr/>
          <a:lstStyle/>
          <a:p>
            <a:fld id="{D2DE21B2-8800-4FB5-96D0-AE788737B98A}" type="slidenum">
              <a:rPr lang="en-CA" smtClean="0"/>
              <a:t>41</a:t>
            </a:fld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BAE794-4FD5-41F5-A7C6-D21CDCCB1505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prototype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D8886C-E12E-4539-AF16-E7AA58482BB1}"/>
              </a:ext>
            </a:extLst>
          </p:cNvPr>
          <p:cNvSpPr txBox="1"/>
          <p:nvPr/>
        </p:nvSpPr>
        <p:spPr>
          <a:xfrm>
            <a:off x="263757" y="2784515"/>
            <a:ext cx="5454001" cy="64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123359-3789-4D9A-A44A-CA9F798D6984}"/>
              </a:ext>
            </a:extLst>
          </p:cNvPr>
          <p:cNvSpPr txBox="1"/>
          <p:nvPr/>
        </p:nvSpPr>
        <p:spPr>
          <a:xfrm>
            <a:off x="263757" y="3478882"/>
            <a:ext cx="5454001" cy="63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3A69A4-FFD8-4C11-96E5-9D9F880BC48C}"/>
              </a:ext>
            </a:extLst>
          </p:cNvPr>
          <p:cNvSpPr txBox="1"/>
          <p:nvPr/>
        </p:nvSpPr>
        <p:spPr>
          <a:xfrm>
            <a:off x="263757" y="4167243"/>
            <a:ext cx="5454001" cy="64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1E6936-3DB4-4C7A-9261-CA5408AB62F3}"/>
              </a:ext>
            </a:extLst>
          </p:cNvPr>
          <p:cNvSpPr txBox="1"/>
          <p:nvPr/>
        </p:nvSpPr>
        <p:spPr>
          <a:xfrm>
            <a:off x="263757" y="4873888"/>
            <a:ext cx="5454001" cy="64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6F374A21-2DE1-4B2B-9E62-F72E60193BE1}"/>
              </a:ext>
            </a:extLst>
          </p:cNvPr>
          <p:cNvSpPr txBox="1">
            <a:spLocks/>
          </p:cNvSpPr>
          <p:nvPr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spcAft>
                <a:spcPts val="600"/>
              </a:spcAft>
              <a:defRPr/>
            </a:pPr>
            <a:fld id="{CA1BD24A-2F31-4F93-A952-F58425ACF6E8}" type="slidenum">
              <a:rPr lang="en-CA" smtClean="0">
                <a:solidFill>
                  <a:srgbClr val="FFFFFF"/>
                </a:solidFill>
                <a:latin typeface="Corbel" panose="020B0503020204020204"/>
              </a:rPr>
              <a:pPr algn="l" defTabSz="457200">
                <a:spcAft>
                  <a:spcPts val="600"/>
                </a:spcAft>
                <a:defRPr/>
              </a:pPr>
              <a:t>41</a:t>
            </a:fld>
            <a:endParaRPr lang="en-CA" dirty="0">
              <a:solidFill>
                <a:srgbClr val="FFFFFF"/>
              </a:solidFill>
              <a:latin typeface="Corbel" panose="020B0503020204020204"/>
            </a:endParaRP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8FFC971-0896-41DB-95F8-BB1ECF9B5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88" y="1411435"/>
            <a:ext cx="5615239" cy="4738953"/>
          </a:xfrm>
          <a:prstGeom prst="rect">
            <a:avLst/>
          </a:prstGeom>
        </p:spPr>
      </p:pic>
      <p:pic>
        <p:nvPicPr>
          <p:cNvPr id="18" name="Picture 17" descr="Chart, waterfall chart&#10;&#10;Description automatically generated">
            <a:extLst>
              <a:ext uri="{FF2B5EF4-FFF2-40B4-BE49-F238E27FC236}">
                <a16:creationId xmlns:a16="http://schemas.microsoft.com/office/drawing/2014/main" id="{BA37D264-FD03-4D2B-9862-12E8C2395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09" y="1174583"/>
            <a:ext cx="5403596" cy="5376442"/>
          </a:xfrm>
          <a:prstGeom prst="rect">
            <a:avLst/>
          </a:prstGeom>
        </p:spPr>
      </p:pic>
      <p:pic>
        <p:nvPicPr>
          <p:cNvPr id="20" name="Picture 1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7004ABF-5585-42AF-8E72-AEACDE3AD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09" y="2577946"/>
            <a:ext cx="5534563" cy="2906341"/>
          </a:xfrm>
          <a:prstGeom prst="rect">
            <a:avLst/>
          </a:prstGeom>
        </p:spPr>
      </p:pic>
      <p:pic>
        <p:nvPicPr>
          <p:cNvPr id="24" name="Picture 2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3189BE4-65A9-4F16-ADE1-3343E64DB8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684" y="2307551"/>
            <a:ext cx="5448246" cy="3447129"/>
          </a:xfrm>
          <a:prstGeom prst="rect">
            <a:avLst/>
          </a:prstGeom>
        </p:spPr>
      </p:pic>
      <p:pic>
        <p:nvPicPr>
          <p:cNvPr id="26" name="Picture 2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CA6C2FA-B8AF-4C12-9CFD-817A690591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04" y="1928567"/>
            <a:ext cx="5554572" cy="45973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799365-5E3D-41A9-9BCA-032F86988152}"/>
              </a:ext>
            </a:extLst>
          </p:cNvPr>
          <p:cNvSpPr txBox="1"/>
          <p:nvPr/>
        </p:nvSpPr>
        <p:spPr>
          <a:xfrm>
            <a:off x="265736" y="2100340"/>
            <a:ext cx="5454000" cy="63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23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42</a:t>
            </a:fld>
            <a:endParaRPr lang="en-C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7D3414-E928-41D2-A4F1-EA136865D73C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quantitative findings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37E8B4C-7A19-436C-AB6A-2C868DB56069}"/>
              </a:ext>
            </a:extLst>
          </p:cNvPr>
          <p:cNvGrpSpPr/>
          <p:nvPr/>
        </p:nvGrpSpPr>
        <p:grpSpPr>
          <a:xfrm>
            <a:off x="812331" y="1377736"/>
            <a:ext cx="1226347" cy="852410"/>
            <a:chOff x="2450148" y="5285200"/>
            <a:chExt cx="2493010" cy="852410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E9649043-5B18-47F1-9C89-3D8C1C854AEB}"/>
                </a:ext>
              </a:extLst>
            </p:cNvPr>
            <p:cNvSpPr/>
            <p:nvPr/>
          </p:nvSpPr>
          <p:spPr>
            <a:xfrm>
              <a:off x="2450148" y="5285200"/>
              <a:ext cx="2383109" cy="85241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CEF84A0F-568B-4311-8D0A-9E1FE7163CF6}"/>
                </a:ext>
              </a:extLst>
            </p:cNvPr>
            <p:cNvSpPr/>
            <p:nvPr/>
          </p:nvSpPr>
          <p:spPr>
            <a:xfrm>
              <a:off x="2450148" y="5285200"/>
              <a:ext cx="2493010" cy="8524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CA" sz="2000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BE8B89E-B126-401A-8A4B-D2C951D9D616}"/>
                </a:ext>
              </a:extLst>
            </p:cNvPr>
            <p:cNvSpPr txBox="1"/>
            <p:nvPr/>
          </p:nvSpPr>
          <p:spPr>
            <a:xfrm>
              <a:off x="2450148" y="5285200"/>
              <a:ext cx="2493010" cy="852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213" tIns="90213" rIns="90213" bIns="90213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kern="1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trust</a:t>
              </a:r>
              <a:endParaRPr lang="en-US" sz="2000" kern="12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15E2390-6187-4A34-93A9-536C9DC48ADE}"/>
              </a:ext>
            </a:extLst>
          </p:cNvPr>
          <p:cNvGrpSpPr/>
          <p:nvPr/>
        </p:nvGrpSpPr>
        <p:grpSpPr>
          <a:xfrm>
            <a:off x="2227654" y="1377736"/>
            <a:ext cx="1282902" cy="852410"/>
            <a:chOff x="2450148" y="5285200"/>
            <a:chExt cx="2493010" cy="852410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E9F69AE8-14E6-4456-A317-2234A3661DDB}"/>
                </a:ext>
              </a:extLst>
            </p:cNvPr>
            <p:cNvSpPr/>
            <p:nvPr/>
          </p:nvSpPr>
          <p:spPr>
            <a:xfrm>
              <a:off x="2450148" y="5285200"/>
              <a:ext cx="2383109" cy="85241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B4622F5-3664-4B97-8A9F-6B058CD82F23}"/>
                </a:ext>
              </a:extLst>
            </p:cNvPr>
            <p:cNvSpPr/>
            <p:nvPr/>
          </p:nvSpPr>
          <p:spPr>
            <a:xfrm>
              <a:off x="2450148" y="5285200"/>
              <a:ext cx="2493010" cy="8524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CA" sz="2000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F7A56C4-C829-41AD-BEA6-FC3E46A3BECF}"/>
                </a:ext>
              </a:extLst>
            </p:cNvPr>
            <p:cNvSpPr txBox="1"/>
            <p:nvPr/>
          </p:nvSpPr>
          <p:spPr>
            <a:xfrm>
              <a:off x="2450148" y="5285200"/>
              <a:ext cx="2493010" cy="852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213" tIns="90213" rIns="90213" bIns="90213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kern="1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fairness</a:t>
              </a:r>
              <a:endParaRPr lang="en-US" sz="2000" kern="12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697172A-45F5-453D-9829-11913ECEB4F3}"/>
              </a:ext>
            </a:extLst>
          </p:cNvPr>
          <p:cNvGrpSpPr/>
          <p:nvPr/>
        </p:nvGrpSpPr>
        <p:grpSpPr>
          <a:xfrm>
            <a:off x="3699532" y="1377736"/>
            <a:ext cx="2147933" cy="852410"/>
            <a:chOff x="2450148" y="5285200"/>
            <a:chExt cx="2493010" cy="852410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60C22D69-7024-449C-BCA3-72B8E85E0233}"/>
                </a:ext>
              </a:extLst>
            </p:cNvPr>
            <p:cNvSpPr/>
            <p:nvPr/>
          </p:nvSpPr>
          <p:spPr>
            <a:xfrm>
              <a:off x="2450148" y="5285200"/>
              <a:ext cx="2383109" cy="85241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05A9D26A-361F-4780-A7F1-DAC136975472}"/>
                </a:ext>
              </a:extLst>
            </p:cNvPr>
            <p:cNvSpPr/>
            <p:nvPr/>
          </p:nvSpPr>
          <p:spPr>
            <a:xfrm>
              <a:off x="2450148" y="5285200"/>
              <a:ext cx="2493010" cy="8524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CA" sz="2000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685C644-AE67-4D8B-AD52-DE9D0EE87890}"/>
                </a:ext>
              </a:extLst>
            </p:cNvPr>
            <p:cNvSpPr txBox="1"/>
            <p:nvPr/>
          </p:nvSpPr>
          <p:spPr>
            <a:xfrm>
              <a:off x="2450148" y="5285200"/>
              <a:ext cx="2493010" cy="852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213" tIns="90213" rIns="90213" bIns="90213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kern="1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perception of </a:t>
              </a:r>
              <a:br>
                <a:rPr lang="en-CA" sz="2000" kern="1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</a:br>
              <a:r>
                <a:rPr lang="en-CA" sz="2000" kern="1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fair training</a:t>
              </a:r>
              <a:endParaRPr lang="en-US" sz="2000" kern="12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68531B3-4B2F-4EEA-93F5-38B0A645D185}"/>
              </a:ext>
            </a:extLst>
          </p:cNvPr>
          <p:cNvGrpSpPr/>
          <p:nvPr/>
        </p:nvGrpSpPr>
        <p:grpSpPr>
          <a:xfrm>
            <a:off x="6036441" y="1377736"/>
            <a:ext cx="1382063" cy="852410"/>
            <a:chOff x="2450148" y="5285200"/>
            <a:chExt cx="2493010" cy="852410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5C282D80-3710-4611-AFB3-6A1D02DB1F3A}"/>
                </a:ext>
              </a:extLst>
            </p:cNvPr>
            <p:cNvSpPr/>
            <p:nvPr/>
          </p:nvSpPr>
          <p:spPr>
            <a:xfrm>
              <a:off x="2450148" y="5285200"/>
              <a:ext cx="2383109" cy="85241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BA9557DD-6B8E-49AD-A7AE-7D3AB4BFBD7D}"/>
                </a:ext>
              </a:extLst>
            </p:cNvPr>
            <p:cNvSpPr/>
            <p:nvPr/>
          </p:nvSpPr>
          <p:spPr>
            <a:xfrm>
              <a:off x="2450148" y="5285200"/>
              <a:ext cx="2493010" cy="8524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CA" sz="2000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892F9DA-F900-43A5-91F2-B606FDC12413}"/>
                </a:ext>
              </a:extLst>
            </p:cNvPr>
            <p:cNvSpPr txBox="1"/>
            <p:nvPr/>
          </p:nvSpPr>
          <p:spPr>
            <a:xfrm>
              <a:off x="2450148" y="5285200"/>
              <a:ext cx="2493010" cy="852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213" tIns="90213" rIns="90213" bIns="90213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kern="1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comfort</a:t>
              </a:r>
              <a:endParaRPr lang="en-US" sz="2000" kern="12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C6140CA-59A7-4C80-BD2C-192836F64FAB}"/>
              </a:ext>
            </a:extLst>
          </p:cNvPr>
          <p:cNvGrpSpPr/>
          <p:nvPr/>
        </p:nvGrpSpPr>
        <p:grpSpPr>
          <a:xfrm>
            <a:off x="7607480" y="1377736"/>
            <a:ext cx="1648721" cy="852410"/>
            <a:chOff x="2450148" y="5285200"/>
            <a:chExt cx="2493010" cy="852410"/>
          </a:xfrm>
        </p:grpSpPr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941B0869-2756-463F-9A87-D623508EB59F}"/>
                </a:ext>
              </a:extLst>
            </p:cNvPr>
            <p:cNvSpPr/>
            <p:nvPr/>
          </p:nvSpPr>
          <p:spPr>
            <a:xfrm>
              <a:off x="2450148" y="5285200"/>
              <a:ext cx="2383109" cy="85241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96A16FE-DE27-43EC-AD9A-857BDA02002B}"/>
                </a:ext>
              </a:extLst>
            </p:cNvPr>
            <p:cNvSpPr/>
            <p:nvPr/>
          </p:nvSpPr>
          <p:spPr>
            <a:xfrm>
              <a:off x="2450148" y="5285200"/>
              <a:ext cx="2493010" cy="8524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CA" sz="2000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F2EA5346-54EC-4930-9A65-39E699B67486}"/>
                </a:ext>
              </a:extLst>
            </p:cNvPr>
            <p:cNvSpPr txBox="1"/>
            <p:nvPr/>
          </p:nvSpPr>
          <p:spPr>
            <a:xfrm>
              <a:off x="2450148" y="5285200"/>
              <a:ext cx="2493010" cy="852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213" tIns="90213" rIns="90213" bIns="90213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kern="1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ideas about </a:t>
              </a:r>
              <a:br>
                <a:rPr lang="en-CA" sz="2000" kern="1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</a:br>
              <a:r>
                <a:rPr lang="en-CA" sz="2000" kern="1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the system</a:t>
              </a:r>
              <a:endParaRPr lang="en-US" sz="2000" kern="12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9AC8D51-3023-47C4-9208-E3E89F55C827}"/>
              </a:ext>
            </a:extLst>
          </p:cNvPr>
          <p:cNvGrpSpPr/>
          <p:nvPr/>
        </p:nvGrpSpPr>
        <p:grpSpPr>
          <a:xfrm>
            <a:off x="9445177" y="1377736"/>
            <a:ext cx="2269873" cy="852410"/>
            <a:chOff x="2450148" y="5285200"/>
            <a:chExt cx="2493010" cy="852410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3D6A7AE7-82DC-47F4-BE31-07631DAC2B7E}"/>
                </a:ext>
              </a:extLst>
            </p:cNvPr>
            <p:cNvSpPr/>
            <p:nvPr/>
          </p:nvSpPr>
          <p:spPr>
            <a:xfrm>
              <a:off x="2450148" y="5285200"/>
              <a:ext cx="2383109" cy="85241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1371F5D-1FCF-46F6-82F4-C689EAF6339B}"/>
                </a:ext>
              </a:extLst>
            </p:cNvPr>
            <p:cNvSpPr/>
            <p:nvPr/>
          </p:nvSpPr>
          <p:spPr>
            <a:xfrm>
              <a:off x="2450148" y="5285200"/>
              <a:ext cx="2493010" cy="8524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CA" sz="20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4C2D07C-DC6D-4DEE-AF48-628A4EA2E241}"/>
                </a:ext>
              </a:extLst>
            </p:cNvPr>
            <p:cNvSpPr txBox="1"/>
            <p:nvPr/>
          </p:nvSpPr>
          <p:spPr>
            <a:xfrm>
              <a:off x="2450148" y="5285200"/>
              <a:ext cx="2493010" cy="852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213" tIns="90213" rIns="90213" bIns="90213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kern="1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reflect on the</a:t>
              </a:r>
              <a:br>
                <a:rPr lang="en-CA" sz="2000" kern="1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</a:br>
              <a:r>
                <a:rPr lang="en-CA" sz="2000" kern="1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training process</a:t>
              </a:r>
              <a:endParaRPr lang="en-US" sz="2000" kern="12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CCCA95F-B957-4F77-AF64-891AD83B72C1}"/>
              </a:ext>
            </a:extLst>
          </p:cNvPr>
          <p:cNvGrpSpPr/>
          <p:nvPr/>
        </p:nvGrpSpPr>
        <p:grpSpPr>
          <a:xfrm>
            <a:off x="7216724" y="2575060"/>
            <a:ext cx="2357550" cy="2160000"/>
            <a:chOff x="5358347" y="3524527"/>
            <a:chExt cx="2357550" cy="2160000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FDB5C98-15C2-4AFD-8D3F-4C600AD45314}"/>
                </a:ext>
              </a:extLst>
            </p:cNvPr>
            <p:cNvSpPr/>
            <p:nvPr/>
          </p:nvSpPr>
          <p:spPr>
            <a:xfrm>
              <a:off x="5358347" y="3524527"/>
              <a:ext cx="2357550" cy="216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83E6D8C-4C33-4A52-9416-6404863673D7}"/>
                </a:ext>
              </a:extLst>
            </p:cNvPr>
            <p:cNvSpPr txBox="1"/>
            <p:nvPr/>
          </p:nvSpPr>
          <p:spPr>
            <a:xfrm>
              <a:off x="5503851" y="4743438"/>
              <a:ext cx="216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1111250">
                <a:spcBef>
                  <a:spcPct val="0"/>
                </a:spcBef>
                <a:spcAft>
                  <a:spcPct val="35000"/>
                </a:spcAft>
              </a:pPr>
              <a:r>
                <a:rPr lang="en-CA" dirty="0" err="1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wilcoxon</a:t>
              </a:r>
              <a:r>
                <a:rPr lang="en-CA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 test across training dataset characteristics </a:t>
              </a:r>
              <a:endParaRPr lang="en-US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  <p:pic>
          <p:nvPicPr>
            <p:cNvPr id="53" name="Picture 37">
              <a:extLst>
                <a:ext uri="{FF2B5EF4-FFF2-40B4-BE49-F238E27FC236}">
                  <a16:creationId xmlns:a16="http://schemas.microsoft.com/office/drawing/2014/main" id="{1075CC3A-A1F1-423F-8288-BD2506DF1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098001" y="3661647"/>
              <a:ext cx="971699" cy="971699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7BEE765-D4C4-4B53-AEE5-1B689D7B1A8F}"/>
              </a:ext>
            </a:extLst>
          </p:cNvPr>
          <p:cNvGrpSpPr/>
          <p:nvPr/>
        </p:nvGrpSpPr>
        <p:grpSpPr>
          <a:xfrm>
            <a:off x="2158663" y="2575060"/>
            <a:ext cx="2357550" cy="2160000"/>
            <a:chOff x="5358347" y="3524527"/>
            <a:chExt cx="2357550" cy="2160000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3FF703B1-F8DA-489F-987A-020AB7BD3952}"/>
                </a:ext>
              </a:extLst>
            </p:cNvPr>
            <p:cNvSpPr/>
            <p:nvPr/>
          </p:nvSpPr>
          <p:spPr>
            <a:xfrm>
              <a:off x="5358347" y="3524527"/>
              <a:ext cx="2357550" cy="216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9FE58A1-0C7C-4EFB-9FFD-8A2938D1CF03}"/>
                </a:ext>
              </a:extLst>
            </p:cNvPr>
            <p:cNvSpPr txBox="1"/>
            <p:nvPr/>
          </p:nvSpPr>
          <p:spPr>
            <a:xfrm>
              <a:off x="5503851" y="4743438"/>
              <a:ext cx="216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1111250">
                <a:spcBef>
                  <a:spcPct val="0"/>
                </a:spcBef>
                <a:spcAft>
                  <a:spcPct val="35000"/>
                </a:spcAft>
              </a:pPr>
              <a:r>
                <a:rPr lang="en-CA" dirty="0" err="1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kruskal-wallis</a:t>
              </a:r>
              <a:r>
                <a:rPr lang="en-CA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 test across</a:t>
              </a:r>
              <a:br>
                <a:rPr lang="en-CA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</a:br>
              <a:r>
                <a:rPr lang="en-CA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expertise group</a:t>
              </a:r>
              <a:endParaRPr lang="en-US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  <p:pic>
          <p:nvPicPr>
            <p:cNvPr id="63" name="Picture 37">
              <a:extLst>
                <a:ext uri="{FF2B5EF4-FFF2-40B4-BE49-F238E27FC236}">
                  <a16:creationId xmlns:a16="http://schemas.microsoft.com/office/drawing/2014/main" id="{ECB43F3C-78BE-47D5-B91E-ED93CDB63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094952" y="3659753"/>
              <a:ext cx="971699" cy="971699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0098915-0A90-4DFE-AC9A-4157EBCAA887}"/>
              </a:ext>
            </a:extLst>
          </p:cNvPr>
          <p:cNvGrpSpPr/>
          <p:nvPr/>
        </p:nvGrpSpPr>
        <p:grpSpPr>
          <a:xfrm>
            <a:off x="1425504" y="5079974"/>
            <a:ext cx="3823868" cy="772500"/>
            <a:chOff x="1425504" y="5079974"/>
            <a:chExt cx="3823868" cy="772500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3A68F96-6DA3-4E76-A902-08784ED10F68}"/>
                </a:ext>
              </a:extLst>
            </p:cNvPr>
            <p:cNvGrpSpPr/>
            <p:nvPr/>
          </p:nvGrpSpPr>
          <p:grpSpPr>
            <a:xfrm>
              <a:off x="1425504" y="5079974"/>
              <a:ext cx="3823868" cy="772500"/>
              <a:chOff x="7299545" y="3998792"/>
              <a:chExt cx="5959702" cy="947123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65678E7D-1788-4087-8898-28841A0D66CF}"/>
                  </a:ext>
                </a:extLst>
              </p:cNvPr>
              <p:cNvSpPr/>
              <p:nvPr/>
            </p:nvSpPr>
            <p:spPr>
              <a:xfrm>
                <a:off x="7299545" y="3998792"/>
                <a:ext cx="5959702" cy="94712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6BCC7DA3-60E8-44AD-BDF3-9DCFE7274860}"/>
                  </a:ext>
                </a:extLst>
              </p:cNvPr>
              <p:cNvGrpSpPr/>
              <p:nvPr/>
            </p:nvGrpSpPr>
            <p:grpSpPr>
              <a:xfrm>
                <a:off x="8393474" y="3998792"/>
                <a:ext cx="4865773" cy="947123"/>
                <a:chOff x="1093927" y="220995"/>
                <a:chExt cx="4865773" cy="947123"/>
              </a:xfrm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6B8774B4-0E1C-47BD-BA7E-8F276F0F23FE}"/>
                    </a:ext>
                  </a:extLst>
                </p:cNvPr>
                <p:cNvSpPr/>
                <p:nvPr/>
              </p:nvSpPr>
              <p:spPr>
                <a:xfrm>
                  <a:off x="1093927" y="220995"/>
                  <a:ext cx="3181494" cy="947123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D9157393-E258-498D-8711-2506322299D2}"/>
                    </a:ext>
                  </a:extLst>
                </p:cNvPr>
                <p:cNvSpPr txBox="1"/>
                <p:nvPr/>
              </p:nvSpPr>
              <p:spPr>
                <a:xfrm>
                  <a:off x="1258231" y="220995"/>
                  <a:ext cx="4701469" cy="94712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0237" tIns="100237" rIns="100237" bIns="100237" numCol="1" spcCol="1270" anchor="ctr" anchorCtr="0">
                  <a:noAutofit/>
                </a:bodyPr>
                <a:lstStyle/>
                <a:p>
                  <a:pPr marL="0" lvl="0" indent="0" algn="l" defTabSz="10668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CA" sz="2000" kern="12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no significant differences</a:t>
                  </a:r>
                  <a:endParaRPr lang="en-US" sz="2000" kern="1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endParaRPr>
                </a:p>
              </p:txBody>
            </p:sp>
          </p:grpSp>
        </p:grpSp>
        <p:pic>
          <p:nvPicPr>
            <p:cNvPr id="1032" name="Picture 8" descr="Business growth, graph, bar chart, business graph icon - Free download">
              <a:extLst>
                <a:ext uri="{FF2B5EF4-FFF2-40B4-BE49-F238E27FC236}">
                  <a16:creationId xmlns:a16="http://schemas.microsoft.com/office/drawing/2014/main" id="{618BAEA4-F02F-44EB-B3BE-BACBC0CEB3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289" y="5210673"/>
              <a:ext cx="511102" cy="51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E934F48-23DE-4FBC-9D58-68947FB44E46}"/>
              </a:ext>
            </a:extLst>
          </p:cNvPr>
          <p:cNvGrpSpPr/>
          <p:nvPr/>
        </p:nvGrpSpPr>
        <p:grpSpPr>
          <a:xfrm>
            <a:off x="6483565" y="5079974"/>
            <a:ext cx="3823868" cy="772500"/>
            <a:chOff x="6483565" y="5079974"/>
            <a:chExt cx="3823868" cy="772500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EFADC4D-8CBE-415A-A6C6-60B1F49F4CAF}"/>
                </a:ext>
              </a:extLst>
            </p:cNvPr>
            <p:cNvGrpSpPr/>
            <p:nvPr/>
          </p:nvGrpSpPr>
          <p:grpSpPr>
            <a:xfrm>
              <a:off x="6483565" y="5079974"/>
              <a:ext cx="3823868" cy="772500"/>
              <a:chOff x="7299545" y="3998792"/>
              <a:chExt cx="5959702" cy="947123"/>
            </a:xfrm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5C0C214E-3D8B-4678-AA76-F883C99E694C}"/>
                  </a:ext>
                </a:extLst>
              </p:cNvPr>
              <p:cNvSpPr/>
              <p:nvPr/>
            </p:nvSpPr>
            <p:spPr>
              <a:xfrm>
                <a:off x="7299545" y="3998792"/>
                <a:ext cx="5959702" cy="94712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30663337-2D0C-4A85-8791-03946E66CA8D}"/>
                  </a:ext>
                </a:extLst>
              </p:cNvPr>
              <p:cNvGrpSpPr/>
              <p:nvPr/>
            </p:nvGrpSpPr>
            <p:grpSpPr>
              <a:xfrm>
                <a:off x="8393474" y="3998792"/>
                <a:ext cx="4865773" cy="947123"/>
                <a:chOff x="1093927" y="220995"/>
                <a:chExt cx="4865773" cy="947123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182D7224-E5CC-4F54-97E8-06511D23DE6C}"/>
                    </a:ext>
                  </a:extLst>
                </p:cNvPr>
                <p:cNvSpPr/>
                <p:nvPr/>
              </p:nvSpPr>
              <p:spPr>
                <a:xfrm>
                  <a:off x="1093927" y="220995"/>
                  <a:ext cx="3181494" cy="947123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F6F746D6-3487-4753-9F6B-9E66921DB635}"/>
                    </a:ext>
                  </a:extLst>
                </p:cNvPr>
                <p:cNvSpPr txBox="1"/>
                <p:nvPr/>
              </p:nvSpPr>
              <p:spPr>
                <a:xfrm>
                  <a:off x="1258231" y="220995"/>
                  <a:ext cx="4701469" cy="94712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00237" tIns="100237" rIns="100237" bIns="100237" numCol="1" spcCol="1270" anchor="ctr" anchorCtr="0">
                  <a:noAutofit/>
                </a:bodyPr>
                <a:lstStyle/>
                <a:p>
                  <a:pPr marL="0" lvl="0" indent="0" algn="l" defTabSz="10668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CA" sz="2000" kern="12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significant differences for first 4 measures</a:t>
                  </a:r>
                  <a:endParaRPr lang="en-US" sz="2000" kern="1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endParaRPr>
                </a:p>
              </p:txBody>
            </p:sp>
          </p:grpSp>
        </p:grp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AEC2A872-9BB4-4C7E-8622-A049CE58C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04718" y="5210673"/>
              <a:ext cx="580734" cy="511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784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4746-50D9-4646-BAB1-343120B6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43</a:t>
            </a:fld>
            <a:endParaRPr lang="en-CA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6B3415F-9E46-4421-B749-CFD04B64094F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questionnaire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E3E3F-28F9-460E-807B-4FCD04C42C49}"/>
              </a:ext>
            </a:extLst>
          </p:cNvPr>
          <p:cNvSpPr txBox="1"/>
          <p:nvPr/>
        </p:nvSpPr>
        <p:spPr>
          <a:xfrm>
            <a:off x="3393779" y="1079775"/>
            <a:ext cx="76747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I am confident in the system</a:t>
            </a:r>
            <a:endParaRPr lang="en-CA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  <a:p>
            <a:r>
              <a:rPr lang="en-US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the system has integrity</a:t>
            </a:r>
            <a:endParaRPr lang="en-CA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  <a:p>
            <a:r>
              <a:rPr lang="en-US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the system is dependable</a:t>
            </a:r>
            <a:endParaRPr lang="en-CA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  <a:p>
            <a:r>
              <a:rPr lang="en-US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the system is reliable</a:t>
            </a:r>
            <a:endParaRPr lang="en-CA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  <a:p>
            <a:r>
              <a:rPr lang="en-US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I can trust the system</a:t>
            </a:r>
            <a:endParaRPr lang="en-CA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  <a:p>
            <a:r>
              <a:rPr lang="en-US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I am familiar with the system</a:t>
            </a:r>
            <a:endParaRPr lang="en-CA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8FC9A0-CBA0-43C5-BAF2-5D132AABF407}"/>
              </a:ext>
            </a:extLst>
          </p:cNvPr>
          <p:cNvSpPr/>
          <p:nvPr/>
        </p:nvSpPr>
        <p:spPr>
          <a:xfrm>
            <a:off x="3393778" y="2910025"/>
            <a:ext cx="7674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the system is free of bias</a:t>
            </a:r>
            <a:endParaRPr lang="en-CA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  <a:p>
            <a:r>
              <a:rPr lang="en-US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the system upholds ethical and moral standards</a:t>
            </a:r>
            <a:endParaRPr lang="en-CA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  <a:p>
            <a:r>
              <a:rPr lang="en-US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the system’s explanations are reasonable</a:t>
            </a:r>
            <a:endParaRPr lang="en-CA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  <a:p>
            <a:r>
              <a:rPr lang="en-US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I would agree with the system’s decision based on the explanation.</a:t>
            </a:r>
            <a:endParaRPr lang="en-CA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9DC82E-65D4-4B60-8E49-068090B707FE}"/>
              </a:ext>
            </a:extLst>
          </p:cNvPr>
          <p:cNvSpPr/>
          <p:nvPr/>
        </p:nvSpPr>
        <p:spPr>
          <a:xfrm>
            <a:off x="3393778" y="4197121"/>
            <a:ext cx="7541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the system was trained in a fair way.</a:t>
            </a:r>
            <a:endParaRPr lang="en-CA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34AF7F-80A5-4A15-A0E2-09396B7A4A6E}"/>
              </a:ext>
            </a:extLst>
          </p:cNvPr>
          <p:cNvSpPr/>
          <p:nvPr/>
        </p:nvSpPr>
        <p:spPr>
          <a:xfrm>
            <a:off x="3393778" y="463597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I would feel comfortable using the system’s decision</a:t>
            </a:r>
            <a:endParaRPr lang="en-CA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62870-0C2A-4464-857D-DE0E4DD13B65}"/>
              </a:ext>
            </a:extLst>
          </p:cNvPr>
          <p:cNvSpPr/>
          <p:nvPr/>
        </p:nvSpPr>
        <p:spPr>
          <a:xfrm>
            <a:off x="3393778" y="5094823"/>
            <a:ext cx="6811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the explanation gives me ideas about the data used in the system</a:t>
            </a:r>
            <a:endParaRPr lang="en-CA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5B59E6-5E90-41E2-A338-040888AF8115}"/>
              </a:ext>
            </a:extLst>
          </p:cNvPr>
          <p:cNvSpPr/>
          <p:nvPr/>
        </p:nvSpPr>
        <p:spPr>
          <a:xfrm>
            <a:off x="3393778" y="5553676"/>
            <a:ext cx="7346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the explanation helps me to reflect on whether the training process was fair</a:t>
            </a:r>
            <a:endParaRPr lang="en-CA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7605F5-1CD4-483A-96D3-4511F74D761F}"/>
              </a:ext>
            </a:extLst>
          </p:cNvPr>
          <p:cNvSpPr/>
          <p:nvPr/>
        </p:nvSpPr>
        <p:spPr>
          <a:xfrm>
            <a:off x="821932" y="1772272"/>
            <a:ext cx="1736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trust</a:t>
            </a:r>
            <a:endParaRPr lang="en-CA" b="1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266355-2C0E-4BF7-8ADF-A2A2FE1F0216}"/>
              </a:ext>
            </a:extLst>
          </p:cNvPr>
          <p:cNvSpPr/>
          <p:nvPr/>
        </p:nvSpPr>
        <p:spPr>
          <a:xfrm>
            <a:off x="821932" y="3335555"/>
            <a:ext cx="1736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fairness</a:t>
            </a:r>
            <a:endParaRPr lang="en-CA" b="1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317ED3-B84D-454A-AB96-FDB7FFA53167}"/>
              </a:ext>
            </a:extLst>
          </p:cNvPr>
          <p:cNvSpPr/>
          <p:nvPr/>
        </p:nvSpPr>
        <p:spPr>
          <a:xfrm>
            <a:off x="-380144" y="4187797"/>
            <a:ext cx="4140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perception of fair training</a:t>
            </a:r>
            <a:endParaRPr lang="en-CA" b="1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F5BA93-3507-4C2D-80BF-E6B208D96606}"/>
              </a:ext>
            </a:extLst>
          </p:cNvPr>
          <p:cNvSpPr/>
          <p:nvPr/>
        </p:nvSpPr>
        <p:spPr>
          <a:xfrm>
            <a:off x="821932" y="4647085"/>
            <a:ext cx="1736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comfort</a:t>
            </a:r>
            <a:endParaRPr lang="en-CA" b="1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43DF77-E18F-407B-8B84-456D6C3FFBDC}"/>
              </a:ext>
            </a:extLst>
          </p:cNvPr>
          <p:cNvSpPr/>
          <p:nvPr/>
        </p:nvSpPr>
        <p:spPr>
          <a:xfrm>
            <a:off x="375006" y="5102373"/>
            <a:ext cx="2630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ideas about the system</a:t>
            </a:r>
            <a:endParaRPr lang="en-CA" b="1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26B08B-E9EE-4C43-9D57-722F078D02E3}"/>
              </a:ext>
            </a:extLst>
          </p:cNvPr>
          <p:cNvSpPr/>
          <p:nvPr/>
        </p:nvSpPr>
        <p:spPr>
          <a:xfrm>
            <a:off x="-113017" y="5561226"/>
            <a:ext cx="3606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rPr>
              <a:t>reflection on training process</a:t>
            </a:r>
            <a:endParaRPr lang="en-CA" b="1" dirty="0">
              <a:latin typeface="Linux Libertine" panose="02000503000000000000" pitchFamily="2" charset="0"/>
              <a:ea typeface="Linux Libertine" panose="02000503000000000000" pitchFamily="2" charset="0"/>
              <a:cs typeface="Linux Libertine" panose="02000503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A7A921-8224-4FD2-BAD6-94DCE723DEC4}"/>
              </a:ext>
            </a:extLst>
          </p:cNvPr>
          <p:cNvSpPr/>
          <p:nvPr/>
        </p:nvSpPr>
        <p:spPr>
          <a:xfrm>
            <a:off x="3393778" y="1070451"/>
            <a:ext cx="7219425" cy="177005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252A71-672F-44DA-83AC-4642B5BAD088}"/>
              </a:ext>
            </a:extLst>
          </p:cNvPr>
          <p:cNvSpPr/>
          <p:nvPr/>
        </p:nvSpPr>
        <p:spPr>
          <a:xfrm flipV="1">
            <a:off x="3393777" y="2951849"/>
            <a:ext cx="7219426" cy="116605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F4384B-CAE7-452A-9202-6DD4B922BDB9}"/>
              </a:ext>
            </a:extLst>
          </p:cNvPr>
          <p:cNvSpPr/>
          <p:nvPr/>
        </p:nvSpPr>
        <p:spPr>
          <a:xfrm>
            <a:off x="3393777" y="5571847"/>
            <a:ext cx="7219427" cy="35647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1D6A15-3F6B-473D-9DCE-8C59D6374AD1}"/>
              </a:ext>
            </a:extLst>
          </p:cNvPr>
          <p:cNvSpPr/>
          <p:nvPr/>
        </p:nvSpPr>
        <p:spPr>
          <a:xfrm>
            <a:off x="3393776" y="5116934"/>
            <a:ext cx="7219427" cy="35647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D2253B-02C1-4305-B6BD-9DF51B2688B1}"/>
              </a:ext>
            </a:extLst>
          </p:cNvPr>
          <p:cNvSpPr/>
          <p:nvPr/>
        </p:nvSpPr>
        <p:spPr>
          <a:xfrm>
            <a:off x="3393776" y="4634809"/>
            <a:ext cx="7219427" cy="35647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41FF44-985C-490C-9ACA-0F4A8C6E0807}"/>
              </a:ext>
            </a:extLst>
          </p:cNvPr>
          <p:cNvSpPr/>
          <p:nvPr/>
        </p:nvSpPr>
        <p:spPr>
          <a:xfrm>
            <a:off x="3393775" y="4194204"/>
            <a:ext cx="7219427" cy="35647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152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B2AD0-D550-4BB0-8565-0323C2E7B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44</a:t>
            </a:fld>
            <a:endParaRPr lang="en-CA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FE6B945-97C1-4152-AB69-71F937197E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21104" y="993513"/>
          <a:ext cx="2987187" cy="243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C5B8A19-8CE7-493D-9D1A-EF08F28AE2A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spcAft>
                <a:spcPts val="600"/>
              </a:spcAft>
              <a:defRPr/>
            </a:pPr>
            <a:fld id="{CA1BD24A-2F31-4F93-A952-F58425ACF6E8}" type="slidenum">
              <a:rPr lang="en-CA" smtClean="0">
                <a:solidFill>
                  <a:srgbClr val="FFFFFF"/>
                </a:solidFill>
                <a:latin typeface="Corbel" panose="020B0503020204020204"/>
              </a:rPr>
              <a:pPr algn="l" defTabSz="457200">
                <a:spcAft>
                  <a:spcPts val="600"/>
                </a:spcAft>
                <a:defRPr/>
              </a:pPr>
              <a:t>44</a:t>
            </a:fld>
            <a:endParaRPr lang="en-CA" dirty="0">
              <a:solidFill>
                <a:srgbClr val="FFFFFF"/>
              </a:solidFill>
              <a:latin typeface="Corbel" panose="020B050302020402020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6402260-5E80-4F6A-9907-81C3CB9FD96E}"/>
              </a:ext>
            </a:extLst>
          </p:cNvPr>
          <p:cNvGrpSpPr/>
          <p:nvPr/>
        </p:nvGrpSpPr>
        <p:grpSpPr>
          <a:xfrm>
            <a:off x="986071" y="1345789"/>
            <a:ext cx="1866186" cy="1774916"/>
            <a:chOff x="5373441" y="546030"/>
            <a:chExt cx="2160000" cy="21600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AB0BFDF-6197-48A5-8753-29FC089BCC95}"/>
                </a:ext>
              </a:extLst>
            </p:cNvPr>
            <p:cNvSpPr/>
            <p:nvPr/>
          </p:nvSpPr>
          <p:spPr>
            <a:xfrm>
              <a:off x="5373441" y="546030"/>
              <a:ext cx="2160000" cy="216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10" name="Graphic 9" descr="Users">
              <a:extLst>
                <a:ext uri="{FF2B5EF4-FFF2-40B4-BE49-F238E27FC236}">
                  <a16:creationId xmlns:a16="http://schemas.microsoft.com/office/drawing/2014/main" id="{F6463142-54DA-4702-A741-42A3CCEB3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28600" y="572772"/>
              <a:ext cx="1249681" cy="12496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023C90-32C2-407F-8CC0-DD2210A4665A}"/>
                </a:ext>
              </a:extLst>
            </p:cNvPr>
            <p:cNvSpPr txBox="1"/>
            <p:nvPr/>
          </p:nvSpPr>
          <p:spPr>
            <a:xfrm>
              <a:off x="5452275" y="1912619"/>
              <a:ext cx="2002329" cy="486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27 participants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C3F555-E68D-4C2C-B9F5-3D78B611A0EB}"/>
              </a:ext>
            </a:extLst>
          </p:cNvPr>
          <p:cNvGrpSpPr/>
          <p:nvPr/>
        </p:nvGrpSpPr>
        <p:grpSpPr>
          <a:xfrm>
            <a:off x="986071" y="4240359"/>
            <a:ext cx="1866186" cy="1737787"/>
            <a:chOff x="8848163" y="546030"/>
            <a:chExt cx="2160000" cy="21600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0962A25-E2E3-4D3C-A9B8-345A34A563D8}"/>
                </a:ext>
              </a:extLst>
            </p:cNvPr>
            <p:cNvSpPr/>
            <p:nvPr/>
          </p:nvSpPr>
          <p:spPr>
            <a:xfrm>
              <a:off x="8848163" y="546030"/>
              <a:ext cx="2160000" cy="2160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C5C7B8-D058-466E-9D02-70C296CA280C}"/>
                </a:ext>
              </a:extLst>
            </p:cNvPr>
            <p:cNvSpPr txBox="1"/>
            <p:nvPr/>
          </p:nvSpPr>
          <p:spPr>
            <a:xfrm>
              <a:off x="8896874" y="1808347"/>
              <a:ext cx="2013461" cy="879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different levels</a:t>
              </a:r>
              <a:b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</a:br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of expertise</a:t>
              </a:r>
            </a:p>
          </p:txBody>
        </p:sp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1AF9DEED-1F4A-4DAC-B13D-F6A472B3A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7599" y="760256"/>
              <a:ext cx="874712" cy="874712"/>
            </a:xfrm>
            <a:prstGeom prst="rect">
              <a:avLst/>
            </a:prstGeom>
          </p:spPr>
        </p:pic>
      </p:grp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40F91DBA-8E0A-4358-A405-4AD25EE3D592}"/>
              </a:ext>
            </a:extLst>
          </p:cNvPr>
          <p:cNvGraphicFramePr>
            <a:graphicFrameLocks/>
          </p:cNvGraphicFramePr>
          <p:nvPr/>
        </p:nvGraphicFramePr>
        <p:xfrm>
          <a:off x="3621104" y="3826254"/>
          <a:ext cx="2987187" cy="243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5" name="Title 1">
            <a:extLst>
              <a:ext uri="{FF2B5EF4-FFF2-40B4-BE49-F238E27FC236}">
                <a16:creationId xmlns:a16="http://schemas.microsoft.com/office/drawing/2014/main" id="{4A76921F-DCCB-4138-81F6-01ADE051C739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demographics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03BBC8C3-111E-4E73-8D8E-514310C090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372863"/>
              </p:ext>
            </p:extLst>
          </p:nvPr>
        </p:nvGraphicFramePr>
        <p:xfrm>
          <a:off x="7757763" y="1015503"/>
          <a:ext cx="2987187" cy="243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960860F3-0498-4102-8B22-9FFD375C60B3}"/>
              </a:ext>
            </a:extLst>
          </p:cNvPr>
          <p:cNvGrpSpPr/>
          <p:nvPr/>
        </p:nvGrpSpPr>
        <p:grpSpPr>
          <a:xfrm>
            <a:off x="7221429" y="3826254"/>
            <a:ext cx="2024172" cy="695683"/>
            <a:chOff x="7221429" y="3826254"/>
            <a:chExt cx="2024172" cy="69568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140AFD-C993-4962-BA14-308D104724EB}"/>
                </a:ext>
              </a:extLst>
            </p:cNvPr>
            <p:cNvGrpSpPr/>
            <p:nvPr/>
          </p:nvGrpSpPr>
          <p:grpSpPr>
            <a:xfrm>
              <a:off x="7221429" y="3826254"/>
              <a:ext cx="2024172" cy="695683"/>
              <a:chOff x="7221429" y="3826254"/>
              <a:chExt cx="2024172" cy="695683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B80209B8-66AB-42F6-A0C5-ADC2154FFDDC}"/>
                  </a:ext>
                </a:extLst>
              </p:cNvPr>
              <p:cNvSpPr/>
              <p:nvPr/>
            </p:nvSpPr>
            <p:spPr>
              <a:xfrm>
                <a:off x="7221429" y="3826254"/>
                <a:ext cx="2024172" cy="69568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26C1F70-E133-44F9-9D79-491AA5BD6651}"/>
                  </a:ext>
                </a:extLst>
              </p:cNvPr>
              <p:cNvGrpSpPr/>
              <p:nvPr/>
            </p:nvGrpSpPr>
            <p:grpSpPr>
              <a:xfrm>
                <a:off x="7765904" y="3826254"/>
                <a:ext cx="1479696" cy="695683"/>
                <a:chOff x="803514" y="297"/>
                <a:chExt cx="2183672" cy="695683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5F91942C-1174-4362-94E2-16412B5DAEF4}"/>
                    </a:ext>
                  </a:extLst>
                </p:cNvPr>
                <p:cNvSpPr/>
                <p:nvPr/>
              </p:nvSpPr>
              <p:spPr>
                <a:xfrm>
                  <a:off x="803514" y="297"/>
                  <a:ext cx="2183672" cy="695683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76CC2FB-BE2A-408E-8520-DED2894DF7E7}"/>
                    </a:ext>
                  </a:extLst>
                </p:cNvPr>
                <p:cNvSpPr txBox="1"/>
                <p:nvPr/>
              </p:nvSpPr>
              <p:spPr>
                <a:xfrm>
                  <a:off x="988025" y="297"/>
                  <a:ext cx="1999160" cy="69568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3627" tIns="73627" rIns="73627" bIns="73627" numCol="1" spcCol="1270" anchor="ctr" anchorCtr="0">
                  <a:noAutofit/>
                </a:bodyPr>
                <a:lstStyle/>
                <a:p>
                  <a:pPr marL="0" lvl="0" indent="0" algn="ctr" defTabSz="10668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CA" sz="24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5 M, 5 F</a:t>
                  </a:r>
                  <a:endParaRPr lang="en-US" sz="2400" kern="1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endParaRPr>
                </a:p>
              </p:txBody>
            </p:sp>
          </p:grpSp>
        </p:grpSp>
        <p:pic>
          <p:nvPicPr>
            <p:cNvPr id="12" name="Graphic 11" descr="Gender">
              <a:extLst>
                <a:ext uri="{FF2B5EF4-FFF2-40B4-BE49-F238E27FC236}">
                  <a16:creationId xmlns:a16="http://schemas.microsoft.com/office/drawing/2014/main" id="{191CA570-EE15-472D-8849-EE67D50C4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390095" y="3955510"/>
              <a:ext cx="457200" cy="457200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E0BA06D-7008-4324-A7B5-C23DE9CFE229}"/>
              </a:ext>
            </a:extLst>
          </p:cNvPr>
          <p:cNvGrpSpPr/>
          <p:nvPr/>
        </p:nvGrpSpPr>
        <p:grpSpPr>
          <a:xfrm>
            <a:off x="7221429" y="4696155"/>
            <a:ext cx="2024172" cy="695683"/>
            <a:chOff x="7221429" y="3826254"/>
            <a:chExt cx="2024172" cy="695683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2925367-F47B-4477-8B88-CC091E2F1253}"/>
                </a:ext>
              </a:extLst>
            </p:cNvPr>
            <p:cNvGrpSpPr/>
            <p:nvPr/>
          </p:nvGrpSpPr>
          <p:grpSpPr>
            <a:xfrm>
              <a:off x="7221429" y="3826254"/>
              <a:ext cx="2024172" cy="695683"/>
              <a:chOff x="7221429" y="3826254"/>
              <a:chExt cx="2024172" cy="695683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FEBD32DA-870C-4B4B-8A29-980B27660126}"/>
                  </a:ext>
                </a:extLst>
              </p:cNvPr>
              <p:cNvSpPr/>
              <p:nvPr/>
            </p:nvSpPr>
            <p:spPr>
              <a:xfrm>
                <a:off x="7221429" y="3826254"/>
                <a:ext cx="2024172" cy="69568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805E3250-BC8E-4F15-8A79-C94FA4F4662C}"/>
                  </a:ext>
                </a:extLst>
              </p:cNvPr>
              <p:cNvGrpSpPr/>
              <p:nvPr/>
            </p:nvGrpSpPr>
            <p:grpSpPr>
              <a:xfrm>
                <a:off x="7765904" y="3826254"/>
                <a:ext cx="1479696" cy="695683"/>
                <a:chOff x="803514" y="297"/>
                <a:chExt cx="2183672" cy="695683"/>
              </a:xfrm>
            </p:grpSpPr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A6BED8D4-FD1C-47AE-939B-5E6AD46FF79A}"/>
                    </a:ext>
                  </a:extLst>
                </p:cNvPr>
                <p:cNvSpPr/>
                <p:nvPr/>
              </p:nvSpPr>
              <p:spPr>
                <a:xfrm>
                  <a:off x="803514" y="297"/>
                  <a:ext cx="2183672" cy="695683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442109E7-BAF2-4AD7-AF6D-5772DC097D30}"/>
                    </a:ext>
                  </a:extLst>
                </p:cNvPr>
                <p:cNvSpPr txBox="1"/>
                <p:nvPr/>
              </p:nvSpPr>
              <p:spPr>
                <a:xfrm>
                  <a:off x="988025" y="297"/>
                  <a:ext cx="1999160" cy="69568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3627" tIns="73627" rIns="73627" bIns="73627" numCol="1" spcCol="1270" anchor="ctr" anchorCtr="0">
                  <a:noAutofit/>
                </a:bodyPr>
                <a:lstStyle/>
                <a:p>
                  <a:pPr marL="0" lvl="0" indent="0" algn="ctr" defTabSz="10668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CA" sz="24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5 M, 3 F</a:t>
                  </a:r>
                  <a:endParaRPr lang="en-US" sz="2400" kern="1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endParaRPr>
                </a:p>
              </p:txBody>
            </p:sp>
          </p:grpSp>
        </p:grpSp>
        <p:pic>
          <p:nvPicPr>
            <p:cNvPr id="59" name="Graphic 58" descr="Gender">
              <a:extLst>
                <a:ext uri="{FF2B5EF4-FFF2-40B4-BE49-F238E27FC236}">
                  <a16:creationId xmlns:a16="http://schemas.microsoft.com/office/drawing/2014/main" id="{70BCC4FF-EF0F-49DB-954E-A7488EF4C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390095" y="3955510"/>
              <a:ext cx="457200" cy="457200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1D2D212-3083-4657-832D-0F6BEC276C3D}"/>
              </a:ext>
            </a:extLst>
          </p:cNvPr>
          <p:cNvGrpSpPr/>
          <p:nvPr/>
        </p:nvGrpSpPr>
        <p:grpSpPr>
          <a:xfrm>
            <a:off x="7221429" y="5566056"/>
            <a:ext cx="2024172" cy="695683"/>
            <a:chOff x="7221429" y="3826254"/>
            <a:chExt cx="2024172" cy="69568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5E90653-2B24-4B4C-8A2F-B50EBE59AED6}"/>
                </a:ext>
              </a:extLst>
            </p:cNvPr>
            <p:cNvGrpSpPr/>
            <p:nvPr/>
          </p:nvGrpSpPr>
          <p:grpSpPr>
            <a:xfrm>
              <a:off x="7221429" y="3826254"/>
              <a:ext cx="2024172" cy="695683"/>
              <a:chOff x="7221429" y="3826254"/>
              <a:chExt cx="2024172" cy="695683"/>
            </a:xfrm>
          </p:grpSpPr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01096928-DA1E-49C9-B01C-391C3C93ACEB}"/>
                  </a:ext>
                </a:extLst>
              </p:cNvPr>
              <p:cNvSpPr/>
              <p:nvPr/>
            </p:nvSpPr>
            <p:spPr>
              <a:xfrm>
                <a:off x="7221429" y="3826254"/>
                <a:ext cx="2024172" cy="69568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bg1">
                  <a:lumMod val="95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C826017C-7156-4184-B87F-2D8F6453FC6C}"/>
                  </a:ext>
                </a:extLst>
              </p:cNvPr>
              <p:cNvGrpSpPr/>
              <p:nvPr/>
            </p:nvGrpSpPr>
            <p:grpSpPr>
              <a:xfrm>
                <a:off x="7765904" y="3826254"/>
                <a:ext cx="1479696" cy="695683"/>
                <a:chOff x="803514" y="297"/>
                <a:chExt cx="2183672" cy="695683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905CF150-823B-406D-9A61-613FE88546FC}"/>
                    </a:ext>
                  </a:extLst>
                </p:cNvPr>
                <p:cNvSpPr/>
                <p:nvPr/>
              </p:nvSpPr>
              <p:spPr>
                <a:xfrm>
                  <a:off x="803514" y="297"/>
                  <a:ext cx="2183672" cy="695683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B47D28FD-E247-4C65-984F-1DC0B8763E8D}"/>
                    </a:ext>
                  </a:extLst>
                </p:cNvPr>
                <p:cNvSpPr txBox="1"/>
                <p:nvPr/>
              </p:nvSpPr>
              <p:spPr>
                <a:xfrm>
                  <a:off x="988025" y="297"/>
                  <a:ext cx="1999160" cy="69568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3627" tIns="73627" rIns="73627" bIns="73627" numCol="1" spcCol="1270" anchor="ctr" anchorCtr="0">
                  <a:noAutofit/>
                </a:bodyPr>
                <a:lstStyle/>
                <a:p>
                  <a:pPr marL="0" lvl="0" indent="0" algn="ctr" defTabSz="106680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CA" sz="24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5 M, 4 F</a:t>
                  </a:r>
                  <a:endParaRPr lang="en-US" sz="2400" kern="1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endParaRPr>
                </a:p>
              </p:txBody>
            </p:sp>
          </p:grpSp>
        </p:grpSp>
        <p:pic>
          <p:nvPicPr>
            <p:cNvPr id="66" name="Graphic 65" descr="Gender">
              <a:extLst>
                <a:ext uri="{FF2B5EF4-FFF2-40B4-BE49-F238E27FC236}">
                  <a16:creationId xmlns:a16="http://schemas.microsoft.com/office/drawing/2014/main" id="{2CD2270D-241A-48FF-9463-06F02C1A4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390095" y="3955510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802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555C7A-66D5-45CE-A3D6-3D824B78F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3CDE59-DD03-4056-B2DD-DF4334534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43EA35-776D-4653-B3AD-A74EC89C9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D90498-5A26-4DBD-A732-DE9C362E1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307A85-0C3E-4832-8EC3-3A9A459E8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CDF96F-9354-420F-AE90-5F5926926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B555C7A-66D5-45CE-A3D6-3D824B78F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283CDE59-DD03-4056-B2DD-DF4334534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E43EA35-776D-4653-B3AD-A74EC89C9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B555C7A-66D5-45CE-A3D6-3D824B78F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83CDE59-DD03-4056-B2DD-DF4334534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E43EA35-776D-4653-B3AD-A74EC89C9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AD90498-5A26-4DBD-A732-DE9C362E1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C307A85-0C3E-4832-8EC3-3A9A459E8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4CDF96F-9354-420F-AE90-5F5926926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1B24CEF-E9D1-4511-95E0-8F8115336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BBF0BB5-35DE-4B92-970B-BFBCB15C04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9A27CFF-5A87-42C1-B860-9493FF9A65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20" grpId="0">
        <p:bldSub>
          <a:bldDgm bld="one"/>
        </p:bldSub>
      </p:bldGraphic>
      <p:bldGraphic spid="30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4442C-27DE-449B-9D4B-D0FBC8784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5</a:t>
            </a:fld>
            <a:endParaRPr lang="en-CA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FD92E4-E1B1-4388-8F43-CE3E524B5148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problem of biases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pic>
        <p:nvPicPr>
          <p:cNvPr id="21" name="Picture 20" descr="A picture containing clock&#10;&#10;Description automatically generated">
            <a:extLst>
              <a:ext uri="{FF2B5EF4-FFF2-40B4-BE49-F238E27FC236}">
                <a16:creationId xmlns:a16="http://schemas.microsoft.com/office/drawing/2014/main" id="{DC75B196-D54C-41C1-9190-BEB6042D5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64" y="2076178"/>
            <a:ext cx="2911119" cy="291111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C126B67-6DAA-4BE6-9ABA-12892E9874D5}"/>
              </a:ext>
            </a:extLst>
          </p:cNvPr>
          <p:cNvGrpSpPr/>
          <p:nvPr/>
        </p:nvGrpSpPr>
        <p:grpSpPr>
          <a:xfrm>
            <a:off x="6840118" y="1003851"/>
            <a:ext cx="2160001" cy="2160000"/>
            <a:chOff x="2389886" y="2457289"/>
            <a:chExt cx="2160001" cy="2160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1BE833-0128-4549-8F8B-9B66C700227A}"/>
                </a:ext>
              </a:extLst>
            </p:cNvPr>
            <p:cNvGrpSpPr/>
            <p:nvPr/>
          </p:nvGrpSpPr>
          <p:grpSpPr>
            <a:xfrm>
              <a:off x="2389886" y="2457289"/>
              <a:ext cx="2160001" cy="2160000"/>
              <a:chOff x="5373441" y="546030"/>
              <a:chExt cx="2160001" cy="216000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2B43D9A3-6692-4AEF-AA92-5A9FBE6CE164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160000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27F62C-6AB3-4BD9-A157-B61181B1B4D4}"/>
                  </a:ext>
                </a:extLst>
              </p:cNvPr>
              <p:cNvSpPr txBox="1"/>
              <p:nvPr/>
            </p:nvSpPr>
            <p:spPr>
              <a:xfrm>
                <a:off x="5373442" y="1890317"/>
                <a:ext cx="2160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00000"/>
                  </a:lnSpc>
                </a:pPr>
                <a:r>
                  <a:rPr lang="en-US" sz="2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fairness in the system</a:t>
                </a:r>
              </a:p>
            </p:txBody>
          </p:sp>
        </p:grp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E20C758B-C8AF-4179-8886-C0568DEE5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396" y="2778020"/>
              <a:ext cx="800980" cy="80098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2F0ABB-6BC4-4CEF-9345-4672EAD9B444}"/>
              </a:ext>
            </a:extLst>
          </p:cNvPr>
          <p:cNvGrpSpPr/>
          <p:nvPr/>
        </p:nvGrpSpPr>
        <p:grpSpPr>
          <a:xfrm>
            <a:off x="6840117" y="3637338"/>
            <a:ext cx="2160001" cy="2160000"/>
            <a:chOff x="9285367" y="1003851"/>
            <a:chExt cx="2160001" cy="2160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DF810A-E8D2-43A7-8893-6942B1169861}"/>
                </a:ext>
              </a:extLst>
            </p:cNvPr>
            <p:cNvGrpSpPr/>
            <p:nvPr/>
          </p:nvGrpSpPr>
          <p:grpSpPr>
            <a:xfrm>
              <a:off x="9285367" y="1003851"/>
              <a:ext cx="2160001" cy="2160000"/>
              <a:chOff x="5373441" y="546030"/>
              <a:chExt cx="2160001" cy="216000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B9CA713-B3FE-4253-BDEC-F791D2844744}"/>
                  </a:ext>
                </a:extLst>
              </p:cNvPr>
              <p:cNvSpPr/>
              <p:nvPr/>
            </p:nvSpPr>
            <p:spPr>
              <a:xfrm>
                <a:off x="5373441" y="546030"/>
                <a:ext cx="2160000" cy="216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E592F3C-809B-45BE-B057-A6FCC3F01760}"/>
                  </a:ext>
                </a:extLst>
              </p:cNvPr>
              <p:cNvSpPr txBox="1"/>
              <p:nvPr/>
            </p:nvSpPr>
            <p:spPr>
              <a:xfrm>
                <a:off x="5373442" y="1890317"/>
                <a:ext cx="2160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trust in the </a:t>
                </a:r>
                <a:br>
                  <a:rPr lang="en-CA" sz="2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</a:br>
                <a:r>
                  <a:rPr lang="en-CA" sz="2200" dirty="0">
                    <a:latin typeface="Linux Libertine" panose="02000503000000000000" pitchFamily="2" charset="0"/>
                    <a:ea typeface="Linux Libertine" panose="02000503000000000000" pitchFamily="2" charset="0"/>
                    <a:cs typeface="Linux Libertine" panose="02000503000000000000" pitchFamily="2" charset="0"/>
                  </a:rPr>
                  <a:t>system</a:t>
                </a:r>
              </a:p>
            </p:txBody>
          </p:sp>
        </p:grpSp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7A5689E3-48D8-438C-9EA6-2F0A016E9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0356" y="1335541"/>
              <a:ext cx="790021" cy="790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319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DD0FD-BCFA-4A28-B038-5F742A47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6</a:t>
            </a:fld>
            <a:endParaRPr lang="en-C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4E55EF-BCA0-40DF-A758-6883471924A0}"/>
              </a:ext>
            </a:extLst>
          </p:cNvPr>
          <p:cNvGrpSpPr/>
          <p:nvPr/>
        </p:nvGrpSpPr>
        <p:grpSpPr>
          <a:xfrm>
            <a:off x="7461135" y="2117473"/>
            <a:ext cx="3269591" cy="3826960"/>
            <a:chOff x="7194007" y="1696233"/>
            <a:chExt cx="3269591" cy="3826960"/>
          </a:xfrm>
        </p:grpSpPr>
        <p:pic>
          <p:nvPicPr>
            <p:cNvPr id="6" name="Picture 5" descr="A picture containing sitting, light, table, colorful&#10;&#10;Description automatically generated">
              <a:extLst>
                <a:ext uri="{FF2B5EF4-FFF2-40B4-BE49-F238E27FC236}">
                  <a16:creationId xmlns:a16="http://schemas.microsoft.com/office/drawing/2014/main" id="{38374402-6B88-4E10-9D72-4A0CD862C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007" y="1696233"/>
              <a:ext cx="3269591" cy="326959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C81F27-4E2C-44D4-B600-9D00B9805BC0}"/>
                </a:ext>
              </a:extLst>
            </p:cNvPr>
            <p:cNvSpPr txBox="1"/>
            <p:nvPr/>
          </p:nvSpPr>
          <p:spPr>
            <a:xfrm>
              <a:off x="7838177" y="4800340"/>
              <a:ext cx="2144023" cy="722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858" tIns="85858" rIns="85858" bIns="8585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400" kern="1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training data</a:t>
              </a:r>
              <a:endParaRPr lang="en-US" sz="2400" kern="12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042BC01-8101-4F33-8D84-483398A89032}"/>
              </a:ext>
            </a:extLst>
          </p:cNvPr>
          <p:cNvGrpSpPr>
            <a:grpSpLocks noChangeAspect="1"/>
          </p:cNvGrpSpPr>
          <p:nvPr/>
        </p:nvGrpSpPr>
        <p:grpSpPr>
          <a:xfrm>
            <a:off x="655552" y="3983845"/>
            <a:ext cx="4328113" cy="2372505"/>
            <a:chOff x="840767" y="976613"/>
            <a:chExt cx="3810486" cy="210988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7774CD5-CC44-4D07-889D-059C10CDD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0767" y="976613"/>
              <a:ext cx="3810486" cy="137062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181403-3668-4597-8144-3F73B9A95A85}"/>
                </a:ext>
              </a:extLst>
            </p:cNvPr>
            <p:cNvSpPr txBox="1"/>
            <p:nvPr/>
          </p:nvSpPr>
          <p:spPr>
            <a:xfrm flipH="1">
              <a:off x="1222703" y="2591139"/>
              <a:ext cx="3046612" cy="49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data-driven systems</a:t>
              </a:r>
            </a:p>
          </p:txBody>
        </p:sp>
      </p:grp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AD3B6918-A0DA-456C-AA80-7DA3D08BF5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953" y="770662"/>
            <a:ext cx="2101455" cy="210145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4BE2CF6-EC6B-461E-91B8-66EEB0687AC6}"/>
              </a:ext>
            </a:extLst>
          </p:cNvPr>
          <p:cNvGrpSpPr>
            <a:grpSpLocks noChangeAspect="1"/>
          </p:cNvGrpSpPr>
          <p:nvPr/>
        </p:nvGrpSpPr>
        <p:grpSpPr>
          <a:xfrm>
            <a:off x="901825" y="489666"/>
            <a:ext cx="4040716" cy="2939334"/>
            <a:chOff x="2048723" y="501650"/>
            <a:chExt cx="8094554" cy="5888214"/>
          </a:xfrm>
        </p:grpSpPr>
        <p:pic>
          <p:nvPicPr>
            <p:cNvPr id="13" name="Picture 2" descr="How to Build A Recommender System In Less Than 1 Hour">
              <a:extLst>
                <a:ext uri="{FF2B5EF4-FFF2-40B4-BE49-F238E27FC236}">
                  <a16:creationId xmlns:a16="http://schemas.microsoft.com/office/drawing/2014/main" id="{44A82232-B15F-4C14-A8F4-806D2F5DBB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2" r="4275"/>
            <a:stretch/>
          </p:blipFill>
          <p:spPr bwMode="auto">
            <a:xfrm>
              <a:off x="2048723" y="501650"/>
              <a:ext cx="3841796" cy="2656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Resume Screening Software: A How-To Guide for Recruiters">
              <a:extLst>
                <a:ext uri="{FF2B5EF4-FFF2-40B4-BE49-F238E27FC236}">
                  <a16:creationId xmlns:a16="http://schemas.microsoft.com/office/drawing/2014/main" id="{6F64DFDA-45CE-4A0A-8282-A0ACDE93DA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3" r="20553"/>
            <a:stretch/>
          </p:blipFill>
          <p:spPr bwMode="auto">
            <a:xfrm>
              <a:off x="6301483" y="501650"/>
              <a:ext cx="3841794" cy="2656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Face Recognition - Data Driven Investor - Medium">
              <a:extLst>
                <a:ext uri="{FF2B5EF4-FFF2-40B4-BE49-F238E27FC236}">
                  <a16:creationId xmlns:a16="http://schemas.microsoft.com/office/drawing/2014/main" id="{4E88B044-A0B4-4915-9763-52848D840B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5" r="4482"/>
            <a:stretch/>
          </p:blipFill>
          <p:spPr bwMode="auto">
            <a:xfrm>
              <a:off x="2048723" y="3556540"/>
              <a:ext cx="3841795" cy="2799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4" descr="Bias detectives: the researchers striving to make algorithms fair">
              <a:extLst>
                <a:ext uri="{FF2B5EF4-FFF2-40B4-BE49-F238E27FC236}">
                  <a16:creationId xmlns:a16="http://schemas.microsoft.com/office/drawing/2014/main" id="{736621FE-CAAF-4F14-ADFA-525D93B98D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1483" y="3556540"/>
              <a:ext cx="3841794" cy="283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65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DD0FD-BCFA-4A28-B038-5F742A47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7</a:t>
            </a:fld>
            <a:endParaRPr lang="en-CA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DA6779-D43A-4529-912F-401B443D57BC}"/>
              </a:ext>
            </a:extLst>
          </p:cNvPr>
          <p:cNvGrpSpPr/>
          <p:nvPr/>
        </p:nvGrpSpPr>
        <p:grpSpPr>
          <a:xfrm>
            <a:off x="6514393" y="1015064"/>
            <a:ext cx="3737847" cy="4827872"/>
            <a:chOff x="3122492" y="1048558"/>
            <a:chExt cx="3737847" cy="4827872"/>
          </a:xfrm>
        </p:grpSpPr>
        <p:pic>
          <p:nvPicPr>
            <p:cNvPr id="8" name="Picture 7" descr="A close up of a sign&#10;&#10;Description automatically generated">
              <a:extLst>
                <a:ext uri="{FF2B5EF4-FFF2-40B4-BE49-F238E27FC236}">
                  <a16:creationId xmlns:a16="http://schemas.microsoft.com/office/drawing/2014/main" id="{C5F10ED2-0206-4385-9A48-359E9D3BE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2492" y="1048558"/>
              <a:ext cx="3737847" cy="287526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B2B81F-CB30-44C7-B9D6-1221F86DF973}"/>
                </a:ext>
              </a:extLst>
            </p:cNvPr>
            <p:cNvSpPr txBox="1"/>
            <p:nvPr/>
          </p:nvSpPr>
          <p:spPr>
            <a:xfrm flipH="1">
              <a:off x="3231201" y="4368325"/>
              <a:ext cx="3520428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industry practitioners first focus on training datasets when faced with problems</a:t>
              </a:r>
              <a:br>
                <a:rPr lang="en-CA" sz="24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</a:br>
              <a:r>
                <a:rPr lang="en-CA" sz="20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[Holstein et al., 2019]</a:t>
              </a:r>
              <a:endParaRPr lang="en-CA" sz="24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7D160C-BDDF-4261-936A-1987ED31AD87}"/>
              </a:ext>
            </a:extLst>
          </p:cNvPr>
          <p:cNvGrpSpPr/>
          <p:nvPr/>
        </p:nvGrpSpPr>
        <p:grpSpPr>
          <a:xfrm>
            <a:off x="1194651" y="1515520"/>
            <a:ext cx="3269591" cy="3826960"/>
            <a:chOff x="7194007" y="1696233"/>
            <a:chExt cx="3269591" cy="3826960"/>
          </a:xfrm>
        </p:grpSpPr>
        <p:pic>
          <p:nvPicPr>
            <p:cNvPr id="14" name="Picture 13" descr="A picture containing sitting, light, table, colorful&#10;&#10;Description automatically generated">
              <a:extLst>
                <a:ext uri="{FF2B5EF4-FFF2-40B4-BE49-F238E27FC236}">
                  <a16:creationId xmlns:a16="http://schemas.microsoft.com/office/drawing/2014/main" id="{A0C76499-D304-4149-9C52-15C5E56B0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4007" y="1696233"/>
              <a:ext cx="3269591" cy="326959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04B2CF-B298-453F-8562-B44E22ADFB35}"/>
                </a:ext>
              </a:extLst>
            </p:cNvPr>
            <p:cNvSpPr txBox="1"/>
            <p:nvPr/>
          </p:nvSpPr>
          <p:spPr>
            <a:xfrm>
              <a:off x="7838177" y="4800340"/>
              <a:ext cx="2144023" cy="7228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858" tIns="85858" rIns="85858" bIns="8585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400" kern="12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training data</a:t>
              </a:r>
              <a:endParaRPr lang="en-US" sz="2400" kern="12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sp>
        <p:nvSpPr>
          <p:cNvPr id="12" name="AutoShape 6" descr="File free icon">
            <a:extLst>
              <a:ext uri="{FF2B5EF4-FFF2-40B4-BE49-F238E27FC236}">
                <a16:creationId xmlns:a16="http://schemas.microsoft.com/office/drawing/2014/main" id="{531629D9-48CA-4F97-A8DE-39DE1E7875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23622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" name="Picture 19" descr="Shape, arrow&#10;&#10;Description automatically generated">
            <a:extLst>
              <a:ext uri="{FF2B5EF4-FFF2-40B4-BE49-F238E27FC236}">
                <a16:creationId xmlns:a16="http://schemas.microsoft.com/office/drawing/2014/main" id="{4C6A491F-22A3-4375-9919-03747062E5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70" y="4553594"/>
            <a:ext cx="2572109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0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DD0FD-BCFA-4A28-B038-5F742A47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8</a:t>
            </a:fld>
            <a:endParaRPr lang="en-CA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D096BA7-94BF-4A9A-9F6C-316F2284ABD4}"/>
              </a:ext>
            </a:extLst>
          </p:cNvPr>
          <p:cNvGrpSpPr/>
          <p:nvPr/>
        </p:nvGrpSpPr>
        <p:grpSpPr>
          <a:xfrm>
            <a:off x="6840196" y="1133264"/>
            <a:ext cx="4444997" cy="4960804"/>
            <a:chOff x="7076874" y="941473"/>
            <a:chExt cx="4444997" cy="4960804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030B3F19-2F2A-496F-BE1A-274A26EE7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70786" y="941473"/>
              <a:ext cx="3685514" cy="368551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C54F54-A9E8-470F-AAE7-5BFFCC9936EA}"/>
                </a:ext>
              </a:extLst>
            </p:cNvPr>
            <p:cNvSpPr txBox="1"/>
            <p:nvPr/>
          </p:nvSpPr>
          <p:spPr>
            <a:xfrm flipH="1">
              <a:off x="7076874" y="4701948"/>
              <a:ext cx="44449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not clear on how to communicate training dataset information to end-users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449EB3-6800-4E2E-BC17-DDF81FFC0FF0}"/>
              </a:ext>
            </a:extLst>
          </p:cNvPr>
          <p:cNvGrpSpPr/>
          <p:nvPr/>
        </p:nvGrpSpPr>
        <p:grpSpPr>
          <a:xfrm>
            <a:off x="686826" y="1165651"/>
            <a:ext cx="4580100" cy="4526698"/>
            <a:chOff x="686826" y="1165651"/>
            <a:chExt cx="4580100" cy="452669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4922033-70E7-45F7-A883-736C30EC1CFA}"/>
                </a:ext>
              </a:extLst>
            </p:cNvPr>
            <p:cNvGrpSpPr/>
            <p:nvPr/>
          </p:nvGrpSpPr>
          <p:grpSpPr>
            <a:xfrm>
              <a:off x="686826" y="1165651"/>
              <a:ext cx="4580100" cy="4526698"/>
              <a:chOff x="572488" y="1165651"/>
              <a:chExt cx="4580100" cy="452669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E7409C65-0AD3-4E0E-8317-A0B8E2010F4C}"/>
                  </a:ext>
                </a:extLst>
              </p:cNvPr>
              <p:cNvGrpSpPr/>
              <p:nvPr/>
            </p:nvGrpSpPr>
            <p:grpSpPr>
              <a:xfrm>
                <a:off x="572488" y="1165651"/>
                <a:ext cx="4580100" cy="4526698"/>
                <a:chOff x="658246" y="1156310"/>
                <a:chExt cx="4580100" cy="4526698"/>
              </a:xfrm>
            </p:grpSpPr>
            <p:pic>
              <p:nvPicPr>
                <p:cNvPr id="17" name="Graphic 16">
                  <a:extLst>
                    <a:ext uri="{FF2B5EF4-FFF2-40B4-BE49-F238E27FC236}">
                      <a16:creationId xmlns:a16="http://schemas.microsoft.com/office/drawing/2014/main" id="{46B36C8C-69F1-4014-BBC4-DB306C5204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7538" y="1156310"/>
                  <a:ext cx="3951796" cy="3951796"/>
                </a:xfrm>
                <a:prstGeom prst="rect">
                  <a:avLst/>
                </a:prstGeom>
              </p:spPr>
            </p:pic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78CB23C6-7D68-41F3-AA88-F9C264E0F7E4}"/>
                    </a:ext>
                  </a:extLst>
                </p:cNvPr>
                <p:cNvSpPr/>
                <p:nvPr/>
              </p:nvSpPr>
              <p:spPr>
                <a:xfrm>
                  <a:off x="658246" y="5221343"/>
                  <a:ext cx="45801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CA" sz="2400" b="1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rarely</a:t>
                  </a:r>
                  <a:r>
                    <a:rPr lang="en-CA" sz="2400" dirty="0">
                      <a:latin typeface="Linux Libertine" panose="02000503000000000000" pitchFamily="2" charset="0"/>
                      <a:ea typeface="Linux Libertine" panose="02000503000000000000" pitchFamily="2" charset="0"/>
                      <a:cs typeface="Linux Libertine" panose="02000503000000000000" pitchFamily="2" charset="0"/>
                    </a:rPr>
                    <a:t> communicated to end-users</a:t>
                  </a:r>
                  <a:endParaRPr lang="en-CA" sz="2400" dirty="0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9213B56-4133-41C4-A7C3-2D785CF5081B}"/>
                  </a:ext>
                </a:extLst>
              </p:cNvPr>
              <p:cNvGrpSpPr/>
              <p:nvPr/>
            </p:nvGrpSpPr>
            <p:grpSpPr>
              <a:xfrm>
                <a:off x="792469" y="1165651"/>
                <a:ext cx="1923662" cy="1207327"/>
                <a:chOff x="1414769" y="4589907"/>
                <a:chExt cx="1923662" cy="1207327"/>
              </a:xfrm>
            </p:grpSpPr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C2A0034F-00D2-45BF-ACB4-5E22780A4039}"/>
                    </a:ext>
                  </a:extLst>
                </p:cNvPr>
                <p:cNvSpPr/>
                <p:nvPr/>
              </p:nvSpPr>
              <p:spPr>
                <a:xfrm>
                  <a:off x="1414769" y="4589907"/>
                  <a:ext cx="1923662" cy="1200334"/>
                </a:xfrm>
                <a:prstGeom prst="roundRect">
                  <a:avLst/>
                </a:prstGeom>
                <a:solidFill>
                  <a:srgbClr val="DDEAFB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dirty="0"/>
                </a:p>
              </p:txBody>
            </p:sp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A593A448-64B7-48FE-B57E-AB0E824D99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24079" y="4649424"/>
                  <a:ext cx="1147810" cy="1147810"/>
                </a:xfrm>
                <a:prstGeom prst="rect">
                  <a:avLst/>
                </a:prstGeom>
              </p:spPr>
            </p:pic>
          </p:grpSp>
        </p:grp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A6205272-C1B4-461C-BF61-A41AE34DA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76876" y="1765818"/>
              <a:ext cx="726460" cy="726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082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8B37B-D195-40BF-A1A5-00120DF66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21B2-8800-4FB5-96D0-AE788737B98A}" type="slidenum">
              <a:rPr lang="en-CA" smtClean="0"/>
              <a:t>9</a:t>
            </a:fld>
            <a:endParaRPr lang="en-CA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20F7CCF-0C7B-4996-AD03-9C79EE90D154}"/>
              </a:ext>
            </a:extLst>
          </p:cNvPr>
          <p:cNvSpPr txBox="1">
            <a:spLocks/>
          </p:cNvSpPr>
          <p:nvPr/>
        </p:nvSpPr>
        <p:spPr>
          <a:xfrm>
            <a:off x="552974" y="201336"/>
            <a:ext cx="10515600" cy="802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Linux Biolinum" panose="02000503000000000000" pitchFamily="2" charset="0"/>
                <a:ea typeface="Linux Biolinum" panose="02000503000000000000" pitchFamily="2" charset="0"/>
                <a:cs typeface="Linux Biolinum" panose="02000503000000000000" pitchFamily="2" charset="0"/>
              </a:rPr>
              <a:t>motivation</a:t>
            </a:r>
            <a:endParaRPr lang="en-CA" dirty="0">
              <a:latin typeface="Linux Biolinum" panose="02000503000000000000" pitchFamily="2" charset="0"/>
              <a:ea typeface="Linux Biolinum" panose="02000503000000000000" pitchFamily="2" charset="0"/>
              <a:cs typeface="Linux Biolinum" panose="02000503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958FAC-7DC0-4386-B9E2-B32B634C9B55}"/>
              </a:ext>
            </a:extLst>
          </p:cNvPr>
          <p:cNvGrpSpPr/>
          <p:nvPr/>
        </p:nvGrpSpPr>
        <p:grpSpPr>
          <a:xfrm>
            <a:off x="790922" y="1656678"/>
            <a:ext cx="4499950" cy="3651137"/>
            <a:chOff x="790922" y="1656678"/>
            <a:chExt cx="4499950" cy="3651137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C28AE6C9-1F24-4425-AC17-785637BE2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49491" y="1656678"/>
              <a:ext cx="2582812" cy="258281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26B41D-6B2D-40AA-817C-077C3DA32405}"/>
                </a:ext>
              </a:extLst>
            </p:cNvPr>
            <p:cNvSpPr/>
            <p:nvPr/>
          </p:nvSpPr>
          <p:spPr>
            <a:xfrm>
              <a:off x="790922" y="4476818"/>
              <a:ext cx="449995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CA" sz="24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how do we communicate training </a:t>
              </a:r>
              <a:br>
                <a:rPr lang="en-CA" sz="24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</a:br>
              <a:r>
                <a:rPr lang="en-CA" sz="24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dataset information to end users?</a:t>
              </a:r>
              <a:endParaRPr lang="en-US" sz="24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914AC4-C659-4432-B2AB-5E08CAF57058}"/>
              </a:ext>
            </a:extLst>
          </p:cNvPr>
          <p:cNvGrpSpPr/>
          <p:nvPr/>
        </p:nvGrpSpPr>
        <p:grpSpPr>
          <a:xfrm>
            <a:off x="6901130" y="1656678"/>
            <a:ext cx="4489995" cy="3651137"/>
            <a:chOff x="6901130" y="1656678"/>
            <a:chExt cx="4489995" cy="3651137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4A1946F-7E17-4AB3-9D31-0457E36CC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59697" y="1656678"/>
              <a:ext cx="2582812" cy="258281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8F6CD4-66FB-4852-9DBF-CB40F248E3F8}"/>
                </a:ext>
              </a:extLst>
            </p:cNvPr>
            <p:cNvSpPr/>
            <p:nvPr/>
          </p:nvSpPr>
          <p:spPr>
            <a:xfrm>
              <a:off x="6901130" y="4476818"/>
              <a:ext cx="448999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CA" sz="2400" dirty="0">
                  <a:latin typeface="Linux Libertine" panose="02000503000000000000" pitchFamily="2" charset="0"/>
                  <a:ea typeface="Linux Libertine" panose="02000503000000000000" pitchFamily="2" charset="0"/>
                  <a:cs typeface="Linux Libertine" panose="02000503000000000000" pitchFamily="2" charset="0"/>
                </a:rPr>
                <a:t>how would it impact users’ perception of the system? </a:t>
              </a:r>
              <a:endParaRPr lang="en-US" sz="2400" dirty="0">
                <a:latin typeface="Linux Libertine" panose="02000503000000000000" pitchFamily="2" charset="0"/>
                <a:ea typeface="Linux Libertine" panose="02000503000000000000" pitchFamily="2" charset="0"/>
                <a:cs typeface="Linux Libertine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84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dk1">
            <a:alpha val="60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14034</TotalTime>
  <Words>1283</Words>
  <Application>Microsoft Office PowerPoint</Application>
  <PresentationFormat>Widescreen</PresentationFormat>
  <Paragraphs>321</Paragraphs>
  <Slides>44</Slides>
  <Notes>41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Linux Biolinum</vt:lpstr>
      <vt:lpstr>Linux Libertine</vt:lpstr>
      <vt:lpstr>Calibri</vt:lpstr>
      <vt:lpstr>Corbel</vt:lpstr>
      <vt:lpstr>Arial</vt:lpstr>
      <vt:lpstr>Calibri Light</vt:lpstr>
      <vt:lpstr>Office Theme</vt:lpstr>
      <vt:lpstr>Data-Centric Explanations: Explaining Training Data of Machine Learning Systems to Promote Transparency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 for explanation</vt:lpstr>
      <vt:lpstr>categories of information</vt:lpstr>
      <vt:lpstr>PowerPoint Presentation</vt:lpstr>
      <vt:lpstr>designing data-centric explanation</vt:lpstr>
      <vt:lpstr>initial prototype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Data-Centric Explanations: Explaining Training Data of Machine Learning Systems to Promote Transparency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Data-centric Explanations: Explaining Training Data of Machine Learning Systems to Promote Transparency</dc:title>
  <dc:creator>Ariful Islam Anik</dc:creator>
  <cp:lastModifiedBy>Ariful Islam Anik</cp:lastModifiedBy>
  <cp:revision>220</cp:revision>
  <dcterms:created xsi:type="dcterms:W3CDTF">2020-10-18T05:32:13Z</dcterms:created>
  <dcterms:modified xsi:type="dcterms:W3CDTF">2020-12-03T17:53:34Z</dcterms:modified>
</cp:coreProperties>
</file>