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7"/>
  </p:notesMasterIdLst>
  <p:handoutMasterIdLst>
    <p:handoutMasterId r:id="rId28"/>
  </p:handoutMasterIdLst>
  <p:sldIdLst>
    <p:sldId id="256" r:id="rId2"/>
    <p:sldId id="388" r:id="rId3"/>
    <p:sldId id="412" r:id="rId4"/>
    <p:sldId id="312" r:id="rId5"/>
    <p:sldId id="414" r:id="rId6"/>
    <p:sldId id="400" r:id="rId7"/>
    <p:sldId id="415" r:id="rId8"/>
    <p:sldId id="399" r:id="rId9"/>
    <p:sldId id="258" r:id="rId10"/>
    <p:sldId id="333" r:id="rId11"/>
    <p:sldId id="315" r:id="rId12"/>
    <p:sldId id="416" r:id="rId13"/>
    <p:sldId id="351" r:id="rId14"/>
    <p:sldId id="347" r:id="rId15"/>
    <p:sldId id="304" r:id="rId16"/>
    <p:sldId id="341" r:id="rId17"/>
    <p:sldId id="376" r:id="rId18"/>
    <p:sldId id="417" r:id="rId19"/>
    <p:sldId id="354" r:id="rId20"/>
    <p:sldId id="419" r:id="rId21"/>
    <p:sldId id="385" r:id="rId22"/>
    <p:sldId id="418" r:id="rId23"/>
    <p:sldId id="310" r:id="rId24"/>
    <p:sldId id="364" r:id="rId25"/>
    <p:sldId id="387" r:id="rId26"/>
  </p:sldIdLst>
  <p:sldSz cx="12192000" cy="6858000"/>
  <p:notesSz cx="6858000" cy="9144000"/>
  <p:embeddedFontLst>
    <p:embeddedFont>
      <p:font typeface="Bahnschrift SemiCondensed" panose="020B0502040204020203" pitchFamily="34" charset="0"/>
      <p:regular r:id="rId29"/>
      <p:bold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Century Gothic" panose="020B0502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64" userDrawn="1">
          <p15:clr>
            <a:srgbClr val="A4A3A4"/>
          </p15:clr>
        </p15:guide>
        <p15:guide id="2" pos="38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5851"/>
    <a:srgbClr val="F8F9FA"/>
    <a:srgbClr val="D68E41"/>
    <a:srgbClr val="9F572D"/>
    <a:srgbClr val="080049"/>
    <a:srgbClr val="0069B3"/>
    <a:srgbClr val="D65745"/>
    <a:srgbClr val="3662EC"/>
    <a:srgbClr val="335EEC"/>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2" autoAdjust="0"/>
    <p:restoredTop sz="74971" autoAdjust="0"/>
  </p:normalViewPr>
  <p:slideViewPr>
    <p:cSldViewPr snapToGrid="0">
      <p:cViewPr varScale="1">
        <p:scale>
          <a:sx n="85" d="100"/>
          <a:sy n="85" d="100"/>
        </p:scale>
        <p:origin x="1620" y="120"/>
      </p:cViewPr>
      <p:guideLst>
        <p:guide orient="horz" pos="2064"/>
        <p:guide pos="3888"/>
      </p:guideLst>
    </p:cSldViewPr>
  </p:slideViewPr>
  <p:notesTextViewPr>
    <p:cViewPr>
      <p:scale>
        <a:sx n="125" d="100"/>
        <a:sy n="125" d="100"/>
      </p:scale>
      <p:origin x="0" y="0"/>
    </p:cViewPr>
  </p:notesTextViewPr>
  <p:notesViewPr>
    <p:cSldViewPr snapToGrid="0" showGuides="1">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80049"/>
            </a:solidFill>
            <a:ln>
              <a:solidFill>
                <a:schemeClr val="bg1"/>
              </a:solidFill>
            </a:ln>
            <a:effectLst/>
          </c:spPr>
          <c:invertIfNegative val="0"/>
          <c:dLbls>
            <c:dLbl>
              <c:idx val="0"/>
              <c:layout>
                <c:manualLayout>
                  <c:x val="4.90042632744397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C7-4E88-B909-0CE59686876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Sheet1!$B$4</c:f>
                <c:numCache>
                  <c:formatCode>General</c:formatCode>
                  <c:ptCount val="1"/>
                  <c:pt idx="0">
                    <c:v>2.5</c:v>
                  </c:pt>
                </c:numCache>
              </c:numRef>
            </c:plus>
            <c:minus>
              <c:numRef>
                <c:f>Sheet1!$B$4</c:f>
                <c:numCache>
                  <c:formatCode>General</c:formatCode>
                  <c:ptCount val="1"/>
                  <c:pt idx="0">
                    <c:v>2.5</c:v>
                  </c:pt>
                </c:numCache>
              </c:numRef>
            </c:minus>
            <c:spPr>
              <a:noFill/>
              <a:ln w="19050" cap="flat" cmpd="sng" algn="ctr">
                <a:solidFill>
                  <a:schemeClr val="bg1">
                    <a:lumMod val="50000"/>
                  </a:schemeClr>
                </a:solidFill>
                <a:round/>
              </a:ln>
              <a:effectLst/>
            </c:spPr>
          </c:errBars>
          <c:cat>
            <c:strRef>
              <c:f>Sheet1!$A$2</c:f>
              <c:strCache>
                <c:ptCount val="1"/>
                <c:pt idx="0">
                  <c:v>Category 1</c:v>
                </c:pt>
              </c:strCache>
            </c:strRef>
          </c:cat>
          <c:val>
            <c:numRef>
              <c:f>Sheet1!$B$2</c:f>
              <c:numCache>
                <c:formatCode>General</c:formatCode>
                <c:ptCount val="1"/>
                <c:pt idx="0">
                  <c:v>85.2</c:v>
                </c:pt>
              </c:numCache>
            </c:numRef>
          </c:val>
          <c:extLst>
            <c:ext xmlns:c16="http://schemas.microsoft.com/office/drawing/2014/chart" uri="{C3380CC4-5D6E-409C-BE32-E72D297353CC}">
              <c16:uniqueId val="{00000000-7FC7-4E88-B909-0CE596868766}"/>
            </c:ext>
          </c:extLst>
        </c:ser>
        <c:ser>
          <c:idx val="1"/>
          <c:order val="1"/>
          <c:tx>
            <c:strRef>
              <c:f>Sheet1!$C$1</c:f>
              <c:strCache>
                <c:ptCount val="1"/>
                <c:pt idx="0">
                  <c:v>Series 2</c:v>
                </c:pt>
              </c:strCache>
            </c:strRef>
          </c:tx>
          <c:spPr>
            <a:solidFill>
              <a:srgbClr val="D68E41"/>
            </a:solidFill>
            <a:ln>
              <a:noFill/>
            </a:ln>
            <a:effectLst/>
          </c:spPr>
          <c:invertIfNegative val="0"/>
          <c:dLbls>
            <c:dLbl>
              <c:idx val="0"/>
              <c:layout>
                <c:manualLayout>
                  <c:x val="6.1255329093049739E-2"/>
                  <c:y val="1.603206609585717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4644575197508246E-2"/>
                      <c:h val="0.12260874639036209"/>
                    </c:manualLayout>
                  </c15:layout>
                </c:ext>
                <c:ext xmlns:c16="http://schemas.microsoft.com/office/drawing/2014/chart" uri="{C3380CC4-5D6E-409C-BE32-E72D297353CC}">
                  <c16:uniqueId val="{00000002-7FC7-4E88-B909-0CE59686876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Sheet1!$C$4</c:f>
                <c:numCache>
                  <c:formatCode>General</c:formatCode>
                  <c:ptCount val="1"/>
                  <c:pt idx="0">
                    <c:v>9.1999999999999993</c:v>
                  </c:pt>
                </c:numCache>
              </c:numRef>
            </c:plus>
            <c:minus>
              <c:numRef>
                <c:f>Sheet1!$C$4</c:f>
                <c:numCache>
                  <c:formatCode>General</c:formatCode>
                  <c:ptCount val="1"/>
                  <c:pt idx="0">
                    <c:v>9.1999999999999993</c:v>
                  </c:pt>
                </c:numCache>
              </c:numRef>
            </c:minus>
            <c:spPr>
              <a:noFill/>
              <a:ln w="19050" cap="flat" cmpd="sng" algn="ctr">
                <a:solidFill>
                  <a:schemeClr val="bg1">
                    <a:lumMod val="50000"/>
                  </a:schemeClr>
                </a:solidFill>
                <a:round/>
              </a:ln>
              <a:effectLst/>
            </c:spPr>
          </c:errBars>
          <c:cat>
            <c:strRef>
              <c:f>Sheet1!$A$2</c:f>
              <c:strCache>
                <c:ptCount val="1"/>
                <c:pt idx="0">
                  <c:v>Category 1</c:v>
                </c:pt>
              </c:strCache>
            </c:strRef>
          </c:cat>
          <c:val>
            <c:numRef>
              <c:f>Sheet1!$C$2</c:f>
              <c:numCache>
                <c:formatCode>General</c:formatCode>
                <c:ptCount val="1"/>
                <c:pt idx="0">
                  <c:v>81.400000000000006</c:v>
                </c:pt>
              </c:numCache>
            </c:numRef>
          </c:val>
          <c:extLst>
            <c:ext xmlns:c16="http://schemas.microsoft.com/office/drawing/2014/chart" uri="{C3380CC4-5D6E-409C-BE32-E72D297353CC}">
              <c16:uniqueId val="{00000001-7FC7-4E88-B909-0CE596868766}"/>
            </c:ext>
          </c:extLst>
        </c:ser>
        <c:dLbls>
          <c:showLegendKey val="0"/>
          <c:showVal val="0"/>
          <c:showCatName val="0"/>
          <c:showSerName val="0"/>
          <c:showPercent val="0"/>
          <c:showBubbleSize val="0"/>
        </c:dLbls>
        <c:gapWidth val="124"/>
        <c:overlap val="-100"/>
        <c:axId val="749766687"/>
        <c:axId val="753422319"/>
      </c:barChart>
      <c:catAx>
        <c:axId val="749766687"/>
        <c:scaling>
          <c:orientation val="minMax"/>
        </c:scaling>
        <c:delete val="1"/>
        <c:axPos val="b"/>
        <c:numFmt formatCode="General" sourceLinked="1"/>
        <c:majorTickMark val="none"/>
        <c:minorTickMark val="none"/>
        <c:tickLblPos val="nextTo"/>
        <c:crossAx val="753422319"/>
        <c:crosses val="autoZero"/>
        <c:auto val="1"/>
        <c:lblAlgn val="ctr"/>
        <c:lblOffset val="100"/>
        <c:noMultiLvlLbl val="0"/>
      </c:catAx>
      <c:valAx>
        <c:axId val="753422319"/>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49766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EE5F73-D11A-4222-B0B5-F19E68A496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B71723-228A-4322-B575-0C7ADD6EF0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049E34-1E2E-4D06-A219-3CFFC462EE17}" type="datetimeFigureOut">
              <a:rPr lang="en-US" smtClean="0"/>
              <a:t>8/18/2020</a:t>
            </a:fld>
            <a:endParaRPr lang="en-US"/>
          </a:p>
        </p:txBody>
      </p:sp>
      <p:sp>
        <p:nvSpPr>
          <p:cNvPr id="4" name="Footer Placeholder 3">
            <a:extLst>
              <a:ext uri="{FF2B5EF4-FFF2-40B4-BE49-F238E27FC236}">
                <a16:creationId xmlns:a16="http://schemas.microsoft.com/office/drawing/2014/main" id="{5EE32D1B-75A8-4FDC-B6B9-F46C418259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2E5DE3-BF5D-4C0C-81C7-2F9E7D4878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CCA7B-3488-4A2D-A080-0F7E6DE9A776}" type="slidenum">
              <a:rPr lang="en-US" smtClean="0"/>
              <a:t>‹#›</a:t>
            </a:fld>
            <a:endParaRPr lang="en-US"/>
          </a:p>
        </p:txBody>
      </p:sp>
    </p:spTree>
    <p:extLst>
      <p:ext uri="{BB962C8B-B14F-4D97-AF65-F5344CB8AC3E}">
        <p14:creationId xmlns:p14="http://schemas.microsoft.com/office/powerpoint/2010/main" val="3849520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200" b="0" i="0" u="none" strike="noStrike" cap="none" dirty="0">
                <a:solidFill>
                  <a:schemeClr val="dk1"/>
                </a:solidFill>
                <a:latin typeface="Calibri"/>
                <a:ea typeface="Calibri"/>
                <a:cs typeface="Calibri"/>
                <a:sym typeface="Calibri"/>
              </a:rPr>
              <a:t>Hi everyone! This is Shahed and I will be presenting our work - an automated approach to assessing an application tutorial’s difficulty</a:t>
            </a:r>
            <a:endParaRPr sz="1200" b="0" i="0" u="none" strike="noStrike" cap="none" dirty="0">
              <a:solidFill>
                <a:schemeClr val="dk1"/>
              </a:solidFill>
              <a:latin typeface="Calibri"/>
              <a:ea typeface="Calibri"/>
              <a:cs typeface="Calibri"/>
              <a:sym typeface="Calibri"/>
            </a:endParaRPr>
          </a:p>
        </p:txBody>
      </p:sp>
      <p:sp>
        <p:nvSpPr>
          <p:cNvPr id="95" name="Google Shape;9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74b0b553c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74b0b553c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dirty="0"/>
              <a:t>After tutorial collection our next step was to summarize the raw text of the tutorials in a form which can be fed into the classifier. So, we investigated a bunch of features. Our objective was to find out some features which could possibly preserve the differentiable patterns among advanced and beginner tutorials.  We ultimately defined 5 different features from the texts. </a:t>
            </a:r>
          </a:p>
          <a:p>
            <a:pPr marL="0" lvl="0" indent="0" algn="l" rtl="0">
              <a:spcBef>
                <a:spcPts val="0"/>
              </a:spcBef>
              <a:spcAft>
                <a:spcPts val="0"/>
              </a:spcAft>
              <a:buNone/>
            </a:pPr>
            <a:r>
              <a:rPr lang="en-CA" dirty="0"/>
              <a:t>However, I will only talk about 2 of the important features today. Among our features length was pretty straightforward and we defined it as the number of words available in the tutorials. But determining the topics was complicated.</a:t>
            </a:r>
            <a:endParaRPr dirty="0"/>
          </a:p>
        </p:txBody>
      </p:sp>
      <p:sp>
        <p:nvSpPr>
          <p:cNvPr id="121" name="Google Shape;121;g474b0b553c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10</a:t>
            </a:fld>
            <a:endParaRPr/>
          </a:p>
        </p:txBody>
      </p:sp>
    </p:spTree>
    <p:extLst>
      <p:ext uri="{BB962C8B-B14F-4D97-AF65-F5344CB8AC3E}">
        <p14:creationId xmlns:p14="http://schemas.microsoft.com/office/powerpoint/2010/main" val="3419401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From the previous literature we found out tutorials’ topics have different difficulties.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 the next question is how could we automatically determine what topics a tutorial cover?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How could we make the topics usable to our classifier?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11</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7365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For this we used a topic modeling technique called LDA. So LDA takes our tutorials as inputs and generate some topics. However, the topics that LDA generates are just a collection of words that tend to occur together. These words may not have any meaning to the user. So, it becomes challenging to interpret those. I will unpack a little more about this during the system design. Now I will give a brief glimpse of how LDA represents tutorials.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LDA represents tutorials as a distribution of the topics and gives a probability score associated with it. Here each row represents a tutorial and the column represents the probability score for the topic. Ultimately this distribution of the topics that our classification model takes as features.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12</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5624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I have shown you what 2 of our features look like. Let’s see how our classifier performs after defining all the 5 features.  After defining the features we built a machine learning classifier using Random Forest as our classification algorithm. We evaluated our classifiers performance using 10-fold cross validation approach. </a:t>
            </a:r>
          </a:p>
          <a:p>
            <a:r>
              <a:rPr lang="en-US" dirty="0"/>
              <a:t>While evaluating we found out the best performance that we could achieve while using all the features together. The best accuracy in classifying advanced vs beginner tutorials for Photoshop Dataset was 85%. We also did similar experimentation with fusion 360 tutorials. We extracted the same features from 210 Fusion 360 tutorials followed the same approach for classification and still got 81% of accuracy.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These results show that it is generally feasible to built a classifier that can take a tutorial and label it either beginner or advanced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13</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8464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Our next step was to build a system where we could provide users these information while they are looking at tutorials. We present our system </a:t>
            </a:r>
            <a:r>
              <a:rPr lang="en-US" dirty="0" err="1"/>
              <a:t>TutVis</a:t>
            </a:r>
            <a:r>
              <a:rPr lang="en-US" dirty="0"/>
              <a:t> which is a tutorial browsing system with some additional information to help users selecting tutorials. Now every tutorial has this automatically generated difficulty labels. </a:t>
            </a:r>
          </a:p>
          <a:p>
            <a:r>
              <a:rPr lang="en-US" dirty="0"/>
              <a:t>We also wanted to give users the information on some of the factors that went into the difficulty assessment. That’s what we are seeing on the right. </a:t>
            </a:r>
          </a:p>
          <a:p>
            <a:r>
              <a:rPr lang="en-US" dirty="0"/>
              <a:t>I am </a:t>
            </a:r>
            <a:r>
              <a:rPr lang="en-US" dirty="0" err="1"/>
              <a:t>gonna</a:t>
            </a:r>
            <a:r>
              <a:rPr lang="en-US" dirty="0"/>
              <a:t> talk about one of the factors today which is topic.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14</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3334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result of our topic model. As, I presented earlier the topic model LDA represents tutorials as distribution of topics. As we see this information is not </a:t>
            </a:r>
            <a:r>
              <a:rPr lang="en-US" dirty="0" err="1"/>
              <a:t>gonna</a:t>
            </a:r>
            <a:r>
              <a:rPr lang="en-US" dirty="0"/>
              <a:t> be useful to the users. So, what we did here is we looked at bunch of tutorials under topics. Let’s say for example we wanted to know what topic-28 for the first tutorial is about. We qualitatively analyzed some tutorials under this topic to get a common theme. Based on the theme we manually assigned a meaningful name to this topic.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15</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4276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after the topic labeling procedure the previous distribution looks like this. Now we know the first tutorial is actually talking about sketching and the second one rather be making an animation.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16</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9527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would like to see if this information is valuable or not to the users. To investigate we designed a tutorial selection study. The purpose is to evaluate the utility of </a:t>
            </a:r>
            <a:r>
              <a:rPr lang="en-US" dirty="0" err="1"/>
              <a:t>TutVis</a:t>
            </a:r>
            <a:r>
              <a:rPr lang="en-US" dirty="0"/>
              <a:t> and also to see the value of the interface components in selecting tutorials.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17</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1556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study we recruited 12 participants having a range of expertise. Among which 8 were male and 4 were female. We gave participants 3 interface conditions.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The baseline condition did not have any of the features and difficulty labels.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The intermediate condition TutDiff only had the difficulty labels of the tutorials.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And finally </a:t>
            </a:r>
            <a:r>
              <a:rPr lang="en-US" dirty="0" err="1"/>
              <a:t>TutVis</a:t>
            </a:r>
            <a:r>
              <a:rPr lang="en-US" dirty="0"/>
              <a:t> had the difficulty labels as well as the features.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Our study design was within subject.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18</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5339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task of the participants during the study was to select tutorials under certain scenario. Scenarios are motivated from the findings of the previous research on different reasons that users search for tutorials online. The participants did 3 different scenarios per condition. One of the scenarios for example goes like Suppose you have a deadline and you want to complete a poster design for an advertisement. So it’s giving a sense of urgency. The participants were instructed to spend around 7-10 min in each selection task, so they did not require to complete any tutorial.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19</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953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There are many feature rich software available for our use case. Some of them are for example, Photoshop, </a:t>
            </a:r>
            <a:r>
              <a:rPr lang="en-CA" dirty="0" err="1"/>
              <a:t>Autocad</a:t>
            </a:r>
            <a:r>
              <a:rPr lang="en-CA" dirty="0"/>
              <a:t>, and Sketch Up. As we can see, they come with tons of features to explore so it becomes intimidating for us to learn about these. As we are wondering, what to do if we want to learn about these software. The answer is perhaps simple!!! Just follow software tutorials.</a:t>
            </a:r>
          </a:p>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485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Now lets look at the study results. Today, I will present a few highlights, pl</a:t>
            </a:r>
            <a:r>
              <a:rPr lang="en-CA" baseline="0" dirty="0"/>
              <a:t>ease take a look at our paper for more detailed results.</a:t>
            </a:r>
            <a:endParaRPr lang="en-CA"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alibri Light" panose="020F0302020204030204" pitchFamily="34" charset="0"/>
                <a:cs typeface="Calibri Light" panose="020F0302020204030204" pitchFamily="34" charset="0"/>
              </a:rPr>
              <a:t>While asked about the subjective preference all of the participants ranked </a:t>
            </a:r>
            <a:r>
              <a:rPr lang="en-US" sz="1200" dirty="0" err="1">
                <a:latin typeface="Calibri Light" panose="020F0302020204030204" pitchFamily="34" charset="0"/>
                <a:cs typeface="Calibri Light" panose="020F0302020204030204" pitchFamily="34" charset="0"/>
              </a:rPr>
              <a:t>TutVis</a:t>
            </a:r>
            <a:r>
              <a:rPr lang="en-US" sz="1200" dirty="0">
                <a:latin typeface="Calibri Light" panose="020F0302020204030204" pitchFamily="34" charset="0"/>
                <a:cs typeface="Calibri Light" panose="020F0302020204030204" pitchFamily="34" charset="0"/>
              </a:rPr>
              <a:t> as their first </a:t>
            </a:r>
            <a:r>
              <a:rPr lang="en-US" sz="1200" dirty="0" err="1">
                <a:latin typeface="Calibri Light" panose="020F0302020204030204" pitchFamily="34" charset="0"/>
                <a:cs typeface="Calibri Light" panose="020F0302020204030204" pitchFamily="34" charset="0"/>
              </a:rPr>
              <a:t>prefererence</a:t>
            </a:r>
            <a:r>
              <a:rPr lang="en-US" sz="1200" dirty="0">
                <a:latin typeface="Calibri Light" panose="020F0302020204030204" pitchFamily="34" charset="0"/>
                <a:cs typeface="Calibri Light" panose="020F0302020204030204" pitchFamily="34" charset="0"/>
              </a:rPr>
              <a:t>. So it was clear that they needed the difficulty labels and the features.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alibri Light" panose="020F0302020204030204" pitchFamily="34" charset="0"/>
                <a:cs typeface="Calibri Light" panose="020F0302020204030204" pitchFamily="34" charset="0"/>
              </a:rPr>
              <a:t>From the post condition questionnaire participants reported that they were more confident during the tutorial selection while they were using </a:t>
            </a:r>
            <a:r>
              <a:rPr lang="en-US" sz="1200" dirty="0" err="1">
                <a:latin typeface="Calibri Light" panose="020F0302020204030204" pitchFamily="34" charset="0"/>
                <a:cs typeface="Calibri Light" panose="020F0302020204030204" pitchFamily="34" charset="0"/>
              </a:rPr>
              <a:t>tutVis</a:t>
            </a:r>
            <a:r>
              <a:rPr lang="en-US" sz="1200" dirty="0">
                <a:latin typeface="Calibri Light" panose="020F0302020204030204" pitchFamily="34" charset="0"/>
                <a:cs typeface="Calibri Light" panose="020F0302020204030204" pitchFamily="34" charset="0"/>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alibri Light" panose="020F0302020204030204" pitchFamily="34" charset="0"/>
                <a:cs typeface="Calibri Light" panose="020F0302020204030204" pitchFamily="34" charset="0"/>
              </a:rPr>
              <a:t>We asked participants to think aloud and tracked </a:t>
            </a:r>
            <a:r>
              <a:rPr lang="en-US" sz="1200" dirty="0" err="1">
                <a:latin typeface="Calibri Light" panose="020F0302020204030204" pitchFamily="34" charset="0"/>
                <a:cs typeface="Calibri Light" panose="020F0302020204030204" pitchFamily="34" charset="0"/>
              </a:rPr>
              <a:t>paticipants</a:t>
            </a:r>
            <a:r>
              <a:rPr lang="en-US" sz="1200" dirty="0">
                <a:latin typeface="Calibri Light" panose="020F0302020204030204" pitchFamily="34" charset="0"/>
                <a:cs typeface="Calibri Light" panose="020F0302020204030204" pitchFamily="34" charset="0"/>
              </a:rPr>
              <a:t> eye gaze and after analyzing these we found out participants mostly used topics and difficulty labels during all the tasks. While during semi-structure interview it was clear that they were using the topics because these were giving them a preview of the tutorial and labels to filter out unwanted tutorials.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Calibri Light" panose="020F0302020204030204" pitchFamily="34" charset="0"/>
              <a:cs typeface="Calibri Light" panose="020F0302020204030204" pitchFamily="34" charset="0"/>
            </a:endParaRPr>
          </a:p>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20</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5321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alibri Light" panose="020F0302020204030204" pitchFamily="34" charset="0"/>
                <a:cs typeface="Calibri Light" panose="020F0302020204030204" pitchFamily="34" charset="0"/>
              </a:rPr>
              <a:t>From the post condition questionnaire participants reported that they were more confident during the tutorial selection while they were using </a:t>
            </a:r>
            <a:r>
              <a:rPr lang="en-US" sz="1200" dirty="0" err="1">
                <a:latin typeface="Calibri Light" panose="020F0302020204030204" pitchFamily="34" charset="0"/>
                <a:cs typeface="Calibri Light" panose="020F0302020204030204" pitchFamily="34" charset="0"/>
              </a:rPr>
              <a:t>tutVis</a:t>
            </a:r>
            <a:r>
              <a:rPr lang="en-US" sz="1200" dirty="0">
                <a:latin typeface="Calibri Light" panose="020F0302020204030204" pitchFamily="34" charset="0"/>
                <a:cs typeface="Calibri Light" panose="020F0302020204030204" pitchFamily="34" charset="0"/>
              </a:rPr>
              <a:t>. We also found a trend in tutorial selection confidence where Participants were more confident </a:t>
            </a:r>
            <a:r>
              <a:rPr lang="en-US" sz="1200" dirty="0" err="1">
                <a:latin typeface="Calibri Light" panose="020F0302020204030204" pitchFamily="34" charset="0"/>
                <a:cs typeface="Calibri Light" panose="020F0302020204030204" pitchFamily="34" charset="0"/>
              </a:rPr>
              <a:t>inTutVis</a:t>
            </a:r>
            <a:r>
              <a:rPr lang="en-US" sz="1200" dirty="0">
                <a:latin typeface="Calibri Light" panose="020F0302020204030204" pitchFamily="34" charset="0"/>
                <a:cs typeface="Calibri Light" panose="020F0302020204030204" pitchFamily="34" charset="0"/>
              </a:rPr>
              <a:t> than in </a:t>
            </a:r>
            <a:r>
              <a:rPr lang="en-US" sz="1200" dirty="0" err="1">
                <a:latin typeface="Calibri Light" panose="020F0302020204030204" pitchFamily="34" charset="0"/>
                <a:cs typeface="Calibri Light" panose="020F0302020204030204" pitchFamily="34" charset="0"/>
              </a:rPr>
              <a:t>TutDiff</a:t>
            </a:r>
            <a:r>
              <a:rPr lang="en-US" sz="1200" dirty="0">
                <a:latin typeface="Calibri Light" panose="020F0302020204030204" pitchFamily="34" charset="0"/>
                <a:cs typeface="Calibri Light" panose="020F0302020204030204" pitchFamily="34" charset="0"/>
              </a:rPr>
              <a:t> and they were more confident in </a:t>
            </a:r>
            <a:r>
              <a:rPr lang="en-US" sz="1200" dirty="0" err="1">
                <a:latin typeface="Calibri Light" panose="020F0302020204030204" pitchFamily="34" charset="0"/>
                <a:cs typeface="Calibri Light" panose="020F0302020204030204" pitchFamily="34" charset="0"/>
              </a:rPr>
              <a:t>TutDiff</a:t>
            </a:r>
            <a:r>
              <a:rPr lang="en-US" sz="1200" dirty="0">
                <a:latin typeface="Calibri Light" panose="020F0302020204030204" pitchFamily="34" charset="0"/>
                <a:cs typeface="Calibri Light" panose="020F0302020204030204" pitchFamily="34" charset="0"/>
              </a:rPr>
              <a:t> than in baseline.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Calibri Light" panose="020F0302020204030204" pitchFamily="34" charset="0"/>
              <a:cs typeface="Calibri Light" panose="020F0302020204030204" pitchFamily="34" charset="0"/>
            </a:endParaRPr>
          </a:p>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21</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5995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alibri Light" panose="020F0302020204030204" pitchFamily="34" charset="0"/>
                <a:cs typeface="Calibri Light" panose="020F0302020204030204" pitchFamily="34" charset="0"/>
              </a:rPr>
              <a:t>During tutorial selection tasks, we asked participants to think aloud and tracked participant's eye gaze and after analyzing these we found out participants mostly used topics and difficulty labels during all the tasks. While during semi-structure interview it was clear that they were using the topics because these were giving them a preview of the tutorial and labels to filter out unwanted tutorials.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Calibri Light" panose="020F0302020204030204" pitchFamily="34" charset="0"/>
              <a:cs typeface="Calibri Light" panose="020F0302020204030204" pitchFamily="34" charset="0"/>
            </a:endParaRPr>
          </a:p>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22</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1939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contributions in this work are 4 fold.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23</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8118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CA" dirty="0"/>
              <a:t>Now the question is what are some interesting direction for future works?</a:t>
            </a:r>
          </a:p>
          <a:p>
            <a:pPr>
              <a:buFont typeface="Wingdings" panose="05000000000000000000" pitchFamily="2" charset="2"/>
              <a:buChar char="Ø"/>
            </a:pPr>
            <a:r>
              <a:rPr lang="en-CA" dirty="0"/>
              <a:t>One could be during the topic labeling procedure we were manually analyzing topics to give them a meaningful name. It would be interesting to see if we could automate this process or if not may be we could use crowdsourcing. </a:t>
            </a:r>
          </a:p>
          <a:p>
            <a:pPr>
              <a:buFont typeface="Wingdings" panose="05000000000000000000" pitchFamily="2" charset="2"/>
              <a:buChar char="Ø"/>
            </a:pPr>
            <a:r>
              <a:rPr lang="en-CA" dirty="0"/>
              <a:t>There is a bunch of works looking at techniques to automatically detect users skill level. It would be interesting to see whether we could combined those techniques with our tutorial labeling process so that we can automatically recommend tutorials that are appropriate for users skill levels.</a:t>
            </a:r>
          </a:p>
          <a:p>
            <a:pPr>
              <a:buFont typeface="Wingdings" panose="05000000000000000000" pitchFamily="2" charset="2"/>
              <a:buChar char="Ø"/>
            </a:pPr>
            <a:r>
              <a:rPr lang="en-CA" dirty="0"/>
              <a:t>We applied our methodology to 2 of the feature-rich software. Future work should investigate this method in a completely different domain such as DIY home projects or “How to” tutorials for more physical skills.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24</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2087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200" b="0" i="0" u="none" strike="noStrike" cap="none" dirty="0">
                <a:solidFill>
                  <a:schemeClr val="dk1"/>
                </a:solidFill>
                <a:latin typeface="Calibri"/>
                <a:ea typeface="Calibri"/>
                <a:cs typeface="Calibri"/>
                <a:sym typeface="Calibri"/>
              </a:rPr>
              <a:t>Thank you very much for your attention. I would be very happy to take questions.</a:t>
            </a:r>
            <a:endParaRPr sz="1200" b="0" i="0" u="none" strike="noStrike" cap="none" dirty="0">
              <a:solidFill>
                <a:schemeClr val="dk1"/>
              </a:solidFill>
              <a:latin typeface="Calibri"/>
              <a:ea typeface="Calibri"/>
              <a:cs typeface="Calibri"/>
              <a:sym typeface="Calibri"/>
            </a:endParaRPr>
          </a:p>
        </p:txBody>
      </p:sp>
      <p:sp>
        <p:nvSpPr>
          <p:cNvPr id="95" name="Google Shape;9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5673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Software tutorials can be of different forms. They can be text based or video based. Again, there are thousands of tutorials available online. So these are really easy to find. But its very difficult for a user to find a tutorial that matches their skill level.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3</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215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Advanced tutorials assume certain software skills and knowledge of the application’s vocabulary</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When beginners try to follow an advanced tutorial it has been studied that they experience cognitive overload.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They become frustrated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They have limited task success.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On the other hand when advanced users follow a beginner tutorial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it becomes time consuming as they usually search for specific content while beginner tutorials provide more detailed instructions. Unfortunately there is very few tutorials that provide any information on the difficulty levels of tutorials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4</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9882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say we have a tutorial here. Now the bigger question is Can we automatically assign a label to this tutorial ? Can we have a system deciding if this tutorial is advanced or beginner. </a:t>
            </a:r>
          </a:p>
          <a:p>
            <a:br>
              <a:rPr lang="en-CA" dirty="0"/>
            </a:br>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5</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1675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our approach is doing so using machine learning. We have different advanced and beginner tutorials. </a:t>
            </a:r>
          </a:p>
          <a:p>
            <a:r>
              <a:rPr lang="en-CA" dirty="0"/>
              <a:t>If we could extract some features from the tutorials and send it to a machine learning classifier so that the classifier could learn about different patterns from the features.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6</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6195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After learning about these patterns if the classifier encounters a new unknown tutorial then it could possibly analyze it and label it as advanced and could also label an unknown tutorial as beginner. Again, if these features are generalizable enough then perhaps we could fit these features to any domain and solve our problem.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7</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833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our first research question is actually to find out these differentiable features that differentiate advanced tutorials from beginner. </a:t>
            </a:r>
          </a:p>
          <a:p>
            <a:r>
              <a:rPr lang="en-CA" dirty="0"/>
              <a:t>Our next step is to investigate how could we </a:t>
            </a:r>
            <a:r>
              <a:rPr lang="en-CA" dirty="0" err="1"/>
              <a:t>we</a:t>
            </a:r>
            <a:r>
              <a:rPr lang="en-CA" dirty="0"/>
              <a:t> make a system by leveraging the machine learning classifier and the features. </a:t>
            </a:r>
          </a:p>
          <a:p>
            <a:r>
              <a:rPr lang="en-CA" dirty="0"/>
              <a:t>And the last step to investigate if this system is helpful to the users in finding tutorials.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CA" sz="1200" b="0" i="0" u="none" strike="noStrike" cap="none" smtClean="0">
                <a:solidFill>
                  <a:schemeClr val="dk1"/>
                </a:solidFill>
                <a:latin typeface="Calibri"/>
                <a:ea typeface="Calibri"/>
                <a:cs typeface="Calibri"/>
                <a:sym typeface="Calibri"/>
              </a:rPr>
              <a:t>8</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3918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74b0b553c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74b0b553c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 investigate differentiable features we needed to find labeled tutorials. Even though a vast majority of tutorials don’t have a difficulty label but there are some tutorial repositories that accumulate labeled tutorials. We collected tutorials from those. Some of them are for example: Adobe, </a:t>
            </a:r>
            <a:r>
              <a:rPr lang="en-US" dirty="0" err="1"/>
              <a:t>tutsplus</a:t>
            </a:r>
            <a:r>
              <a:rPr lang="en-US" dirty="0"/>
              <a:t> etc. We collected 750 pre-labeled photoshop tutorials as our initial point of analysis. We chose photoshop as it is frequently studied in feature rich software research.</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Our investigation was only restricted to text. So that means in case of video tutorials we took the transcript.</a:t>
            </a:r>
          </a:p>
        </p:txBody>
      </p:sp>
      <p:sp>
        <p:nvSpPr>
          <p:cNvPr id="121" name="Google Shape;121;g474b0b553c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
        <p:cNvGrpSpPr/>
        <p:nvPr/>
      </p:nvGrpSpPr>
      <p:grpSpPr>
        <a:xfrm>
          <a:off x="0" y="0"/>
          <a:ext cx="0" cy="0"/>
          <a:chOff x="0" y="0"/>
          <a:chExt cx="0" cy="0"/>
        </a:xfrm>
      </p:grpSpPr>
      <p:sp>
        <p:nvSpPr>
          <p:cNvPr id="24" name="Google Shape;24;p3"/>
          <p:cNvSpPr txBox="1">
            <a:spLocks noGrp="1"/>
          </p:cNvSpPr>
          <p:nvPr>
            <p:ph type="body" idx="1"/>
          </p:nvPr>
        </p:nvSpPr>
        <p:spPr>
          <a:xfrm>
            <a:off x="41568" y="941993"/>
            <a:ext cx="12074231" cy="5229881"/>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28" name="Google Shape;28;p3"/>
          <p:cNvSpPr/>
          <p:nvPr/>
        </p:nvSpPr>
        <p:spPr>
          <a:xfrm>
            <a:off x="0" y="63084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nvGrpSpPr>
          <p:cNvPr id="29" name="Google Shape;29;p3"/>
          <p:cNvGrpSpPr/>
          <p:nvPr/>
        </p:nvGrpSpPr>
        <p:grpSpPr>
          <a:xfrm>
            <a:off x="-11900" y="802693"/>
            <a:ext cx="12245468" cy="6055307"/>
            <a:chOff x="-19914" y="887200"/>
            <a:chExt cx="9121898" cy="3740278"/>
          </a:xfrm>
        </p:grpSpPr>
        <p:sp>
          <p:nvSpPr>
            <p:cNvPr id="30" name="Google Shape;30;p3"/>
            <p:cNvSpPr/>
            <p:nvPr/>
          </p:nvSpPr>
          <p:spPr>
            <a:xfrm>
              <a:off x="19916" y="4231572"/>
              <a:ext cx="9082068" cy="395906"/>
            </a:xfrm>
            <a:prstGeom prst="rect">
              <a:avLst/>
            </a:prstGeom>
            <a:solidFill>
              <a:srgbClr val="BA3B2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 name="Google Shape;31;p3"/>
            <p:cNvSpPr/>
            <p:nvPr/>
          </p:nvSpPr>
          <p:spPr>
            <a:xfrm>
              <a:off x="-19914" y="4231572"/>
              <a:ext cx="549600" cy="395906"/>
            </a:xfrm>
            <a:prstGeom prst="rect">
              <a:avLst/>
            </a:prstGeom>
            <a:solidFill>
              <a:srgbClr val="F55C2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cxnSp>
          <p:nvCxnSpPr>
            <p:cNvPr id="32" name="Google Shape;32;p3"/>
            <p:cNvCxnSpPr/>
            <p:nvPr/>
          </p:nvCxnSpPr>
          <p:spPr>
            <a:xfrm>
              <a:off x="-11050" y="887200"/>
              <a:ext cx="552900" cy="0"/>
            </a:xfrm>
            <a:prstGeom prst="straightConnector1">
              <a:avLst/>
            </a:prstGeom>
            <a:noFill/>
            <a:ln w="19050" cap="flat" cmpd="sng">
              <a:solidFill>
                <a:srgbClr val="F55C21"/>
              </a:solidFill>
              <a:prstDash val="solid"/>
              <a:round/>
              <a:headEnd type="none" w="sm" len="sm"/>
              <a:tailEnd type="none" w="sm" len="sm"/>
            </a:ln>
          </p:spPr>
        </p:cxnSp>
      </p:grpSp>
      <p:sp>
        <p:nvSpPr>
          <p:cNvPr id="33" name="Google Shape;33;p3"/>
          <p:cNvSpPr txBox="1"/>
          <p:nvPr/>
        </p:nvSpPr>
        <p:spPr>
          <a:xfrm>
            <a:off x="11094599" y="6288670"/>
            <a:ext cx="1097400" cy="500484"/>
          </a:xfrm>
          <a:prstGeom prst="rect">
            <a:avLst/>
          </a:prstGeom>
          <a:solidFill>
            <a:srgbClr val="D4D3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dirty="0">
                <a:solidFill>
                  <a:srgbClr val="000000"/>
                </a:solidFill>
                <a:latin typeface="Arial"/>
                <a:ea typeface="Arial"/>
                <a:cs typeface="Arial"/>
                <a:sym typeface="Arial"/>
              </a:rPr>
              <a:t>       </a:t>
            </a:r>
            <a:fld id="{00000000-1234-1234-1234-123412341234}" type="slidenum">
              <a:rPr lang="en-CA" sz="1400" b="0" i="0" u="none" strike="noStrike" cap="none" smtClean="0">
                <a:solidFill>
                  <a:srgbClr val="000000"/>
                </a:solidFill>
                <a:latin typeface="Arial"/>
                <a:ea typeface="Arial"/>
                <a:cs typeface="Arial"/>
                <a:sym typeface="Arial"/>
              </a:rPr>
              <a:t>‹#›</a:t>
            </a:fld>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59"/>
        <p:cNvGrpSpPr/>
        <p:nvPr/>
      </p:nvGrpSpPr>
      <p:grpSpPr>
        <a:xfrm>
          <a:off x="0" y="0"/>
          <a:ext cx="0" cy="0"/>
          <a:chOff x="0" y="0"/>
          <a:chExt cx="0" cy="0"/>
        </a:xfrm>
      </p:grpSpPr>
      <p:sp>
        <p:nvSpPr>
          <p:cNvPr id="60" name="Google Shape;6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63" name="Google Shape;63;p7"/>
          <p:cNvSpPr/>
          <p:nvPr/>
        </p:nvSpPr>
        <p:spPr>
          <a:xfrm>
            <a:off x="0" y="6308400"/>
            <a:ext cx="12192000" cy="549600"/>
          </a:xfrm>
          <a:prstGeom prst="rect">
            <a:avLst/>
          </a:prstGeom>
          <a:solidFill>
            <a:srgbClr val="2727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FFFFFF"/>
              </a:solidFill>
              <a:latin typeface="Calibri"/>
              <a:ea typeface="Calibri"/>
              <a:cs typeface="Calibri"/>
              <a:sym typeface="Calibri"/>
            </a:endParaRPr>
          </a:p>
        </p:txBody>
      </p:sp>
      <p:sp>
        <p:nvSpPr>
          <p:cNvPr id="64" name="Google Shape;64;p7"/>
          <p:cNvSpPr/>
          <p:nvPr/>
        </p:nvSpPr>
        <p:spPr>
          <a:xfrm>
            <a:off x="4997700" y="6308400"/>
            <a:ext cx="2196600" cy="549600"/>
          </a:xfrm>
          <a:prstGeom prst="rect">
            <a:avLst/>
          </a:prstGeom>
          <a:solidFill>
            <a:srgbClr val="4F4F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5" name="Google Shape;65;p7"/>
          <p:cNvSpPr txBox="1"/>
          <p:nvPr/>
        </p:nvSpPr>
        <p:spPr>
          <a:xfrm>
            <a:off x="5531550" y="6308400"/>
            <a:ext cx="1097400" cy="549600"/>
          </a:xfrm>
          <a:prstGeom prst="rect">
            <a:avLst/>
          </a:prstGeom>
          <a:solidFill>
            <a:srgbClr val="D4D3D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CA" sz="1400" b="0" i="0" u="none" strike="noStrike" cap="none" smtClean="0">
                <a:solidFill>
                  <a:srgbClr val="000000"/>
                </a:solidFill>
                <a:latin typeface="Arial"/>
                <a:ea typeface="Arial"/>
                <a:cs typeface="Arial"/>
                <a:sym typeface="Arial"/>
              </a:rPr>
              <a:pPr marL="0" marR="0" lvl="0" indent="0" algn="ctr" rtl="0">
                <a:lnSpc>
                  <a:spcPct val="100000"/>
                </a:lnSpc>
                <a:spcBef>
                  <a:spcPts val="0"/>
                </a:spcBef>
                <a:spcAft>
                  <a:spcPts val="0"/>
                </a:spcAft>
                <a:buClr>
                  <a:srgbClr val="000000"/>
                </a:buClr>
                <a:buSzPts val="1400"/>
                <a:buFont typeface="Arial"/>
                <a:buNone/>
              </a:pPr>
              <a:t>‹#›</a:t>
            </a:fld>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0" name="Google Shape;7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6" name="Google Shape;76;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7" name="Google Shape;7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Lst>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9.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45.svg"/><Relationship Id="rId5" Type="http://schemas.openxmlformats.org/officeDocument/2006/relationships/image" Target="../media/image27.png"/><Relationship Id="rId10" Type="http://schemas.openxmlformats.org/officeDocument/2006/relationships/image" Target="../media/image44.png"/><Relationship Id="rId4" Type="http://schemas.openxmlformats.org/officeDocument/2006/relationships/image" Target="../media/image30.svg"/><Relationship Id="rId9" Type="http://schemas.openxmlformats.org/officeDocument/2006/relationships/image" Target="../media/image43.sv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51.pn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53.png"/><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microsoft.com/office/2007/relationships/hdphoto" Target="../media/hdphoto2.wdp"/><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8.jpe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2.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23.png"/><Relationship Id="rId5" Type="http://schemas.openxmlformats.org/officeDocument/2006/relationships/image" Target="../media/image27.png"/><Relationship Id="rId10" Type="http://schemas.microsoft.com/office/2007/relationships/hdphoto" Target="../media/hdphoto4.wdp"/><Relationship Id="rId4" Type="http://schemas.openxmlformats.org/officeDocument/2006/relationships/image" Target="../media/image33.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jpe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6.svg"/><Relationship Id="rId10" Type="http://schemas.openxmlformats.org/officeDocument/2006/relationships/image" Target="../media/image40.svg"/><Relationship Id="rId4" Type="http://schemas.openxmlformats.org/officeDocument/2006/relationships/image" Target="../media/image35.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10" name="Picture 4" descr="Where units fit - SFU Communicators Toolkit - Simon Fraser University">
            <a:extLst>
              <a:ext uri="{FF2B5EF4-FFF2-40B4-BE49-F238E27FC236}">
                <a16:creationId xmlns:a16="http://schemas.microsoft.com/office/drawing/2014/main" id="{0874F5EB-7B30-4750-846A-77A145178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5988" y="5051885"/>
            <a:ext cx="4170362" cy="1770305"/>
          </a:xfrm>
          <a:prstGeom prst="rect">
            <a:avLst/>
          </a:prstGeom>
          <a:noFill/>
          <a:extLst>
            <a:ext uri="{909E8E84-426E-40DD-AFC4-6F175D3DCCD1}">
              <a14:hiddenFill xmlns:a14="http://schemas.microsoft.com/office/drawing/2010/main">
                <a:solidFill>
                  <a:srgbClr val="FFFFFF"/>
                </a:solidFill>
              </a14:hiddenFill>
            </a:ext>
          </a:extLst>
        </p:spPr>
      </p:pic>
      <p:sp>
        <p:nvSpPr>
          <p:cNvPr id="97" name="Google Shape;97;p12"/>
          <p:cNvSpPr txBox="1">
            <a:spLocks noGrp="1"/>
          </p:cNvSpPr>
          <p:nvPr>
            <p:ph type="ctrTitle" idx="4294967295"/>
          </p:nvPr>
        </p:nvSpPr>
        <p:spPr>
          <a:xfrm>
            <a:off x="382587" y="82626"/>
            <a:ext cx="11426825" cy="2265363"/>
          </a:xfrm>
          <a:prstGeom prst="rect">
            <a:avLst/>
          </a:prstGeom>
          <a:noFill/>
          <a:ln>
            <a:noFill/>
          </a:ln>
        </p:spPr>
        <p:txBody>
          <a:bodyPr spcFirstLastPara="1" wrap="square" lIns="91425" tIns="45700" rIns="91425" bIns="45700" anchor="b" anchorCtr="0">
            <a:noAutofit/>
          </a:bodyPr>
          <a:lstStyle/>
          <a:p>
            <a:pPr lvl="0" algn="ctr">
              <a:lnSpc>
                <a:spcPct val="115000"/>
              </a:lnSpc>
              <a:buSzPts val="1100"/>
            </a:pPr>
            <a:r>
              <a:rPr lang="en-CA" sz="4000" b="1" dirty="0">
                <a:latin typeface="Calibri Light" panose="020F0302020204030204" pitchFamily="34" charset="0"/>
                <a:ea typeface="Arial"/>
                <a:cs typeface="Calibri Light" panose="020F0302020204030204" pitchFamily="34" charset="0"/>
                <a:sym typeface="Arial"/>
              </a:rPr>
              <a:t>An Automated Approach to Assessing an Application Tutorial’s Difficulty</a:t>
            </a:r>
            <a:endParaRPr sz="4400" i="0" u="none" strike="noStrike" cap="none" dirty="0">
              <a:solidFill>
                <a:schemeClr val="dk1"/>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69438373-4F09-488A-82EA-F0AD5C202D7D}"/>
              </a:ext>
            </a:extLst>
          </p:cNvPr>
          <p:cNvGraphicFramePr>
            <a:graphicFrameLocks noGrp="1"/>
          </p:cNvGraphicFramePr>
          <p:nvPr>
            <p:extLst>
              <p:ext uri="{D42A27DB-BD31-4B8C-83A1-F6EECF244321}">
                <p14:modId xmlns:p14="http://schemas.microsoft.com/office/powerpoint/2010/main" val="3962766670"/>
              </p:ext>
            </p:extLst>
          </p:nvPr>
        </p:nvGraphicFramePr>
        <p:xfrm>
          <a:off x="-351376" y="4510012"/>
          <a:ext cx="12894750" cy="1341120"/>
        </p:xfrm>
        <a:graphic>
          <a:graphicData uri="http://schemas.openxmlformats.org/drawingml/2006/table">
            <a:tbl>
              <a:tblPr firstRow="1" firstCol="1" bandRow="1">
                <a:tableStyleId>{2D5ABB26-0587-4C30-8999-92F81FD0307C}</a:tableStyleId>
              </a:tblPr>
              <a:tblGrid>
                <a:gridCol w="894978">
                  <a:extLst>
                    <a:ext uri="{9D8B030D-6E8A-4147-A177-3AD203B41FA5}">
                      <a16:colId xmlns:a16="http://schemas.microsoft.com/office/drawing/2014/main" val="3716806995"/>
                    </a:ext>
                  </a:extLst>
                </a:gridCol>
                <a:gridCol w="4119926">
                  <a:extLst>
                    <a:ext uri="{9D8B030D-6E8A-4147-A177-3AD203B41FA5}">
                      <a16:colId xmlns:a16="http://schemas.microsoft.com/office/drawing/2014/main" val="2596293753"/>
                    </a:ext>
                  </a:extLst>
                </a:gridCol>
                <a:gridCol w="3582434">
                  <a:extLst>
                    <a:ext uri="{9D8B030D-6E8A-4147-A177-3AD203B41FA5}">
                      <a16:colId xmlns:a16="http://schemas.microsoft.com/office/drawing/2014/main" val="1867950977"/>
                    </a:ext>
                  </a:extLst>
                </a:gridCol>
                <a:gridCol w="3402434">
                  <a:extLst>
                    <a:ext uri="{9D8B030D-6E8A-4147-A177-3AD203B41FA5}">
                      <a16:colId xmlns:a16="http://schemas.microsoft.com/office/drawing/2014/main" val="3014242518"/>
                    </a:ext>
                  </a:extLst>
                </a:gridCol>
                <a:gridCol w="894978">
                  <a:extLst>
                    <a:ext uri="{9D8B030D-6E8A-4147-A177-3AD203B41FA5}">
                      <a16:colId xmlns:a16="http://schemas.microsoft.com/office/drawing/2014/main" val="805803706"/>
                    </a:ext>
                  </a:extLst>
                </a:gridCol>
              </a:tblGrid>
              <a:tr h="199781">
                <a:tc gridSpan="5">
                  <a:txBody>
                    <a:bodyPr/>
                    <a:lstStyle/>
                    <a:p>
                      <a:pPr algn="ctr">
                        <a:spcAft>
                          <a:spcPts val="600"/>
                        </a:spcAft>
                      </a:pPr>
                      <a:r>
                        <a:rPr lang="en-US" sz="2400" dirty="0">
                          <a:effectLst/>
                          <a:latin typeface="Calibri" panose="020F0502020204030204" pitchFamily="34" charset="0"/>
                          <a:cs typeface="Calibri" panose="020F0502020204030204" pitchFamily="34" charset="0"/>
                        </a:rPr>
                        <a:t>Shahed Anzarus Sabab, Adnan Khan, </a:t>
                      </a:r>
                      <a:r>
                        <a:rPr lang="en-US" sz="2400" dirty="0" err="1">
                          <a:effectLst/>
                          <a:latin typeface="Calibri" panose="020F0502020204030204" pitchFamily="34" charset="0"/>
                          <a:cs typeface="Calibri" panose="020F0502020204030204" pitchFamily="34" charset="0"/>
                        </a:rPr>
                        <a:t>Parmit</a:t>
                      </a:r>
                      <a:r>
                        <a:rPr lang="en-US" sz="2400" dirty="0">
                          <a:effectLst/>
                          <a:latin typeface="Calibri" panose="020F0502020204030204" pitchFamily="34" charset="0"/>
                          <a:cs typeface="Calibri" panose="020F0502020204030204" pitchFamily="34" charset="0"/>
                        </a:rPr>
                        <a:t> K. </a:t>
                      </a:r>
                      <a:r>
                        <a:rPr lang="en-US" sz="2400" dirty="0" err="1">
                          <a:effectLst/>
                          <a:latin typeface="Calibri" panose="020F0502020204030204" pitchFamily="34" charset="0"/>
                          <a:cs typeface="Calibri" panose="020F0502020204030204" pitchFamily="34" charset="0"/>
                        </a:rPr>
                        <a:t>Chilana</a:t>
                      </a:r>
                      <a:r>
                        <a:rPr lang="en-US" sz="2400" dirty="0">
                          <a:effectLst/>
                          <a:latin typeface="Calibri" panose="020F0502020204030204" pitchFamily="34" charset="0"/>
                          <a:cs typeface="Calibri" panose="020F0502020204030204" pitchFamily="34" charset="0"/>
                        </a:rPr>
                        <a:t>, Joanna </a:t>
                      </a:r>
                      <a:r>
                        <a:rPr lang="en-US" sz="2400" dirty="0" err="1">
                          <a:effectLst/>
                          <a:latin typeface="Calibri" panose="020F0502020204030204" pitchFamily="34" charset="0"/>
                          <a:cs typeface="Calibri" panose="020F0502020204030204" pitchFamily="34" charset="0"/>
                        </a:rPr>
                        <a:t>McGrenere</a:t>
                      </a:r>
                      <a:r>
                        <a:rPr lang="en-US" sz="2400" dirty="0">
                          <a:effectLst/>
                          <a:latin typeface="Calibri" panose="020F0502020204030204" pitchFamily="34" charset="0"/>
                          <a:cs typeface="Calibri" panose="020F0502020204030204" pitchFamily="34" charset="0"/>
                        </a:rPr>
                        <a:t>, Andrea Bunt</a:t>
                      </a:r>
                      <a:endParaRPr lang="en-CA" sz="6600" dirty="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990056124"/>
                  </a:ext>
                </a:extLst>
              </a:tr>
              <a:tr h="532748">
                <a:tc>
                  <a:txBody>
                    <a:bodyPr/>
                    <a:lstStyle/>
                    <a:p>
                      <a:pPr algn="just">
                        <a:spcAft>
                          <a:spcPts val="600"/>
                        </a:spcAft>
                      </a:pPr>
                      <a:r>
                        <a:rPr lang="en-US" sz="4800">
                          <a:effectLst/>
                          <a:latin typeface="Calibri" panose="020F0502020204030204" pitchFamily="34" charset="0"/>
                          <a:cs typeface="Calibri" panose="020F0502020204030204" pitchFamily="34" charset="0"/>
                        </a:rPr>
                        <a:t> </a:t>
                      </a:r>
                      <a:endParaRPr lang="en-CA" sz="480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tc>
                <a:tc>
                  <a:txBody>
                    <a:bodyPr/>
                    <a:lstStyle/>
                    <a:p>
                      <a:pPr algn="ctr">
                        <a:spcAft>
                          <a:spcPts val="600"/>
                        </a:spcAft>
                      </a:pPr>
                      <a:endParaRPr lang="en-US" sz="1600">
                        <a:effectLst/>
                        <a:latin typeface="Calibri" panose="020F0502020204030204" pitchFamily="34" charset="0"/>
                        <a:cs typeface="Calibri" panose="020F0502020204030204" pitchFamily="34" charset="0"/>
                      </a:endParaRPr>
                    </a:p>
                  </a:txBody>
                  <a:tcPr marL="68580" marR="68580" marT="0" marB="0"/>
                </a:tc>
                <a:tc>
                  <a:txBody>
                    <a:bodyPr/>
                    <a:lstStyle/>
                    <a:p>
                      <a:pPr algn="ctr">
                        <a:spcAft>
                          <a:spcPts val="600"/>
                        </a:spcAft>
                      </a:pPr>
                      <a:endParaRPr lang="en-CA" sz="4800" dirty="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tc>
                <a:tc>
                  <a:txBody>
                    <a:bodyPr/>
                    <a:lstStyle/>
                    <a:p>
                      <a:pPr algn="ctr">
                        <a:spcAft>
                          <a:spcPts val="600"/>
                        </a:spcAft>
                      </a:pPr>
                      <a:br>
                        <a:rPr lang="en-US" sz="1600">
                          <a:effectLst/>
                          <a:latin typeface="Calibri" panose="020F0502020204030204" pitchFamily="34" charset="0"/>
                          <a:cs typeface="Calibri" panose="020F0502020204030204" pitchFamily="34" charset="0"/>
                        </a:rPr>
                      </a:br>
                      <a:endParaRPr lang="en-CA" sz="4800" dirty="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tc>
                <a:tc>
                  <a:txBody>
                    <a:bodyPr/>
                    <a:lstStyle/>
                    <a:p>
                      <a:pPr algn="just">
                        <a:spcAft>
                          <a:spcPts val="600"/>
                        </a:spcAft>
                      </a:pPr>
                      <a:r>
                        <a:rPr lang="en-US" sz="2400" dirty="0">
                          <a:effectLst/>
                        </a:rPr>
                        <a:t> </a:t>
                      </a:r>
                      <a:endParaRPr lang="en-CA" sz="24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910564070"/>
                  </a:ext>
                </a:extLst>
              </a:tr>
            </a:tbl>
          </a:graphicData>
        </a:graphic>
      </p:graphicFrame>
      <p:sp>
        <p:nvSpPr>
          <p:cNvPr id="7" name="Rectangle 6">
            <a:extLst>
              <a:ext uri="{FF2B5EF4-FFF2-40B4-BE49-F238E27FC236}">
                <a16:creationId xmlns:a16="http://schemas.microsoft.com/office/drawing/2014/main" id="{0132A6C2-4FA6-4311-A65C-58C8DFD4C6E6}"/>
              </a:ext>
            </a:extLst>
          </p:cNvPr>
          <p:cNvSpPr/>
          <p:nvPr/>
        </p:nvSpPr>
        <p:spPr>
          <a:xfrm>
            <a:off x="3048000" y="2044005"/>
            <a:ext cx="6096000" cy="1384995"/>
          </a:xfrm>
          <a:prstGeom prst="rect">
            <a:avLst/>
          </a:prstGeom>
        </p:spPr>
        <p:txBody>
          <a:bodyPr>
            <a:spAutoFit/>
          </a:bodyPr>
          <a:lstStyle/>
          <a:p>
            <a:pPr algn="ctr">
              <a:buClr>
                <a:schemeClr val="lt1"/>
              </a:buClr>
            </a:pPr>
            <a:endParaRPr lang="en-CA" sz="2800" dirty="0">
              <a:solidFill>
                <a:schemeClr val="tx1"/>
              </a:solidFill>
              <a:latin typeface="Calibri" panose="020F0502020204030204" pitchFamily="34" charset="0"/>
              <a:cs typeface="Calibri" panose="020F0502020204030204" pitchFamily="34" charset="0"/>
            </a:endParaRPr>
          </a:p>
          <a:p>
            <a:pPr algn="ctr">
              <a:buClr>
                <a:schemeClr val="lt1"/>
              </a:buClr>
            </a:pPr>
            <a:r>
              <a:rPr lang="en-CA" sz="2800" dirty="0">
                <a:solidFill>
                  <a:schemeClr val="tx1"/>
                </a:solidFill>
                <a:latin typeface="Calibri" panose="020F0502020204030204" pitchFamily="34" charset="0"/>
                <a:cs typeface="Calibri" panose="020F0502020204030204" pitchFamily="34" charset="0"/>
              </a:rPr>
              <a:t>Presenter</a:t>
            </a:r>
          </a:p>
          <a:p>
            <a:pPr algn="ctr">
              <a:buClr>
                <a:schemeClr val="lt1"/>
              </a:buClr>
            </a:pPr>
            <a:r>
              <a:rPr lang="en-CA" sz="2800" dirty="0">
                <a:solidFill>
                  <a:schemeClr val="tx1"/>
                </a:solidFill>
                <a:latin typeface="Calibri" panose="020F0502020204030204" pitchFamily="34" charset="0"/>
                <a:cs typeface="Calibri" panose="020F0502020204030204" pitchFamily="34" charset="0"/>
              </a:rPr>
              <a:t>Shahed Anzarus Sabab</a:t>
            </a:r>
          </a:p>
        </p:txBody>
      </p:sp>
      <p:pic>
        <p:nvPicPr>
          <p:cNvPr id="8" name="Picture 2" descr="UBC Logos | UBC Brand">
            <a:extLst>
              <a:ext uri="{FF2B5EF4-FFF2-40B4-BE49-F238E27FC236}">
                <a16:creationId xmlns:a16="http://schemas.microsoft.com/office/drawing/2014/main" id="{C8FDF6AF-DCB9-41A3-BC39-176DABA03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9050" y="5643637"/>
            <a:ext cx="4324350" cy="895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UM brand | University of Manitoba">
            <a:extLst>
              <a:ext uri="{FF2B5EF4-FFF2-40B4-BE49-F238E27FC236}">
                <a16:creationId xmlns:a16="http://schemas.microsoft.com/office/drawing/2014/main" id="{EB598CF5-F1C3-46BD-A1A5-E146B7C54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534" y="5335164"/>
            <a:ext cx="2492376" cy="120374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7E735AE-D0B7-4CD7-9A47-313879DE8E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1</a:t>
            </a:fld>
            <a:endParaRPr lang="en-CA"/>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Investigate Differentiable Features</a:t>
            </a:r>
            <a:endParaRPr b="1" dirty="0">
              <a:solidFill>
                <a:srgbClr val="434343"/>
              </a:solidFill>
            </a:endParaRPr>
          </a:p>
        </p:txBody>
      </p:sp>
      <p:sp>
        <p:nvSpPr>
          <p:cNvPr id="30" name="Google Shape;222;p19">
            <a:extLst>
              <a:ext uri="{FF2B5EF4-FFF2-40B4-BE49-F238E27FC236}">
                <a16:creationId xmlns:a16="http://schemas.microsoft.com/office/drawing/2014/main" id="{DC688009-3D1C-4ECA-AA25-B18110C8880B}"/>
              </a:ext>
            </a:extLst>
          </p:cNvPr>
          <p:cNvSpPr txBox="1"/>
          <p:nvPr/>
        </p:nvSpPr>
        <p:spPr>
          <a:xfrm>
            <a:off x="4344449" y="1882028"/>
            <a:ext cx="3503102" cy="1546972"/>
          </a:xfrm>
          <a:prstGeom prst="rect">
            <a:avLst/>
          </a:prstGeom>
          <a:noFill/>
          <a:ln>
            <a:noFill/>
          </a:ln>
        </p:spPr>
        <p:txBody>
          <a:bodyPr spcFirstLastPara="1" wrap="square" lIns="121900" tIns="121900" rIns="121900" bIns="121900" anchor="t" anchorCtr="0">
            <a:noAutofit/>
          </a:bodyPr>
          <a:lstStyle/>
          <a:p>
            <a:pPr marL="127000">
              <a:lnSpc>
                <a:spcPct val="150000"/>
              </a:lnSpc>
              <a:buSzPts val="1600"/>
            </a:pPr>
            <a:r>
              <a:rPr lang="en-US" sz="2800" dirty="0">
                <a:latin typeface="Calibri"/>
                <a:ea typeface="Calibri"/>
                <a:cs typeface="Calibri"/>
                <a:sym typeface="Calibri"/>
              </a:rPr>
              <a:t>1. Length</a:t>
            </a:r>
            <a:endParaRPr lang="en-CA" sz="2800" dirty="0">
              <a:latin typeface="Calibri"/>
              <a:ea typeface="Calibri"/>
              <a:cs typeface="Calibri"/>
              <a:sym typeface="Calibri"/>
            </a:endParaRPr>
          </a:p>
          <a:p>
            <a:pPr marL="127000" lvl="0" algn="l" rtl="0">
              <a:lnSpc>
                <a:spcPct val="150000"/>
              </a:lnSpc>
              <a:spcBef>
                <a:spcPts val="0"/>
              </a:spcBef>
              <a:spcAft>
                <a:spcPts val="0"/>
              </a:spcAft>
              <a:buSzPts val="1600"/>
            </a:pPr>
            <a:r>
              <a:rPr lang="en-CA" sz="2800" dirty="0">
                <a:latin typeface="Calibri"/>
                <a:ea typeface="Calibri"/>
                <a:cs typeface="Calibri"/>
                <a:sym typeface="Calibri"/>
              </a:rPr>
              <a:t>2. Topics</a:t>
            </a:r>
            <a:endParaRPr sz="2800" dirty="0">
              <a:latin typeface="Calibri"/>
              <a:ea typeface="Calibri"/>
              <a:cs typeface="Calibri"/>
              <a:sym typeface="Calibri"/>
            </a:endParaRPr>
          </a:p>
          <a:p>
            <a:pPr marL="127000" lvl="0" algn="l" rtl="0">
              <a:lnSpc>
                <a:spcPct val="150000"/>
              </a:lnSpc>
              <a:spcBef>
                <a:spcPts val="0"/>
              </a:spcBef>
              <a:spcAft>
                <a:spcPts val="0"/>
              </a:spcAft>
              <a:buSzPts val="1600"/>
            </a:pPr>
            <a:r>
              <a:rPr lang="en-US" sz="2800" dirty="0">
                <a:latin typeface="Calibri"/>
                <a:ea typeface="Calibri"/>
                <a:cs typeface="Calibri"/>
                <a:sym typeface="Calibri"/>
              </a:rPr>
              <a:t>3. Command Ratio</a:t>
            </a:r>
            <a:endParaRPr sz="2800" dirty="0">
              <a:latin typeface="Calibri"/>
              <a:ea typeface="Calibri"/>
              <a:cs typeface="Calibri"/>
              <a:sym typeface="Calibri"/>
            </a:endParaRPr>
          </a:p>
          <a:p>
            <a:pPr marL="127000" lvl="0" algn="l" rtl="0">
              <a:lnSpc>
                <a:spcPct val="150000"/>
              </a:lnSpc>
              <a:spcBef>
                <a:spcPts val="0"/>
              </a:spcBef>
              <a:spcAft>
                <a:spcPts val="0"/>
              </a:spcAft>
              <a:buSzPts val="1600"/>
            </a:pPr>
            <a:r>
              <a:rPr lang="en-CA" sz="2800" dirty="0">
                <a:latin typeface="Calibri"/>
                <a:ea typeface="Calibri"/>
                <a:cs typeface="Calibri"/>
                <a:sym typeface="Calibri"/>
              </a:rPr>
              <a:t>4. Word Repetition </a:t>
            </a:r>
          </a:p>
          <a:p>
            <a:pPr marL="127000" lvl="0" algn="l" rtl="0">
              <a:lnSpc>
                <a:spcPct val="150000"/>
              </a:lnSpc>
              <a:spcBef>
                <a:spcPts val="0"/>
              </a:spcBef>
              <a:spcAft>
                <a:spcPts val="0"/>
              </a:spcAft>
              <a:buSzPts val="1600"/>
            </a:pPr>
            <a:r>
              <a:rPr lang="en-CA" sz="2800" dirty="0">
                <a:latin typeface="Calibri"/>
                <a:ea typeface="Calibri"/>
                <a:cs typeface="Calibri"/>
                <a:sym typeface="Calibri"/>
              </a:rPr>
              <a:t>5. Text Complexity</a:t>
            </a:r>
          </a:p>
          <a:p>
            <a:pPr marL="457200" lvl="0" algn="l" rtl="0">
              <a:lnSpc>
                <a:spcPct val="115000"/>
              </a:lnSpc>
              <a:spcBef>
                <a:spcPts val="0"/>
              </a:spcBef>
              <a:spcAft>
                <a:spcPts val="0"/>
              </a:spcAft>
            </a:pPr>
            <a:endParaRPr sz="2400" dirty="0">
              <a:latin typeface="Calibri"/>
              <a:ea typeface="Calibri"/>
              <a:cs typeface="Calibri"/>
              <a:sym typeface="Calibri"/>
            </a:endParaRPr>
          </a:p>
        </p:txBody>
      </p:sp>
      <p:sp>
        <p:nvSpPr>
          <p:cNvPr id="10" name="Slide Number Placeholder 1">
            <a:extLst>
              <a:ext uri="{FF2B5EF4-FFF2-40B4-BE49-F238E27FC236}">
                <a16:creationId xmlns:a16="http://schemas.microsoft.com/office/drawing/2014/main" id="{D8C3CFFB-74AB-4810-8D87-EF8FFC74B81C}"/>
              </a:ext>
            </a:extLst>
          </p:cNvPr>
          <p:cNvSpPr>
            <a:spLocks noGrp="1"/>
          </p:cNvSpPr>
          <p:nvPr>
            <p:ph type="sldNum" idx="12"/>
          </p:nvPr>
        </p:nvSpPr>
        <p:spPr>
          <a:xfrm>
            <a:off x="8610600" y="6356350"/>
            <a:ext cx="2743200" cy="365125"/>
          </a:xfrm>
        </p:spPr>
        <p:txBody>
          <a:bodyPr/>
          <a:lstStyle/>
          <a:p>
            <a:pPr marL="0" lvl="0" indent="0" algn="r" rtl="0">
              <a:spcBef>
                <a:spcPts val="0"/>
              </a:spcBef>
              <a:spcAft>
                <a:spcPts val="0"/>
              </a:spcAft>
              <a:buNone/>
            </a:pPr>
            <a:fld id="{00000000-1234-1234-1234-123412341234}" type="slidenum">
              <a:rPr lang="en-CA" smtClean="0"/>
              <a:t>10</a:t>
            </a:fld>
            <a:endParaRPr lang="en-CA"/>
          </a:p>
        </p:txBody>
      </p:sp>
    </p:spTree>
    <p:extLst>
      <p:ext uri="{BB962C8B-B14F-4D97-AF65-F5344CB8AC3E}">
        <p14:creationId xmlns:p14="http://schemas.microsoft.com/office/powerpoint/2010/main" val="90021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30"/>
                                        </p:tgtEl>
                                        <p:attrNameLst>
                                          <p:attrName>stroke.color</p:attrName>
                                        </p:attrNameLst>
                                      </p:cBhvr>
                                      <p:to>
                                        <a:schemeClr val="accent2"/>
                                      </p:to>
                                    </p:animClr>
                                    <p:set>
                                      <p:cBhvr>
                                        <p:cTn id="7" dur="2000" fill="hold"/>
                                        <p:tgtEl>
                                          <p:spTgt spid="3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E9A429-6E89-49A2-B75C-474A84B5BE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11</a:t>
            </a:fld>
            <a:endParaRPr lang="en-CA"/>
          </a:p>
        </p:txBody>
      </p:sp>
      <p:sp>
        <p:nvSpPr>
          <p:cNvPr id="26" name="TextBox 25">
            <a:extLst>
              <a:ext uri="{FF2B5EF4-FFF2-40B4-BE49-F238E27FC236}">
                <a16:creationId xmlns:a16="http://schemas.microsoft.com/office/drawing/2014/main" id="{03616E75-33A4-4AD5-8AE8-E3BB99C006C1}"/>
              </a:ext>
            </a:extLst>
          </p:cNvPr>
          <p:cNvSpPr txBox="1"/>
          <p:nvPr/>
        </p:nvSpPr>
        <p:spPr>
          <a:xfrm>
            <a:off x="1160494" y="1474300"/>
            <a:ext cx="10038084" cy="523220"/>
          </a:xfrm>
          <a:prstGeom prst="rect">
            <a:avLst/>
          </a:prstGeom>
          <a:noFill/>
        </p:spPr>
        <p:txBody>
          <a:bodyPr wrap="square" rtlCol="0">
            <a:spAutoFit/>
          </a:bodyPr>
          <a:lstStyle/>
          <a:p>
            <a:r>
              <a:rPr lang="en-CA" sz="2800" dirty="0">
                <a:solidFill>
                  <a:schemeClr val="tx1"/>
                </a:solidFill>
                <a:latin typeface="Calibri Light" panose="020F0302020204030204" pitchFamily="34" charset="0"/>
                <a:cs typeface="Calibri Light" panose="020F0302020204030204" pitchFamily="34" charset="0"/>
              </a:rPr>
              <a:t>Tutorials’ topics have different difficulties </a:t>
            </a:r>
            <a:r>
              <a:rPr lang="en-CA" dirty="0">
                <a:solidFill>
                  <a:schemeClr val="accent3">
                    <a:lumMod val="75000"/>
                  </a:schemeClr>
                </a:solidFill>
                <a:latin typeface="Calibri" panose="020F0502020204030204" pitchFamily="34" charset="0"/>
                <a:cs typeface="Calibri" panose="020F0502020204030204" pitchFamily="34" charset="0"/>
              </a:rPr>
              <a:t>[</a:t>
            </a:r>
            <a:r>
              <a:rPr lang="en-CA" dirty="0" err="1">
                <a:solidFill>
                  <a:schemeClr val="accent3">
                    <a:lumMod val="75000"/>
                  </a:schemeClr>
                </a:solidFill>
                <a:latin typeface="Calibri" panose="020F0502020204030204" pitchFamily="34" charset="0"/>
                <a:cs typeface="Calibri" panose="020F0502020204030204" pitchFamily="34" charset="0"/>
              </a:rPr>
              <a:t>Lafreniere</a:t>
            </a:r>
            <a:r>
              <a:rPr lang="en-CA" dirty="0">
                <a:solidFill>
                  <a:schemeClr val="accent3">
                    <a:lumMod val="75000"/>
                  </a:schemeClr>
                </a:solidFill>
                <a:latin typeface="Calibri" panose="020F0502020204030204" pitchFamily="34" charset="0"/>
                <a:cs typeface="Calibri" panose="020F0502020204030204" pitchFamily="34" charset="0"/>
              </a:rPr>
              <a:t> et al., 2013] [Wang et al., 2018] </a:t>
            </a:r>
            <a:endParaRPr lang="en-US" sz="2800" dirty="0">
              <a:latin typeface="Calibri Light" panose="020F0302020204030204" pitchFamily="34" charset="0"/>
              <a:cs typeface="Calibri Light" panose="020F0302020204030204" pitchFamily="34" charset="0"/>
            </a:endParaRPr>
          </a:p>
        </p:txBody>
      </p:sp>
      <p:sp>
        <p:nvSpPr>
          <p:cNvPr id="25" name="Google Shape;123;p14">
            <a:extLst>
              <a:ext uri="{FF2B5EF4-FFF2-40B4-BE49-F238E27FC236}">
                <a16:creationId xmlns:a16="http://schemas.microsoft.com/office/drawing/2014/main" id="{AC90F88D-3BCF-43CF-A4DB-08494434A98F}"/>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Feature: Topics</a:t>
            </a:r>
            <a:endParaRPr b="1" dirty="0">
              <a:solidFill>
                <a:srgbClr val="434343"/>
              </a:solidFill>
            </a:endParaRPr>
          </a:p>
        </p:txBody>
      </p:sp>
      <p:sp>
        <p:nvSpPr>
          <p:cNvPr id="2" name="Rectangle 1">
            <a:extLst>
              <a:ext uri="{FF2B5EF4-FFF2-40B4-BE49-F238E27FC236}">
                <a16:creationId xmlns:a16="http://schemas.microsoft.com/office/drawing/2014/main" id="{4651486A-DA83-463F-99BB-BA6BAEE9FFEB}"/>
              </a:ext>
            </a:extLst>
          </p:cNvPr>
          <p:cNvSpPr/>
          <p:nvPr/>
        </p:nvSpPr>
        <p:spPr>
          <a:xfrm>
            <a:off x="1160494" y="3117017"/>
            <a:ext cx="10320306" cy="523220"/>
          </a:xfrm>
          <a:prstGeom prst="rect">
            <a:avLst/>
          </a:prstGeom>
        </p:spPr>
        <p:txBody>
          <a:bodyPr wrap="square">
            <a:spAutoFit/>
          </a:bodyPr>
          <a:lstStyle/>
          <a:p>
            <a:r>
              <a:rPr lang="en-US" sz="2800" dirty="0">
                <a:latin typeface="Calibri Light" panose="020F0302020204030204" pitchFamily="34" charset="0"/>
                <a:cs typeface="Calibri Light" panose="020F0302020204030204" pitchFamily="34" charset="0"/>
              </a:rPr>
              <a:t>How could we automatically determine what topics a tutorial covers?</a:t>
            </a:r>
          </a:p>
        </p:txBody>
      </p:sp>
      <p:sp>
        <p:nvSpPr>
          <p:cNvPr id="3" name="Rectangle 2">
            <a:extLst>
              <a:ext uri="{FF2B5EF4-FFF2-40B4-BE49-F238E27FC236}">
                <a16:creationId xmlns:a16="http://schemas.microsoft.com/office/drawing/2014/main" id="{7C951C82-0BAC-407F-9DD9-7BFDB94B6F9B}"/>
              </a:ext>
            </a:extLst>
          </p:cNvPr>
          <p:cNvSpPr/>
          <p:nvPr/>
        </p:nvSpPr>
        <p:spPr>
          <a:xfrm>
            <a:off x="1160494" y="4690517"/>
            <a:ext cx="10038084" cy="523220"/>
          </a:xfrm>
          <a:prstGeom prst="rect">
            <a:avLst/>
          </a:prstGeom>
        </p:spPr>
        <p:txBody>
          <a:bodyPr wrap="square">
            <a:spAutoFit/>
          </a:bodyPr>
          <a:lstStyle/>
          <a:p>
            <a:r>
              <a:rPr lang="en-US" sz="2800" dirty="0">
                <a:latin typeface="Calibri Light" panose="020F0302020204030204" pitchFamily="34" charset="0"/>
                <a:cs typeface="Calibri Light" panose="020F0302020204030204" pitchFamily="34" charset="0"/>
              </a:rPr>
              <a:t>How could we make the topics usable to the classifier? </a:t>
            </a:r>
            <a:endParaRPr lang="en-US" sz="2800" dirty="0"/>
          </a:p>
        </p:txBody>
      </p:sp>
    </p:spTree>
    <p:extLst>
      <p:ext uri="{BB962C8B-B14F-4D97-AF65-F5344CB8AC3E}">
        <p14:creationId xmlns:p14="http://schemas.microsoft.com/office/powerpoint/2010/main" val="120417215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E9A429-6E89-49A2-B75C-474A84B5BE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12</a:t>
            </a:fld>
            <a:endParaRPr lang="en-CA"/>
          </a:p>
        </p:txBody>
      </p:sp>
      <p:grpSp>
        <p:nvGrpSpPr>
          <p:cNvPr id="14" name="Group 13">
            <a:extLst>
              <a:ext uri="{FF2B5EF4-FFF2-40B4-BE49-F238E27FC236}">
                <a16:creationId xmlns:a16="http://schemas.microsoft.com/office/drawing/2014/main" id="{F376983D-21A5-4D9D-8B09-629D19D81BD5}"/>
              </a:ext>
            </a:extLst>
          </p:cNvPr>
          <p:cNvGrpSpPr/>
          <p:nvPr/>
        </p:nvGrpSpPr>
        <p:grpSpPr>
          <a:xfrm>
            <a:off x="4703072" y="916847"/>
            <a:ext cx="2407679" cy="1293400"/>
            <a:chOff x="8187145" y="1137802"/>
            <a:chExt cx="2407679" cy="1293400"/>
          </a:xfrm>
        </p:grpSpPr>
        <p:pic>
          <p:nvPicPr>
            <p:cNvPr id="19" name="Graphic 18" descr="Paper">
              <a:extLst>
                <a:ext uri="{FF2B5EF4-FFF2-40B4-BE49-F238E27FC236}">
                  <a16:creationId xmlns:a16="http://schemas.microsoft.com/office/drawing/2014/main" id="{F14004F8-3A80-424D-8A7A-49655A13E5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7145" y="1137802"/>
              <a:ext cx="914400" cy="914400"/>
            </a:xfrm>
            <a:prstGeom prst="rect">
              <a:avLst/>
            </a:prstGeom>
          </p:spPr>
        </p:pic>
        <p:pic>
          <p:nvPicPr>
            <p:cNvPr id="23" name="Graphic 22" descr="Paper">
              <a:extLst>
                <a:ext uri="{FF2B5EF4-FFF2-40B4-BE49-F238E27FC236}">
                  <a16:creationId xmlns:a16="http://schemas.microsoft.com/office/drawing/2014/main" id="{DF85FC6D-6A48-42DF-9696-85B2DA5CAF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04754" y="1137802"/>
              <a:ext cx="914400" cy="914400"/>
            </a:xfrm>
            <a:prstGeom prst="rect">
              <a:avLst/>
            </a:prstGeom>
          </p:spPr>
        </p:pic>
        <p:sp>
          <p:nvSpPr>
            <p:cNvPr id="24" name="Google Shape;279;p23">
              <a:extLst>
                <a:ext uri="{FF2B5EF4-FFF2-40B4-BE49-F238E27FC236}">
                  <a16:creationId xmlns:a16="http://schemas.microsoft.com/office/drawing/2014/main" id="{FE2EAC65-0415-4A4E-955E-A93D18A4F356}"/>
                </a:ext>
              </a:extLst>
            </p:cNvPr>
            <p:cNvSpPr txBox="1">
              <a:spLocks/>
            </p:cNvSpPr>
            <p:nvPr/>
          </p:nvSpPr>
          <p:spPr>
            <a:xfrm>
              <a:off x="8466591" y="1931001"/>
              <a:ext cx="2128233" cy="5002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1800" dirty="0">
                  <a:solidFill>
                    <a:schemeClr val="tx1"/>
                  </a:solidFill>
                </a:rPr>
                <a:t>Tutorials</a:t>
              </a:r>
            </a:p>
          </p:txBody>
        </p:sp>
      </p:grpSp>
      <p:graphicFrame>
        <p:nvGraphicFramePr>
          <p:cNvPr id="10" name="Table 10">
            <a:extLst>
              <a:ext uri="{FF2B5EF4-FFF2-40B4-BE49-F238E27FC236}">
                <a16:creationId xmlns:a16="http://schemas.microsoft.com/office/drawing/2014/main" id="{07E94AEB-0F9A-4C94-9228-4B03BBB787BC}"/>
              </a:ext>
            </a:extLst>
          </p:cNvPr>
          <p:cNvGraphicFramePr>
            <a:graphicFrameLocks noGrp="1"/>
          </p:cNvGraphicFramePr>
          <p:nvPr>
            <p:extLst>
              <p:ext uri="{D42A27DB-BD31-4B8C-83A1-F6EECF244321}">
                <p14:modId xmlns:p14="http://schemas.microsoft.com/office/powerpoint/2010/main" val="399878569"/>
              </p:ext>
            </p:extLst>
          </p:nvPr>
        </p:nvGraphicFramePr>
        <p:xfrm>
          <a:off x="3721117" y="5552584"/>
          <a:ext cx="3915659" cy="1097280"/>
        </p:xfrm>
        <a:graphic>
          <a:graphicData uri="http://schemas.openxmlformats.org/drawingml/2006/table">
            <a:tbl>
              <a:tblPr firstRow="1" bandRow="1">
                <a:tableStyleId>{5940675A-B579-460E-94D1-54222C63F5DA}</a:tableStyleId>
              </a:tblPr>
              <a:tblGrid>
                <a:gridCol w="516079">
                  <a:extLst>
                    <a:ext uri="{9D8B030D-6E8A-4147-A177-3AD203B41FA5}">
                      <a16:colId xmlns:a16="http://schemas.microsoft.com/office/drawing/2014/main" val="1564362918"/>
                    </a:ext>
                  </a:extLst>
                </a:gridCol>
                <a:gridCol w="1109056">
                  <a:extLst>
                    <a:ext uri="{9D8B030D-6E8A-4147-A177-3AD203B41FA5}">
                      <a16:colId xmlns:a16="http://schemas.microsoft.com/office/drawing/2014/main" val="1866299871"/>
                    </a:ext>
                  </a:extLst>
                </a:gridCol>
                <a:gridCol w="1223391">
                  <a:extLst>
                    <a:ext uri="{9D8B030D-6E8A-4147-A177-3AD203B41FA5}">
                      <a16:colId xmlns:a16="http://schemas.microsoft.com/office/drawing/2014/main" val="273146925"/>
                    </a:ext>
                  </a:extLst>
                </a:gridCol>
                <a:gridCol w="1067133">
                  <a:extLst>
                    <a:ext uri="{9D8B030D-6E8A-4147-A177-3AD203B41FA5}">
                      <a16:colId xmlns:a16="http://schemas.microsoft.com/office/drawing/2014/main" val="2743116531"/>
                    </a:ext>
                  </a:extLst>
                </a:gridCol>
              </a:tblGrid>
              <a:tr h="352482">
                <a:tc>
                  <a:txBody>
                    <a:bodyPr/>
                    <a:lstStyle/>
                    <a:p>
                      <a:endParaRPr lang="en-CA" sz="1800" dirty="0">
                        <a:latin typeface="Calibri" panose="020F0502020204030204" pitchFamily="34" charset="0"/>
                        <a:cs typeface="Calibri" panose="020F0502020204030204" pitchFamily="34" charset="0"/>
                      </a:endParaRPr>
                    </a:p>
                  </a:txBody>
                  <a:tcPr/>
                </a:tc>
                <a:tc>
                  <a:txBody>
                    <a:bodyPr/>
                    <a:lstStyle/>
                    <a:p>
                      <a:pPr algn="ctr"/>
                      <a:r>
                        <a:rPr lang="en-CA" sz="1600" dirty="0">
                          <a:latin typeface="Calibri" panose="020F0502020204030204" pitchFamily="34" charset="0"/>
                          <a:cs typeface="Calibri" panose="020F0502020204030204" pitchFamily="34" charset="0"/>
                        </a:rPr>
                        <a:t>Topic 1</a:t>
                      </a:r>
                    </a:p>
                  </a:txBody>
                  <a:tcPr/>
                </a:tc>
                <a:tc>
                  <a:txBody>
                    <a:bodyPr/>
                    <a:lstStyle/>
                    <a:p>
                      <a:pPr algn="ctr"/>
                      <a:r>
                        <a:rPr lang="en-CA" sz="1600" dirty="0">
                          <a:latin typeface="Calibri" panose="020F0502020204030204" pitchFamily="34" charset="0"/>
                          <a:cs typeface="Calibri" panose="020F0502020204030204" pitchFamily="34" charset="0"/>
                        </a:rPr>
                        <a:t>Topic 2</a:t>
                      </a:r>
                    </a:p>
                  </a:txBody>
                  <a:tcPr/>
                </a:tc>
                <a:tc>
                  <a:txBody>
                    <a:bodyPr/>
                    <a:lstStyle/>
                    <a:p>
                      <a:pPr algn="ctr"/>
                      <a:r>
                        <a:rPr lang="en-CA" sz="1600" dirty="0">
                          <a:latin typeface="Calibri" panose="020F0502020204030204" pitchFamily="34" charset="0"/>
                          <a:cs typeface="Calibri" panose="020F0502020204030204" pitchFamily="34" charset="0"/>
                        </a:rPr>
                        <a:t>Topic 3</a:t>
                      </a:r>
                    </a:p>
                  </a:txBody>
                  <a:tcPr/>
                </a:tc>
                <a:extLst>
                  <a:ext uri="{0D108BD9-81ED-4DB2-BD59-A6C34878D82A}">
                    <a16:rowId xmlns:a16="http://schemas.microsoft.com/office/drawing/2014/main" val="2753743828"/>
                  </a:ext>
                </a:extLst>
              </a:tr>
              <a:tr h="352482">
                <a:tc>
                  <a:txBody>
                    <a:bodyPr/>
                    <a:lstStyle/>
                    <a:p>
                      <a:endParaRPr lang="en-CA" sz="1800" dirty="0">
                        <a:latin typeface="Calibri" panose="020F0502020204030204" pitchFamily="34" charset="0"/>
                        <a:cs typeface="Calibri" panose="020F0502020204030204" pitchFamily="34" charset="0"/>
                      </a:endParaRPr>
                    </a:p>
                  </a:txBody>
                  <a:tcPr/>
                </a:tc>
                <a:tc>
                  <a:txBody>
                    <a:bodyPr/>
                    <a:lstStyle/>
                    <a:p>
                      <a:pPr algn="ctr"/>
                      <a:r>
                        <a:rPr lang="en-CA" sz="1600" dirty="0">
                          <a:latin typeface="Calibri" panose="020F0502020204030204" pitchFamily="34" charset="0"/>
                          <a:cs typeface="Calibri" panose="020F0502020204030204" pitchFamily="34" charset="0"/>
                        </a:rPr>
                        <a:t>0.7</a:t>
                      </a:r>
                    </a:p>
                  </a:txBody>
                  <a:tcPr/>
                </a:tc>
                <a:tc>
                  <a:txBody>
                    <a:bodyPr/>
                    <a:lstStyle/>
                    <a:p>
                      <a:pPr algn="ctr"/>
                      <a:r>
                        <a:rPr lang="en-CA" sz="1600" dirty="0">
                          <a:latin typeface="Calibri" panose="020F0502020204030204" pitchFamily="34" charset="0"/>
                          <a:cs typeface="Calibri" panose="020F0502020204030204" pitchFamily="34" charset="0"/>
                        </a:rPr>
                        <a:t>0.2</a:t>
                      </a:r>
                    </a:p>
                  </a:txBody>
                  <a:tcPr/>
                </a:tc>
                <a:tc>
                  <a:txBody>
                    <a:bodyPr/>
                    <a:lstStyle/>
                    <a:p>
                      <a:pPr algn="ctr"/>
                      <a:r>
                        <a:rPr lang="en-CA" sz="1600" dirty="0">
                          <a:latin typeface="Calibri" panose="020F0502020204030204" pitchFamily="34" charset="0"/>
                          <a:cs typeface="Calibri" panose="020F0502020204030204" pitchFamily="34" charset="0"/>
                        </a:rPr>
                        <a:t>0.1</a:t>
                      </a:r>
                    </a:p>
                  </a:txBody>
                  <a:tcPr/>
                </a:tc>
                <a:extLst>
                  <a:ext uri="{0D108BD9-81ED-4DB2-BD59-A6C34878D82A}">
                    <a16:rowId xmlns:a16="http://schemas.microsoft.com/office/drawing/2014/main" val="3656633127"/>
                  </a:ext>
                </a:extLst>
              </a:tr>
              <a:tr h="352482">
                <a:tc>
                  <a:txBody>
                    <a:bodyPr/>
                    <a:lstStyle/>
                    <a:p>
                      <a:endParaRPr lang="en-CA" sz="1800">
                        <a:latin typeface="Calibri" panose="020F0502020204030204" pitchFamily="34" charset="0"/>
                        <a:cs typeface="Calibri" panose="020F0502020204030204" pitchFamily="34" charset="0"/>
                      </a:endParaRPr>
                    </a:p>
                  </a:txBody>
                  <a:tcPr/>
                </a:tc>
                <a:tc>
                  <a:txBody>
                    <a:bodyPr/>
                    <a:lstStyle/>
                    <a:p>
                      <a:pPr algn="ctr"/>
                      <a:r>
                        <a:rPr lang="en-CA" sz="1600" dirty="0">
                          <a:latin typeface="Calibri" panose="020F0502020204030204" pitchFamily="34" charset="0"/>
                          <a:cs typeface="Calibri" panose="020F0502020204030204" pitchFamily="34" charset="0"/>
                        </a:rPr>
                        <a:t>0.1</a:t>
                      </a:r>
                    </a:p>
                  </a:txBody>
                  <a:tcPr/>
                </a:tc>
                <a:tc>
                  <a:txBody>
                    <a:bodyPr/>
                    <a:lstStyle/>
                    <a:p>
                      <a:pPr algn="ctr"/>
                      <a:r>
                        <a:rPr lang="en-CA" sz="1600" dirty="0">
                          <a:latin typeface="Calibri" panose="020F0502020204030204" pitchFamily="34" charset="0"/>
                          <a:cs typeface="Calibri" panose="020F0502020204030204" pitchFamily="34" charset="0"/>
                        </a:rPr>
                        <a:t>0.6</a:t>
                      </a:r>
                    </a:p>
                  </a:txBody>
                  <a:tcPr/>
                </a:tc>
                <a:tc>
                  <a:txBody>
                    <a:bodyPr/>
                    <a:lstStyle/>
                    <a:p>
                      <a:pPr algn="ctr"/>
                      <a:r>
                        <a:rPr lang="en-CA" sz="1600" dirty="0">
                          <a:latin typeface="Calibri" panose="020F0502020204030204" pitchFamily="34" charset="0"/>
                          <a:cs typeface="Calibri" panose="020F0502020204030204" pitchFamily="34" charset="0"/>
                        </a:rPr>
                        <a:t>0.3</a:t>
                      </a:r>
                    </a:p>
                  </a:txBody>
                  <a:tcPr/>
                </a:tc>
                <a:extLst>
                  <a:ext uri="{0D108BD9-81ED-4DB2-BD59-A6C34878D82A}">
                    <a16:rowId xmlns:a16="http://schemas.microsoft.com/office/drawing/2014/main" val="793557514"/>
                  </a:ext>
                </a:extLst>
              </a:tr>
            </a:tbl>
          </a:graphicData>
        </a:graphic>
      </p:graphicFrame>
      <p:grpSp>
        <p:nvGrpSpPr>
          <p:cNvPr id="16" name="Group 15">
            <a:extLst>
              <a:ext uri="{FF2B5EF4-FFF2-40B4-BE49-F238E27FC236}">
                <a16:creationId xmlns:a16="http://schemas.microsoft.com/office/drawing/2014/main" id="{514BC80F-2C7A-4B33-BABB-8899BC147E6A}"/>
              </a:ext>
            </a:extLst>
          </p:cNvPr>
          <p:cNvGrpSpPr/>
          <p:nvPr/>
        </p:nvGrpSpPr>
        <p:grpSpPr>
          <a:xfrm>
            <a:off x="4754286" y="2265853"/>
            <a:ext cx="3225497" cy="2297868"/>
            <a:chOff x="8221545" y="2580671"/>
            <a:chExt cx="3225497" cy="2297868"/>
          </a:xfrm>
        </p:grpSpPr>
        <p:sp>
          <p:nvSpPr>
            <p:cNvPr id="18" name="Google Shape;279;p23">
              <a:extLst>
                <a:ext uri="{FF2B5EF4-FFF2-40B4-BE49-F238E27FC236}">
                  <a16:creationId xmlns:a16="http://schemas.microsoft.com/office/drawing/2014/main" id="{59B494E5-38B5-41C2-9BC1-D331924AFC3B}"/>
                </a:ext>
              </a:extLst>
            </p:cNvPr>
            <p:cNvSpPr txBox="1">
              <a:spLocks/>
            </p:cNvSpPr>
            <p:nvPr/>
          </p:nvSpPr>
          <p:spPr>
            <a:xfrm>
              <a:off x="9318809" y="2928305"/>
              <a:ext cx="2128233" cy="5002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1400" dirty="0">
                  <a:solidFill>
                    <a:schemeClr val="accent3">
                      <a:lumMod val="75000"/>
                    </a:schemeClr>
                  </a:solidFill>
                </a:rPr>
                <a:t>[</a:t>
              </a:r>
              <a:r>
                <a:rPr lang="en-CA" sz="1400" dirty="0" err="1">
                  <a:solidFill>
                    <a:schemeClr val="accent3">
                      <a:lumMod val="75000"/>
                    </a:schemeClr>
                  </a:solidFill>
                </a:rPr>
                <a:t>Blei</a:t>
              </a:r>
              <a:r>
                <a:rPr lang="en-CA" sz="1400" dirty="0">
                  <a:solidFill>
                    <a:schemeClr val="accent3">
                      <a:lumMod val="75000"/>
                    </a:schemeClr>
                  </a:solidFill>
                </a:rPr>
                <a:t> et al., 2003]</a:t>
              </a:r>
            </a:p>
          </p:txBody>
        </p:sp>
        <p:sp>
          <p:nvSpPr>
            <p:cNvPr id="4" name="Arrow: Down 3">
              <a:extLst>
                <a:ext uri="{FF2B5EF4-FFF2-40B4-BE49-F238E27FC236}">
                  <a16:creationId xmlns:a16="http://schemas.microsoft.com/office/drawing/2014/main" id="{82308109-8956-41E5-B375-1E76F09BD3F8}"/>
                </a:ext>
              </a:extLst>
            </p:cNvPr>
            <p:cNvSpPr/>
            <p:nvPr/>
          </p:nvSpPr>
          <p:spPr>
            <a:xfrm>
              <a:off x="8904907" y="2580671"/>
              <a:ext cx="241300" cy="65105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nvGrpSpPr>
            <p:cNvPr id="12" name="Group 11">
              <a:extLst>
                <a:ext uri="{FF2B5EF4-FFF2-40B4-BE49-F238E27FC236}">
                  <a16:creationId xmlns:a16="http://schemas.microsoft.com/office/drawing/2014/main" id="{49ACD10A-C822-4960-B311-43D14F008BE8}"/>
                </a:ext>
              </a:extLst>
            </p:cNvPr>
            <p:cNvGrpSpPr/>
            <p:nvPr/>
          </p:nvGrpSpPr>
          <p:grpSpPr>
            <a:xfrm>
              <a:off x="8221545" y="3381196"/>
              <a:ext cx="1657621" cy="1497343"/>
              <a:chOff x="7368813" y="2587612"/>
              <a:chExt cx="1657621" cy="1497343"/>
            </a:xfrm>
          </p:grpSpPr>
          <p:pic>
            <p:nvPicPr>
              <p:cNvPr id="38" name="Picture 4" descr="Image result for model icon">
                <a:extLst>
                  <a:ext uri="{FF2B5EF4-FFF2-40B4-BE49-F238E27FC236}">
                    <a16:creationId xmlns:a16="http://schemas.microsoft.com/office/drawing/2014/main" id="{BADB5135-347E-4C41-BF47-A8E91930E09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6664" y="2587612"/>
                <a:ext cx="831130" cy="83113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97686D59-78E0-4AD7-B812-8821368CCE8B}"/>
                  </a:ext>
                </a:extLst>
              </p:cNvPr>
              <p:cNvSpPr txBox="1"/>
              <p:nvPr/>
            </p:nvSpPr>
            <p:spPr>
              <a:xfrm>
                <a:off x="7368813" y="3438624"/>
                <a:ext cx="1657621" cy="646331"/>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Topic Model</a:t>
                </a:r>
              </a:p>
              <a:p>
                <a:pPr algn="ctr"/>
                <a:r>
                  <a:rPr lang="en-US" sz="1800" dirty="0">
                    <a:latin typeface="Calibri" panose="020F0502020204030204" pitchFamily="34" charset="0"/>
                    <a:cs typeface="Calibri" panose="020F0502020204030204" pitchFamily="34" charset="0"/>
                  </a:rPr>
                  <a:t>LDA</a:t>
                </a:r>
              </a:p>
            </p:txBody>
          </p:sp>
        </p:grpSp>
      </p:grpSp>
      <p:grpSp>
        <p:nvGrpSpPr>
          <p:cNvPr id="2" name="Group 1">
            <a:extLst>
              <a:ext uri="{FF2B5EF4-FFF2-40B4-BE49-F238E27FC236}">
                <a16:creationId xmlns:a16="http://schemas.microsoft.com/office/drawing/2014/main" id="{CA0444F7-5D17-4BAE-BB8C-7DB946E768DB}"/>
              </a:ext>
            </a:extLst>
          </p:cNvPr>
          <p:cNvGrpSpPr/>
          <p:nvPr/>
        </p:nvGrpSpPr>
        <p:grpSpPr>
          <a:xfrm>
            <a:off x="6453247" y="1306731"/>
            <a:ext cx="2694589" cy="4350423"/>
            <a:chOff x="6453247" y="1013217"/>
            <a:chExt cx="2694589" cy="4350423"/>
          </a:xfrm>
        </p:grpSpPr>
        <p:grpSp>
          <p:nvGrpSpPr>
            <p:cNvPr id="15" name="Group 14">
              <a:extLst>
                <a:ext uri="{FF2B5EF4-FFF2-40B4-BE49-F238E27FC236}">
                  <a16:creationId xmlns:a16="http://schemas.microsoft.com/office/drawing/2014/main" id="{B527A59F-DB04-44EA-B8DC-F0219A669361}"/>
                </a:ext>
              </a:extLst>
            </p:cNvPr>
            <p:cNvGrpSpPr/>
            <p:nvPr/>
          </p:nvGrpSpPr>
          <p:grpSpPr>
            <a:xfrm>
              <a:off x="7809379" y="1013217"/>
              <a:ext cx="1338457" cy="4350423"/>
              <a:chOff x="5868544" y="1931001"/>
              <a:chExt cx="1338457" cy="4350423"/>
            </a:xfrm>
          </p:grpSpPr>
          <p:sp>
            <p:nvSpPr>
              <p:cNvPr id="9" name="Rectangle 8">
                <a:extLst>
                  <a:ext uri="{FF2B5EF4-FFF2-40B4-BE49-F238E27FC236}">
                    <a16:creationId xmlns:a16="http://schemas.microsoft.com/office/drawing/2014/main" id="{E7B89C96-7C9E-498D-80D1-50930528607C}"/>
                  </a:ext>
                </a:extLst>
              </p:cNvPr>
              <p:cNvSpPr/>
              <p:nvPr/>
            </p:nvSpPr>
            <p:spPr>
              <a:xfrm>
                <a:off x="5868544" y="1931001"/>
                <a:ext cx="1337522" cy="137642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latin typeface="Calibri" panose="020F0502020204030204" pitchFamily="34" charset="0"/>
                    <a:cs typeface="Calibri" panose="020F0502020204030204" pitchFamily="34" charset="0"/>
                  </a:rPr>
                  <a:t>Topic 1:</a:t>
                </a:r>
              </a:p>
              <a:p>
                <a:pPr algn="ctr"/>
                <a:r>
                  <a:rPr lang="en-CA" sz="1600" dirty="0">
                    <a:latin typeface="Calibri" panose="020F0502020204030204" pitchFamily="34" charset="0"/>
                    <a:cs typeface="Calibri" panose="020F0502020204030204" pitchFamily="34" charset="0"/>
                  </a:rPr>
                  <a:t>scene</a:t>
                </a:r>
              </a:p>
              <a:p>
                <a:pPr algn="ctr"/>
                <a:r>
                  <a:rPr lang="en-CA" sz="1600" dirty="0">
                    <a:latin typeface="Calibri" panose="020F0502020204030204" pitchFamily="34" charset="0"/>
                    <a:cs typeface="Calibri" panose="020F0502020204030204" pitchFamily="34" charset="0"/>
                  </a:rPr>
                  <a:t>resize</a:t>
                </a:r>
              </a:p>
              <a:p>
                <a:pPr algn="ctr"/>
                <a:r>
                  <a:rPr lang="en-CA" sz="1600" dirty="0">
                    <a:latin typeface="Calibri" panose="020F0502020204030204" pitchFamily="34" charset="0"/>
                    <a:cs typeface="Calibri" panose="020F0502020204030204" pitchFamily="34" charset="0"/>
                  </a:rPr>
                  <a:t>composite</a:t>
                </a:r>
              </a:p>
              <a:p>
                <a:pPr algn="ctr"/>
                <a:r>
                  <a:rPr lang="en-CA" sz="1600" dirty="0">
                    <a:latin typeface="Calibri" panose="020F0502020204030204" pitchFamily="34" charset="0"/>
                    <a:cs typeface="Calibri" panose="020F0502020204030204" pitchFamily="34" charset="0"/>
                  </a:rPr>
                  <a:t>matte</a:t>
                </a:r>
              </a:p>
            </p:txBody>
          </p:sp>
          <p:sp>
            <p:nvSpPr>
              <p:cNvPr id="34" name="Rectangle 33">
                <a:extLst>
                  <a:ext uri="{FF2B5EF4-FFF2-40B4-BE49-F238E27FC236}">
                    <a16:creationId xmlns:a16="http://schemas.microsoft.com/office/drawing/2014/main" id="{15823B54-9C46-454C-BBAB-BA2A08E71786}"/>
                  </a:ext>
                </a:extLst>
              </p:cNvPr>
              <p:cNvSpPr/>
              <p:nvPr/>
            </p:nvSpPr>
            <p:spPr>
              <a:xfrm>
                <a:off x="5869479" y="3414093"/>
                <a:ext cx="1337522" cy="137642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latin typeface="Calibri" panose="020F0502020204030204" pitchFamily="34" charset="0"/>
                    <a:cs typeface="Calibri" panose="020F0502020204030204" pitchFamily="34" charset="0"/>
                  </a:rPr>
                  <a:t>Topic 2:</a:t>
                </a:r>
              </a:p>
              <a:p>
                <a:pPr algn="ctr"/>
                <a:r>
                  <a:rPr lang="en-CA" sz="1600" dirty="0">
                    <a:latin typeface="Calibri" panose="020F0502020204030204" pitchFamily="34" charset="0"/>
                    <a:cs typeface="Calibri" panose="020F0502020204030204" pitchFamily="34" charset="0"/>
                  </a:rPr>
                  <a:t>color</a:t>
                </a:r>
              </a:p>
              <a:p>
                <a:pPr algn="ctr"/>
                <a:r>
                  <a:rPr lang="en-CA" sz="1600" dirty="0">
                    <a:latin typeface="Calibri" panose="020F0502020204030204" pitchFamily="34" charset="0"/>
                    <a:cs typeface="Calibri" panose="020F0502020204030204" pitchFamily="34" charset="0"/>
                  </a:rPr>
                  <a:t>art</a:t>
                </a:r>
              </a:p>
              <a:p>
                <a:pPr algn="ctr"/>
                <a:r>
                  <a:rPr lang="en-CA" sz="1600" dirty="0">
                    <a:latin typeface="Calibri" panose="020F0502020204030204" pitchFamily="34" charset="0"/>
                    <a:cs typeface="Calibri" panose="020F0502020204030204" pitchFamily="34" charset="0"/>
                  </a:rPr>
                  <a:t>sketch</a:t>
                </a:r>
              </a:p>
              <a:p>
                <a:pPr algn="ctr"/>
                <a:r>
                  <a:rPr lang="en-CA" sz="1600" dirty="0">
                    <a:latin typeface="Calibri" panose="020F0502020204030204" pitchFamily="34" charset="0"/>
                    <a:cs typeface="Calibri" panose="020F0502020204030204" pitchFamily="34" charset="0"/>
                  </a:rPr>
                  <a:t>line</a:t>
                </a:r>
              </a:p>
            </p:txBody>
          </p:sp>
          <p:sp>
            <p:nvSpPr>
              <p:cNvPr id="35" name="Rectangle 34">
                <a:extLst>
                  <a:ext uri="{FF2B5EF4-FFF2-40B4-BE49-F238E27FC236}">
                    <a16:creationId xmlns:a16="http://schemas.microsoft.com/office/drawing/2014/main" id="{B4E69A72-80CB-4B5A-8CF7-D34DD62A52CE}"/>
                  </a:ext>
                </a:extLst>
              </p:cNvPr>
              <p:cNvSpPr/>
              <p:nvPr/>
            </p:nvSpPr>
            <p:spPr>
              <a:xfrm>
                <a:off x="5868544" y="4904996"/>
                <a:ext cx="1337522" cy="137642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CA" sz="1600" dirty="0">
                    <a:latin typeface="Calibri" panose="020F0502020204030204" pitchFamily="34" charset="0"/>
                    <a:cs typeface="Calibri" panose="020F0502020204030204" pitchFamily="34" charset="0"/>
                  </a:rPr>
                  <a:t>Topic 3:</a:t>
                </a:r>
              </a:p>
              <a:p>
                <a:pPr algn="ctr"/>
                <a:r>
                  <a:rPr lang="en-CA" sz="1600" dirty="0">
                    <a:latin typeface="Calibri" panose="020F0502020204030204" pitchFamily="34" charset="0"/>
                    <a:cs typeface="Calibri" panose="020F0502020204030204" pitchFamily="34" charset="0"/>
                  </a:rPr>
                  <a:t>animation</a:t>
                </a:r>
              </a:p>
              <a:p>
                <a:pPr algn="ctr"/>
                <a:r>
                  <a:rPr lang="en-CA" sz="1600" dirty="0">
                    <a:latin typeface="Calibri" panose="020F0502020204030204" pitchFamily="34" charset="0"/>
                    <a:cs typeface="Calibri" panose="020F0502020204030204" pitchFamily="34" charset="0"/>
                  </a:rPr>
                  <a:t>timeline</a:t>
                </a:r>
              </a:p>
              <a:p>
                <a:pPr algn="ctr"/>
                <a:r>
                  <a:rPr lang="en-CA" sz="1600" dirty="0">
                    <a:latin typeface="Calibri" panose="020F0502020204030204" pitchFamily="34" charset="0"/>
                    <a:cs typeface="Calibri" panose="020F0502020204030204" pitchFamily="34" charset="0"/>
                  </a:rPr>
                  <a:t>video</a:t>
                </a:r>
              </a:p>
              <a:p>
                <a:pPr algn="ctr"/>
                <a:r>
                  <a:rPr lang="en-CA" sz="1600" dirty="0">
                    <a:latin typeface="Calibri" panose="020F0502020204030204" pitchFamily="34" charset="0"/>
                    <a:cs typeface="Calibri" panose="020F0502020204030204" pitchFamily="34" charset="0"/>
                  </a:rPr>
                  <a:t>playback</a:t>
                </a:r>
              </a:p>
            </p:txBody>
          </p:sp>
        </p:grpSp>
        <p:sp>
          <p:nvSpPr>
            <p:cNvPr id="25" name="Arrow: Down 24">
              <a:extLst>
                <a:ext uri="{FF2B5EF4-FFF2-40B4-BE49-F238E27FC236}">
                  <a16:creationId xmlns:a16="http://schemas.microsoft.com/office/drawing/2014/main" id="{19277281-71C8-48BA-A97D-D6CDBF2D45D4}"/>
                </a:ext>
              </a:extLst>
            </p:cNvPr>
            <p:cNvSpPr/>
            <p:nvPr/>
          </p:nvSpPr>
          <p:spPr>
            <a:xfrm rot="16200000">
              <a:off x="6658125" y="2934018"/>
              <a:ext cx="241300" cy="65105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grpSp>
        <p:nvGrpSpPr>
          <p:cNvPr id="3" name="Group 2">
            <a:extLst>
              <a:ext uri="{FF2B5EF4-FFF2-40B4-BE49-F238E27FC236}">
                <a16:creationId xmlns:a16="http://schemas.microsoft.com/office/drawing/2014/main" id="{3D3CBD8B-1C83-4173-AA67-B88F7F304479}"/>
              </a:ext>
            </a:extLst>
          </p:cNvPr>
          <p:cNvGrpSpPr/>
          <p:nvPr/>
        </p:nvGrpSpPr>
        <p:grpSpPr>
          <a:xfrm>
            <a:off x="3806578" y="4679498"/>
            <a:ext cx="1872369" cy="1967283"/>
            <a:chOff x="3806578" y="4385984"/>
            <a:chExt cx="1872369" cy="1967283"/>
          </a:xfrm>
        </p:grpSpPr>
        <p:pic>
          <p:nvPicPr>
            <p:cNvPr id="36" name="Graphic 35" descr="Paper">
              <a:extLst>
                <a:ext uri="{FF2B5EF4-FFF2-40B4-BE49-F238E27FC236}">
                  <a16:creationId xmlns:a16="http://schemas.microsoft.com/office/drawing/2014/main" id="{51603E39-9381-4ADC-85CF-C3C56B0615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06578" y="5626340"/>
              <a:ext cx="363327" cy="363327"/>
            </a:xfrm>
            <a:prstGeom prst="rect">
              <a:avLst/>
            </a:prstGeom>
          </p:spPr>
        </p:pic>
        <p:pic>
          <p:nvPicPr>
            <p:cNvPr id="37" name="Graphic 36" descr="Paper">
              <a:extLst>
                <a:ext uri="{FF2B5EF4-FFF2-40B4-BE49-F238E27FC236}">
                  <a16:creationId xmlns:a16="http://schemas.microsoft.com/office/drawing/2014/main" id="{20CEF76E-8DDD-44F0-9D72-2A16F54A74E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14881" y="5989667"/>
              <a:ext cx="363600" cy="363600"/>
            </a:xfrm>
            <a:prstGeom prst="rect">
              <a:avLst/>
            </a:prstGeom>
          </p:spPr>
        </p:pic>
        <p:sp>
          <p:nvSpPr>
            <p:cNvPr id="27" name="Arrow: Down 26">
              <a:extLst>
                <a:ext uri="{FF2B5EF4-FFF2-40B4-BE49-F238E27FC236}">
                  <a16:creationId xmlns:a16="http://schemas.microsoft.com/office/drawing/2014/main" id="{099B3697-CA24-4083-8A27-329324CDD616}"/>
                </a:ext>
              </a:extLst>
            </p:cNvPr>
            <p:cNvSpPr/>
            <p:nvPr/>
          </p:nvSpPr>
          <p:spPr>
            <a:xfrm rot="10800000" flipV="1">
              <a:off x="5437647" y="4385984"/>
              <a:ext cx="241300" cy="65105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sp>
        <p:nvSpPr>
          <p:cNvPr id="44" name="Google Shape;123;p14">
            <a:extLst>
              <a:ext uri="{FF2B5EF4-FFF2-40B4-BE49-F238E27FC236}">
                <a16:creationId xmlns:a16="http://schemas.microsoft.com/office/drawing/2014/main" id="{9433AF14-AD58-4798-A1A0-0729911546FA}"/>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Topics – Our approach LDA</a:t>
            </a:r>
            <a:endParaRPr b="1" dirty="0">
              <a:solidFill>
                <a:srgbClr val="434343"/>
              </a:solidFill>
            </a:endParaRPr>
          </a:p>
        </p:txBody>
      </p:sp>
    </p:spTree>
    <p:extLst>
      <p:ext uri="{BB962C8B-B14F-4D97-AF65-F5344CB8AC3E}">
        <p14:creationId xmlns:p14="http://schemas.microsoft.com/office/powerpoint/2010/main" val="207991621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26FF42C2-EA15-4154-B242-E98E88CED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27">
            <a:extLst>
              <a:ext uri="{FF2B5EF4-FFF2-40B4-BE49-F238E27FC236}">
                <a16:creationId xmlns:a16="http://schemas.microsoft.com/office/drawing/2014/main" id="{D79DE9F7-28C4-4856-BA57-D696E124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92741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29">
            <a:extLst>
              <a:ext uri="{FF2B5EF4-FFF2-40B4-BE49-F238E27FC236}">
                <a16:creationId xmlns:a16="http://schemas.microsoft.com/office/drawing/2014/main" id="{E1F9ED9C-121B-44C6-A308-5824769C4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1">
            <a:extLst>
              <a:ext uri="{FF2B5EF4-FFF2-40B4-BE49-F238E27FC236}">
                <a16:creationId xmlns:a16="http://schemas.microsoft.com/office/drawing/2014/main" id="{4A5F8185-F27B-4E99-A06C-007336FE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95865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E9477EA4-B97A-4E95-995C-6B5DFD56760C}"/>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kern="1200">
                <a:solidFill>
                  <a:schemeClr val="tx1">
                    <a:lumMod val="50000"/>
                    <a:lumOff val="50000"/>
                  </a:schemeClr>
                </a:solidFill>
                <a:latin typeface="+mn-lt"/>
                <a:ea typeface="+mn-ea"/>
                <a:cs typeface="+mn-cs"/>
              </a:rPr>
              <a:pPr lvl="0" indent="0">
                <a:spcBef>
                  <a:spcPts val="0"/>
                </a:spcBef>
                <a:spcAft>
                  <a:spcPts val="600"/>
                </a:spcAft>
                <a:buNone/>
              </a:pPr>
              <a:t>13</a:t>
            </a:fld>
            <a:endParaRPr lang="en-US" kern="1200">
              <a:solidFill>
                <a:schemeClr val="tx1">
                  <a:lumMod val="50000"/>
                  <a:lumOff val="50000"/>
                </a:schemeClr>
              </a:solidFill>
              <a:latin typeface="+mn-lt"/>
              <a:ea typeface="+mn-ea"/>
              <a:cs typeface="+mn-cs"/>
            </a:endParaRPr>
          </a:p>
        </p:txBody>
      </p:sp>
      <p:sp>
        <p:nvSpPr>
          <p:cNvPr id="50" name="Google Shape;123;p14">
            <a:extLst>
              <a:ext uri="{FF2B5EF4-FFF2-40B4-BE49-F238E27FC236}">
                <a16:creationId xmlns:a16="http://schemas.microsoft.com/office/drawing/2014/main" id="{0DD7B6EE-CB5A-4522-9484-FDF06FBAF01F}"/>
              </a:ext>
            </a:extLst>
          </p:cNvPr>
          <p:cNvSpPr txBox="1"/>
          <p:nvPr/>
        </p:nvSpPr>
        <p:spPr>
          <a:xfrm>
            <a:off x="635046" y="1172799"/>
            <a:ext cx="4201063"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Classification Accuracy</a:t>
            </a:r>
            <a:endParaRPr b="1" dirty="0">
              <a:solidFill>
                <a:srgbClr val="434343"/>
              </a:solidFill>
            </a:endParaRPr>
          </a:p>
        </p:txBody>
      </p:sp>
      <p:sp>
        <p:nvSpPr>
          <p:cNvPr id="51" name="Google Shape;222;p19">
            <a:extLst>
              <a:ext uri="{FF2B5EF4-FFF2-40B4-BE49-F238E27FC236}">
                <a16:creationId xmlns:a16="http://schemas.microsoft.com/office/drawing/2014/main" id="{5101B159-77D0-498A-91F6-197009A91B96}"/>
              </a:ext>
            </a:extLst>
          </p:cNvPr>
          <p:cNvSpPr txBox="1"/>
          <p:nvPr/>
        </p:nvSpPr>
        <p:spPr>
          <a:xfrm>
            <a:off x="768624" y="2490919"/>
            <a:ext cx="3473176" cy="1843058"/>
          </a:xfrm>
          <a:prstGeom prst="rect">
            <a:avLst/>
          </a:prstGeom>
          <a:noFill/>
          <a:ln>
            <a:noFill/>
          </a:ln>
        </p:spPr>
        <p:txBody>
          <a:bodyPr spcFirstLastPara="1" wrap="square" lIns="121900" tIns="121900" rIns="121900" bIns="121900" anchor="t" anchorCtr="0">
            <a:noAutofit/>
          </a:bodyPr>
          <a:lstStyle/>
          <a:p>
            <a:pPr marL="457200" indent="-330200">
              <a:lnSpc>
                <a:spcPct val="115000"/>
              </a:lnSpc>
              <a:buSzPts val="1600"/>
              <a:buFont typeface="Calibri"/>
              <a:buChar char="➔"/>
            </a:pPr>
            <a:r>
              <a:rPr lang="en-CA" sz="2000" dirty="0">
                <a:latin typeface="Calibri"/>
                <a:ea typeface="Calibri"/>
                <a:cs typeface="Calibri"/>
                <a:sym typeface="Calibri"/>
              </a:rPr>
              <a:t>Length</a:t>
            </a:r>
          </a:p>
          <a:p>
            <a:pPr marL="457200" indent="-330200">
              <a:lnSpc>
                <a:spcPct val="115000"/>
              </a:lnSpc>
              <a:buSzPts val="1600"/>
              <a:buFont typeface="Calibri"/>
              <a:buChar char="➔"/>
            </a:pPr>
            <a:r>
              <a:rPr lang="en-CA" sz="2000" dirty="0">
                <a:latin typeface="Calibri"/>
                <a:ea typeface="Calibri"/>
                <a:cs typeface="Calibri"/>
                <a:sym typeface="Calibri"/>
              </a:rPr>
              <a:t>Topics</a:t>
            </a:r>
          </a:p>
          <a:p>
            <a:pPr marL="457200" indent="-330200">
              <a:lnSpc>
                <a:spcPct val="115000"/>
              </a:lnSpc>
              <a:buSzPts val="1600"/>
              <a:buFont typeface="Calibri"/>
              <a:buChar char="➔"/>
            </a:pPr>
            <a:r>
              <a:rPr lang="en-CA" sz="2000" dirty="0">
                <a:latin typeface="Calibri"/>
                <a:ea typeface="Calibri"/>
                <a:cs typeface="Calibri"/>
                <a:sym typeface="Calibri"/>
              </a:rPr>
              <a:t>Command Ratio</a:t>
            </a:r>
          </a:p>
          <a:p>
            <a:pPr marL="457200" indent="-330200">
              <a:lnSpc>
                <a:spcPct val="115000"/>
              </a:lnSpc>
              <a:buSzPts val="1600"/>
              <a:buFont typeface="Calibri"/>
              <a:buChar char="➔"/>
            </a:pPr>
            <a:r>
              <a:rPr lang="en-CA" sz="2000" dirty="0">
                <a:latin typeface="Calibri"/>
                <a:ea typeface="Calibri"/>
                <a:cs typeface="Calibri"/>
                <a:sym typeface="Calibri"/>
              </a:rPr>
              <a:t>Word Repetition</a:t>
            </a:r>
          </a:p>
          <a:p>
            <a:pPr marL="457200" indent="-330200">
              <a:lnSpc>
                <a:spcPct val="115000"/>
              </a:lnSpc>
              <a:buSzPts val="1600"/>
              <a:buFont typeface="Calibri"/>
              <a:buChar char="➔"/>
            </a:pPr>
            <a:r>
              <a:rPr lang="en-CA" sz="2000" dirty="0">
                <a:latin typeface="Calibri"/>
                <a:ea typeface="Calibri"/>
                <a:cs typeface="Calibri"/>
                <a:sym typeface="Calibri"/>
              </a:rPr>
              <a:t>Text Complexity</a:t>
            </a:r>
          </a:p>
          <a:p>
            <a:pPr marL="457200" indent="-330200">
              <a:lnSpc>
                <a:spcPct val="115000"/>
              </a:lnSpc>
              <a:buSzPts val="1600"/>
              <a:buFont typeface="Calibri"/>
              <a:buChar char="➔"/>
            </a:pPr>
            <a:endParaRPr lang="en-CA" sz="2000" dirty="0">
              <a:latin typeface="Calibri"/>
              <a:ea typeface="Calibri"/>
              <a:cs typeface="Calibri"/>
              <a:sym typeface="Calibri"/>
            </a:endParaRPr>
          </a:p>
          <a:p>
            <a:pPr marL="457200" lvl="0" indent="0" algn="l" rtl="0">
              <a:lnSpc>
                <a:spcPct val="115000"/>
              </a:lnSpc>
              <a:spcBef>
                <a:spcPts val="0"/>
              </a:spcBef>
              <a:spcAft>
                <a:spcPts val="0"/>
              </a:spcAft>
              <a:buNone/>
            </a:pPr>
            <a:endParaRPr sz="2000" dirty="0">
              <a:latin typeface="Calibri"/>
              <a:ea typeface="Calibri"/>
              <a:cs typeface="Calibri"/>
              <a:sym typeface="Calibri"/>
            </a:endParaRPr>
          </a:p>
        </p:txBody>
      </p:sp>
      <p:sp>
        <p:nvSpPr>
          <p:cNvPr id="52" name="Google Shape;222;p19">
            <a:extLst>
              <a:ext uri="{FF2B5EF4-FFF2-40B4-BE49-F238E27FC236}">
                <a16:creationId xmlns:a16="http://schemas.microsoft.com/office/drawing/2014/main" id="{6207DD3B-1F34-439A-BAC3-928C32F875D7}"/>
              </a:ext>
            </a:extLst>
          </p:cNvPr>
          <p:cNvSpPr txBox="1"/>
          <p:nvPr/>
        </p:nvSpPr>
        <p:spPr>
          <a:xfrm>
            <a:off x="768624" y="4922358"/>
            <a:ext cx="3473176" cy="752831"/>
          </a:xfrm>
          <a:prstGeom prst="rect">
            <a:avLst/>
          </a:prstGeom>
          <a:noFill/>
          <a:ln>
            <a:noFill/>
          </a:ln>
        </p:spPr>
        <p:txBody>
          <a:bodyPr spcFirstLastPara="1" wrap="square" lIns="121900" tIns="121900" rIns="121900" bIns="121900" anchor="t" anchorCtr="0">
            <a:noAutofit/>
          </a:bodyPr>
          <a:lstStyle/>
          <a:p>
            <a:pPr marL="457200" indent="-330200">
              <a:lnSpc>
                <a:spcPct val="115000"/>
              </a:lnSpc>
              <a:buSzPts val="1600"/>
              <a:buFont typeface="Calibri"/>
              <a:buChar char="➔"/>
            </a:pPr>
            <a:r>
              <a:rPr lang="en-CA" sz="2000" dirty="0">
                <a:latin typeface="Calibri"/>
                <a:ea typeface="Calibri"/>
                <a:cs typeface="Calibri"/>
                <a:sym typeface="Calibri"/>
              </a:rPr>
              <a:t>Random Forest</a:t>
            </a:r>
          </a:p>
          <a:p>
            <a:pPr marL="457200" indent="-330200">
              <a:lnSpc>
                <a:spcPct val="115000"/>
              </a:lnSpc>
              <a:buSzPts val="1600"/>
              <a:buFont typeface="Calibri"/>
              <a:buChar char="➔"/>
            </a:pPr>
            <a:r>
              <a:rPr lang="en-CA" sz="2000" dirty="0">
                <a:latin typeface="Calibri"/>
                <a:ea typeface="Calibri"/>
                <a:cs typeface="Calibri"/>
                <a:sym typeface="Calibri"/>
              </a:rPr>
              <a:t>10-Fold Cross Validation</a:t>
            </a:r>
          </a:p>
          <a:p>
            <a:pPr marL="457200" lvl="0" indent="0" algn="l" rtl="0">
              <a:lnSpc>
                <a:spcPct val="115000"/>
              </a:lnSpc>
              <a:spcBef>
                <a:spcPts val="0"/>
              </a:spcBef>
              <a:spcAft>
                <a:spcPts val="0"/>
              </a:spcAft>
              <a:buNone/>
            </a:pPr>
            <a:endParaRPr sz="2000" dirty="0">
              <a:latin typeface="Calibri"/>
              <a:ea typeface="Calibri"/>
              <a:cs typeface="Calibri"/>
              <a:sym typeface="Calibri"/>
            </a:endParaRPr>
          </a:p>
        </p:txBody>
      </p:sp>
      <p:sp>
        <p:nvSpPr>
          <p:cNvPr id="53" name="Google Shape;123;p14">
            <a:extLst>
              <a:ext uri="{FF2B5EF4-FFF2-40B4-BE49-F238E27FC236}">
                <a16:creationId xmlns:a16="http://schemas.microsoft.com/office/drawing/2014/main" id="{80349DFD-A431-4327-90C4-F8CFAF1484D3}"/>
              </a:ext>
            </a:extLst>
          </p:cNvPr>
          <p:cNvSpPr txBox="1"/>
          <p:nvPr/>
        </p:nvSpPr>
        <p:spPr>
          <a:xfrm>
            <a:off x="635047" y="2155218"/>
            <a:ext cx="4065032" cy="472684"/>
          </a:xfrm>
          <a:prstGeom prst="rect">
            <a:avLst/>
          </a:prstGeom>
          <a:noFill/>
          <a:ln>
            <a:noFill/>
          </a:ln>
        </p:spPr>
        <p:txBody>
          <a:bodyPr spcFirstLastPara="1" wrap="square" lIns="91425" tIns="45700" rIns="91425" bIns="45700" anchor="ctr" anchorCtr="0">
            <a:noAutofit/>
          </a:bodyPr>
          <a:lstStyle/>
          <a:p>
            <a:pPr marL="0" marR="0" lvl="0" indent="0" rtl="0">
              <a:lnSpc>
                <a:spcPct val="80000"/>
              </a:lnSpc>
              <a:spcBef>
                <a:spcPts val="0"/>
              </a:spcBef>
              <a:spcAft>
                <a:spcPts val="0"/>
              </a:spcAft>
              <a:buClr>
                <a:srgbClr val="E3410F"/>
              </a:buClr>
              <a:buSzPts val="3959"/>
              <a:buFont typeface="Calibri"/>
              <a:buNone/>
            </a:pPr>
            <a:r>
              <a:rPr lang="en-CA" sz="2800" b="1" dirty="0">
                <a:solidFill>
                  <a:srgbClr val="434343"/>
                </a:solidFill>
                <a:latin typeface="Calibri"/>
                <a:cs typeface="Calibri"/>
                <a:sym typeface="Calibri"/>
              </a:rPr>
              <a:t>Features</a:t>
            </a:r>
            <a:endParaRPr lang="en-CA" sz="1050" b="1" dirty="0">
              <a:solidFill>
                <a:srgbClr val="434343"/>
              </a:solidFill>
            </a:endParaRPr>
          </a:p>
        </p:txBody>
      </p:sp>
      <p:sp>
        <p:nvSpPr>
          <p:cNvPr id="54" name="Google Shape;123;p14">
            <a:extLst>
              <a:ext uri="{FF2B5EF4-FFF2-40B4-BE49-F238E27FC236}">
                <a16:creationId xmlns:a16="http://schemas.microsoft.com/office/drawing/2014/main" id="{DD3E8B66-F6F6-4ECF-B047-EAD4A4BC3BAC}"/>
              </a:ext>
            </a:extLst>
          </p:cNvPr>
          <p:cNvSpPr txBox="1"/>
          <p:nvPr/>
        </p:nvSpPr>
        <p:spPr>
          <a:xfrm>
            <a:off x="635046" y="4569832"/>
            <a:ext cx="4112117" cy="472684"/>
          </a:xfrm>
          <a:prstGeom prst="rect">
            <a:avLst/>
          </a:prstGeom>
          <a:noFill/>
          <a:ln>
            <a:noFill/>
          </a:ln>
        </p:spPr>
        <p:txBody>
          <a:bodyPr spcFirstLastPara="1" wrap="square" lIns="91425" tIns="45700" rIns="91425" bIns="45700" anchor="ctr" anchorCtr="0">
            <a:noAutofit/>
          </a:bodyPr>
          <a:lstStyle/>
          <a:p>
            <a:pPr marL="0" marR="0" lvl="0" indent="0" rtl="0">
              <a:lnSpc>
                <a:spcPct val="80000"/>
              </a:lnSpc>
              <a:spcBef>
                <a:spcPts val="0"/>
              </a:spcBef>
              <a:spcAft>
                <a:spcPts val="0"/>
              </a:spcAft>
              <a:buClr>
                <a:srgbClr val="E3410F"/>
              </a:buClr>
              <a:buSzPts val="3959"/>
              <a:buFont typeface="Calibri"/>
              <a:buNone/>
            </a:pPr>
            <a:r>
              <a:rPr lang="en-CA" sz="2800" b="1" dirty="0">
                <a:solidFill>
                  <a:srgbClr val="434343"/>
                </a:solidFill>
                <a:latin typeface="Calibri"/>
                <a:cs typeface="Calibri"/>
                <a:sym typeface="Calibri"/>
              </a:rPr>
              <a:t>Classification</a:t>
            </a:r>
            <a:endParaRPr lang="en-CA" sz="1050" b="1" dirty="0">
              <a:solidFill>
                <a:srgbClr val="434343"/>
              </a:solidFill>
            </a:endParaRPr>
          </a:p>
        </p:txBody>
      </p:sp>
      <p:grpSp>
        <p:nvGrpSpPr>
          <p:cNvPr id="9" name="Group 8">
            <a:extLst>
              <a:ext uri="{FF2B5EF4-FFF2-40B4-BE49-F238E27FC236}">
                <a16:creationId xmlns:a16="http://schemas.microsoft.com/office/drawing/2014/main" id="{47190F33-BDF0-4252-9E0E-977E27FBA304}"/>
              </a:ext>
            </a:extLst>
          </p:cNvPr>
          <p:cNvGrpSpPr/>
          <p:nvPr/>
        </p:nvGrpSpPr>
        <p:grpSpPr>
          <a:xfrm>
            <a:off x="5500666" y="864915"/>
            <a:ext cx="6534623" cy="5250712"/>
            <a:chOff x="5500666" y="864915"/>
            <a:chExt cx="6534623" cy="5250712"/>
          </a:xfrm>
        </p:grpSpPr>
        <p:grpSp>
          <p:nvGrpSpPr>
            <p:cNvPr id="28" name="Group 27">
              <a:extLst>
                <a:ext uri="{FF2B5EF4-FFF2-40B4-BE49-F238E27FC236}">
                  <a16:creationId xmlns:a16="http://schemas.microsoft.com/office/drawing/2014/main" id="{34397CE7-D88A-4B51-B5DD-C6265950E539}"/>
                </a:ext>
              </a:extLst>
            </p:cNvPr>
            <p:cNvGrpSpPr/>
            <p:nvPr/>
          </p:nvGrpSpPr>
          <p:grpSpPr>
            <a:xfrm>
              <a:off x="5500666" y="864915"/>
              <a:ext cx="6219867" cy="5250712"/>
              <a:chOff x="2362200" y="541476"/>
              <a:chExt cx="7620000" cy="6461315"/>
            </a:xfrm>
          </p:grpSpPr>
          <p:graphicFrame>
            <p:nvGraphicFramePr>
              <p:cNvPr id="29" name="Chart 28">
                <a:extLst>
                  <a:ext uri="{FF2B5EF4-FFF2-40B4-BE49-F238E27FC236}">
                    <a16:creationId xmlns:a16="http://schemas.microsoft.com/office/drawing/2014/main" id="{BA1EC463-B11D-44E7-AC2A-B21178280E3B}"/>
                  </a:ext>
                </a:extLst>
              </p:cNvPr>
              <p:cNvGraphicFramePr/>
              <p:nvPr>
                <p:extLst>
                  <p:ext uri="{D42A27DB-BD31-4B8C-83A1-F6EECF244321}">
                    <p14:modId xmlns:p14="http://schemas.microsoft.com/office/powerpoint/2010/main" val="702343817"/>
                  </p:ext>
                </p:extLst>
              </p:nvPr>
            </p:nvGraphicFramePr>
            <p:xfrm>
              <a:off x="2362200" y="541476"/>
              <a:ext cx="7620000" cy="4386653"/>
            </p:xfrm>
            <a:graphic>
              <a:graphicData uri="http://schemas.openxmlformats.org/drawingml/2006/chart">
                <c:chart xmlns:c="http://schemas.openxmlformats.org/drawingml/2006/chart" xmlns:r="http://schemas.openxmlformats.org/officeDocument/2006/relationships" r:id="rId3"/>
              </a:graphicData>
            </a:graphic>
          </p:graphicFrame>
          <p:pic>
            <p:nvPicPr>
              <p:cNvPr id="30" name="Picture 6" descr="Image result for photoshop logo">
                <a:extLst>
                  <a:ext uri="{FF2B5EF4-FFF2-40B4-BE49-F238E27FC236}">
                    <a16:creationId xmlns:a16="http://schemas.microsoft.com/office/drawing/2014/main" id="{08838FAB-E9C2-42AB-9188-1F7062A547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1254" y="5286295"/>
                <a:ext cx="923623" cy="9084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Image result for fusion 360 logo">
                <a:extLst>
                  <a:ext uri="{FF2B5EF4-FFF2-40B4-BE49-F238E27FC236}">
                    <a16:creationId xmlns:a16="http://schemas.microsoft.com/office/drawing/2014/main" id="{2F8E2094-1678-400A-99CC-9E6F389F42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772" y="4967007"/>
                <a:ext cx="2907130" cy="1453567"/>
              </a:xfrm>
              <a:prstGeom prst="rect">
                <a:avLst/>
              </a:prstGeom>
              <a:noFill/>
              <a:extLst>
                <a:ext uri="{909E8E84-426E-40DD-AFC4-6F175D3DCCD1}">
                  <a14:hiddenFill xmlns:a14="http://schemas.microsoft.com/office/drawing/2010/main">
                    <a:solidFill>
                      <a:srgbClr val="FFFFFF"/>
                    </a:solidFill>
                  </a14:hiddenFill>
                </a:ext>
              </a:extLst>
            </p:spPr>
          </p:pic>
          <p:sp>
            <p:nvSpPr>
              <p:cNvPr id="32" name="Google Shape;108;p13">
                <a:extLst>
                  <a:ext uri="{FF2B5EF4-FFF2-40B4-BE49-F238E27FC236}">
                    <a16:creationId xmlns:a16="http://schemas.microsoft.com/office/drawing/2014/main" id="{FCA73882-DF13-4F8F-89DB-DDDE291554FA}"/>
                  </a:ext>
                </a:extLst>
              </p:cNvPr>
              <p:cNvSpPr/>
              <p:nvPr/>
            </p:nvSpPr>
            <p:spPr>
              <a:xfrm>
                <a:off x="3395234" y="6230292"/>
                <a:ext cx="2406115" cy="772499"/>
              </a:xfrm>
              <a:custGeom>
                <a:avLst/>
                <a:gdLst/>
                <a:ahLst/>
                <a:cxnLst/>
                <a:rect l="l" t="t" r="r" b="b"/>
                <a:pathLst>
                  <a:path w="7817368" h="983118" extrusionOk="0">
                    <a:moveTo>
                      <a:pt x="0" y="0"/>
                    </a:moveTo>
                    <a:lnTo>
                      <a:pt x="7817368" y="0"/>
                    </a:lnTo>
                    <a:lnTo>
                      <a:pt x="7817368" y="983118"/>
                    </a:lnTo>
                    <a:lnTo>
                      <a:pt x="0" y="983118"/>
                    </a:lnTo>
                    <a:lnTo>
                      <a:pt x="0" y="0"/>
                    </a:lnTo>
                    <a:close/>
                  </a:path>
                </a:pathLst>
              </a:custGeom>
              <a:noFill/>
              <a:ln>
                <a:noFill/>
              </a:ln>
            </p:spPr>
            <p:txBody>
              <a:bodyPr spcFirstLastPara="1" wrap="square" lIns="20300" tIns="20300" rIns="20300" bIns="20300" anchor="ctr" anchorCtr="0">
                <a:noAutofit/>
              </a:bodyPr>
              <a:lstStyle/>
              <a:p>
                <a:pPr marL="571500" marR="0" lvl="0" indent="0" algn="ctr" rtl="0">
                  <a:lnSpc>
                    <a:spcPct val="90000"/>
                  </a:lnSpc>
                  <a:spcBef>
                    <a:spcPts val="0"/>
                  </a:spcBef>
                  <a:spcAft>
                    <a:spcPts val="0"/>
                  </a:spcAft>
                  <a:buNone/>
                </a:pPr>
                <a:r>
                  <a:rPr lang="en-CA" sz="2200" b="1" i="0" u="none" strike="noStrike" cap="none" dirty="0">
                    <a:solidFill>
                      <a:schemeClr val="dk1"/>
                    </a:solidFill>
                    <a:latin typeface="Calibri"/>
                    <a:ea typeface="Calibri"/>
                    <a:cs typeface="Calibri"/>
                    <a:sym typeface="Calibri"/>
                  </a:rPr>
                  <a:t>750 tutorials</a:t>
                </a:r>
              </a:p>
            </p:txBody>
          </p:sp>
          <p:sp>
            <p:nvSpPr>
              <p:cNvPr id="39" name="Google Shape;108;p13">
                <a:extLst>
                  <a:ext uri="{FF2B5EF4-FFF2-40B4-BE49-F238E27FC236}">
                    <a16:creationId xmlns:a16="http://schemas.microsoft.com/office/drawing/2014/main" id="{204EED8B-E95E-42D8-9949-9338A7058A2F}"/>
                  </a:ext>
                </a:extLst>
              </p:cNvPr>
              <p:cNvSpPr/>
              <p:nvPr/>
            </p:nvSpPr>
            <p:spPr>
              <a:xfrm>
                <a:off x="6614437" y="6183546"/>
                <a:ext cx="2406115" cy="772499"/>
              </a:xfrm>
              <a:custGeom>
                <a:avLst/>
                <a:gdLst/>
                <a:ahLst/>
                <a:cxnLst/>
                <a:rect l="l" t="t" r="r" b="b"/>
                <a:pathLst>
                  <a:path w="7817368" h="983118" extrusionOk="0">
                    <a:moveTo>
                      <a:pt x="0" y="0"/>
                    </a:moveTo>
                    <a:lnTo>
                      <a:pt x="7817368" y="0"/>
                    </a:lnTo>
                    <a:lnTo>
                      <a:pt x="7817368" y="983118"/>
                    </a:lnTo>
                    <a:lnTo>
                      <a:pt x="0" y="983118"/>
                    </a:lnTo>
                    <a:lnTo>
                      <a:pt x="0" y="0"/>
                    </a:lnTo>
                    <a:close/>
                  </a:path>
                </a:pathLst>
              </a:custGeom>
              <a:noFill/>
              <a:ln>
                <a:noFill/>
              </a:ln>
            </p:spPr>
            <p:txBody>
              <a:bodyPr spcFirstLastPara="1" wrap="square" lIns="20300" tIns="20300" rIns="20300" bIns="20300" anchor="ctr" anchorCtr="0">
                <a:noAutofit/>
              </a:bodyPr>
              <a:lstStyle/>
              <a:p>
                <a:pPr marL="571500" marR="0" lvl="0" indent="0" algn="ctr" rtl="0">
                  <a:lnSpc>
                    <a:spcPct val="90000"/>
                  </a:lnSpc>
                  <a:spcBef>
                    <a:spcPts val="0"/>
                  </a:spcBef>
                  <a:spcAft>
                    <a:spcPts val="0"/>
                  </a:spcAft>
                  <a:buNone/>
                </a:pPr>
                <a:r>
                  <a:rPr lang="en-CA" sz="2200" b="1" i="0" u="none" strike="noStrike" cap="none" dirty="0">
                    <a:solidFill>
                      <a:schemeClr val="dk1"/>
                    </a:solidFill>
                    <a:latin typeface="Calibri"/>
                    <a:ea typeface="Calibri"/>
                    <a:cs typeface="Calibri"/>
                    <a:sym typeface="Calibri"/>
                  </a:rPr>
                  <a:t>210 tutorials</a:t>
                </a:r>
              </a:p>
            </p:txBody>
          </p:sp>
        </p:grpSp>
        <p:sp>
          <p:nvSpPr>
            <p:cNvPr id="41" name="Google Shape;222;p19">
              <a:extLst>
                <a:ext uri="{FF2B5EF4-FFF2-40B4-BE49-F238E27FC236}">
                  <a16:creationId xmlns:a16="http://schemas.microsoft.com/office/drawing/2014/main" id="{B7AC1744-9D4B-4A40-92B8-C579EE3883DC}"/>
                </a:ext>
              </a:extLst>
            </p:cNvPr>
            <p:cNvSpPr txBox="1"/>
            <p:nvPr/>
          </p:nvSpPr>
          <p:spPr>
            <a:xfrm>
              <a:off x="6831600" y="4109303"/>
              <a:ext cx="5203689" cy="752831"/>
            </a:xfrm>
            <a:prstGeom prst="rect">
              <a:avLst/>
            </a:prstGeom>
            <a:noFill/>
            <a:ln>
              <a:noFill/>
            </a:ln>
          </p:spPr>
          <p:txBody>
            <a:bodyPr spcFirstLastPara="1" wrap="square" lIns="121900" tIns="121900" rIns="121900" bIns="121900" anchor="t" anchorCtr="0">
              <a:noAutofit/>
            </a:bodyPr>
            <a:lstStyle/>
            <a:p>
              <a:pPr marL="457200" lvl="0" indent="0" algn="l" rtl="0">
                <a:lnSpc>
                  <a:spcPct val="115000"/>
                </a:lnSpc>
                <a:spcBef>
                  <a:spcPts val="0"/>
                </a:spcBef>
                <a:spcAft>
                  <a:spcPts val="0"/>
                </a:spcAft>
                <a:buNone/>
              </a:pPr>
              <a:r>
                <a:rPr lang="en-CA" sz="1800" dirty="0">
                  <a:solidFill>
                    <a:schemeClr val="bg1">
                      <a:lumMod val="50000"/>
                    </a:schemeClr>
                  </a:solidFill>
                  <a:latin typeface="Calibri"/>
                  <a:ea typeface="Calibri"/>
                  <a:cs typeface="Calibri"/>
                  <a:sym typeface="Calibri"/>
                </a:rPr>
                <a:t>Error bars represent </a:t>
              </a:r>
              <a:r>
                <a:rPr lang="en-CA" sz="1800" dirty="0" err="1">
                  <a:solidFill>
                    <a:schemeClr val="bg1">
                      <a:lumMod val="50000"/>
                    </a:schemeClr>
                  </a:solidFill>
                  <a:latin typeface="Calibri"/>
                  <a:ea typeface="Calibri"/>
                  <a:cs typeface="Calibri"/>
                  <a:sym typeface="Calibri"/>
                </a:rPr>
                <a:t>st.</a:t>
              </a:r>
              <a:r>
                <a:rPr lang="en-CA" sz="1800" dirty="0">
                  <a:solidFill>
                    <a:schemeClr val="bg1">
                      <a:lumMod val="50000"/>
                    </a:schemeClr>
                  </a:solidFill>
                  <a:latin typeface="Calibri"/>
                  <a:ea typeface="Calibri"/>
                  <a:cs typeface="Calibri"/>
                  <a:sym typeface="Calibri"/>
                </a:rPr>
                <a:t> dev.</a:t>
              </a:r>
              <a:endParaRPr sz="1800" dirty="0">
                <a:solidFill>
                  <a:schemeClr val="bg1">
                    <a:lumMod val="50000"/>
                  </a:schemeClr>
                </a:solidFill>
                <a:latin typeface="Calibri"/>
                <a:ea typeface="Calibri"/>
                <a:cs typeface="Calibri"/>
                <a:sym typeface="Calibri"/>
              </a:endParaRPr>
            </a:p>
          </p:txBody>
        </p:sp>
      </p:grpSp>
    </p:spTree>
    <p:extLst>
      <p:ext uri="{BB962C8B-B14F-4D97-AF65-F5344CB8AC3E}">
        <p14:creationId xmlns:p14="http://schemas.microsoft.com/office/powerpoint/2010/main" val="1053732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123;p14">
            <a:extLst>
              <a:ext uri="{FF2B5EF4-FFF2-40B4-BE49-F238E27FC236}">
                <a16:creationId xmlns:a16="http://schemas.microsoft.com/office/drawing/2014/main" id="{8B004405-CECA-4F4F-8D08-4CBA73E7FF79}"/>
              </a:ext>
            </a:extLst>
          </p:cNvPr>
          <p:cNvSpPr txBox="1"/>
          <p:nvPr/>
        </p:nvSpPr>
        <p:spPr>
          <a:xfrm>
            <a:off x="247687" y="93149"/>
            <a:ext cx="11696626" cy="6318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Tutorial Browsing System: TutVis</a:t>
            </a:r>
            <a:endParaRPr b="1" dirty="0">
              <a:solidFill>
                <a:srgbClr val="434343"/>
              </a:solidFill>
            </a:endParaRPr>
          </a:p>
        </p:txBody>
      </p:sp>
      <p:pic>
        <p:nvPicPr>
          <p:cNvPr id="2" name="Picture 1">
            <a:extLst>
              <a:ext uri="{FF2B5EF4-FFF2-40B4-BE49-F238E27FC236}">
                <a16:creationId xmlns:a16="http://schemas.microsoft.com/office/drawing/2014/main" id="{23E82C03-1CB6-4373-986C-545B560977EC}"/>
              </a:ext>
            </a:extLst>
          </p:cNvPr>
          <p:cNvPicPr>
            <a:picLocks noChangeAspect="1"/>
          </p:cNvPicPr>
          <p:nvPr/>
        </p:nvPicPr>
        <p:blipFill>
          <a:blip r:embed="rId3"/>
          <a:stretch>
            <a:fillRect/>
          </a:stretch>
        </p:blipFill>
        <p:spPr>
          <a:xfrm>
            <a:off x="749299" y="724949"/>
            <a:ext cx="10991813" cy="6222416"/>
          </a:xfrm>
          <a:prstGeom prst="rect">
            <a:avLst/>
          </a:prstGeom>
        </p:spPr>
      </p:pic>
      <p:sp>
        <p:nvSpPr>
          <p:cNvPr id="3" name="Slide Number Placeholder 2">
            <a:extLst>
              <a:ext uri="{FF2B5EF4-FFF2-40B4-BE49-F238E27FC236}">
                <a16:creationId xmlns:a16="http://schemas.microsoft.com/office/drawing/2014/main" id="{7399ADEC-D143-46E3-8D0F-5032E40046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14</a:t>
            </a:fld>
            <a:endParaRPr lang="en-CA"/>
          </a:p>
        </p:txBody>
      </p:sp>
      <p:grpSp>
        <p:nvGrpSpPr>
          <p:cNvPr id="12" name="Group 11">
            <a:extLst>
              <a:ext uri="{FF2B5EF4-FFF2-40B4-BE49-F238E27FC236}">
                <a16:creationId xmlns:a16="http://schemas.microsoft.com/office/drawing/2014/main" id="{C7D0C7E1-9FD8-4FD1-8E97-5B998C35F5C3}"/>
              </a:ext>
            </a:extLst>
          </p:cNvPr>
          <p:cNvGrpSpPr/>
          <p:nvPr/>
        </p:nvGrpSpPr>
        <p:grpSpPr>
          <a:xfrm>
            <a:off x="4114800" y="1663700"/>
            <a:ext cx="1587500" cy="4217914"/>
            <a:chOff x="4114800" y="1663700"/>
            <a:chExt cx="1587500" cy="4217914"/>
          </a:xfrm>
        </p:grpSpPr>
        <p:sp>
          <p:nvSpPr>
            <p:cNvPr id="6" name="Rectangle 5">
              <a:extLst>
                <a:ext uri="{FF2B5EF4-FFF2-40B4-BE49-F238E27FC236}">
                  <a16:creationId xmlns:a16="http://schemas.microsoft.com/office/drawing/2014/main" id="{DAF162FD-BD8A-455D-9852-2A1E52F8B396}"/>
                </a:ext>
              </a:extLst>
            </p:cNvPr>
            <p:cNvSpPr/>
            <p:nvPr/>
          </p:nvSpPr>
          <p:spPr>
            <a:xfrm>
              <a:off x="4114800" y="1663700"/>
              <a:ext cx="1587500" cy="3683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10" name="Rectangle 9">
              <a:extLst>
                <a:ext uri="{FF2B5EF4-FFF2-40B4-BE49-F238E27FC236}">
                  <a16:creationId xmlns:a16="http://schemas.microsoft.com/office/drawing/2014/main" id="{42631120-9E79-4AB2-A3D7-1F539107C5D4}"/>
                </a:ext>
              </a:extLst>
            </p:cNvPr>
            <p:cNvSpPr/>
            <p:nvPr/>
          </p:nvSpPr>
          <p:spPr>
            <a:xfrm>
              <a:off x="4114800" y="3588507"/>
              <a:ext cx="1587500" cy="3683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11" name="Rectangle 10">
              <a:extLst>
                <a:ext uri="{FF2B5EF4-FFF2-40B4-BE49-F238E27FC236}">
                  <a16:creationId xmlns:a16="http://schemas.microsoft.com/office/drawing/2014/main" id="{C22763E1-831F-4742-B98B-1EC9E041FA21}"/>
                </a:ext>
              </a:extLst>
            </p:cNvPr>
            <p:cNvSpPr/>
            <p:nvPr/>
          </p:nvSpPr>
          <p:spPr>
            <a:xfrm>
              <a:off x="4114800" y="5513314"/>
              <a:ext cx="1587500" cy="3683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A0ED653C-1567-4C6A-A134-083D71B5A12A}"/>
              </a:ext>
            </a:extLst>
          </p:cNvPr>
          <p:cNvGrpSpPr/>
          <p:nvPr/>
        </p:nvGrpSpPr>
        <p:grpSpPr>
          <a:xfrm>
            <a:off x="5670552" y="2032000"/>
            <a:ext cx="4330696" cy="4861365"/>
            <a:chOff x="5670552" y="2032000"/>
            <a:chExt cx="4330696" cy="4861365"/>
          </a:xfrm>
        </p:grpSpPr>
        <p:sp>
          <p:nvSpPr>
            <p:cNvPr id="13" name="Rectangle 12">
              <a:extLst>
                <a:ext uri="{FF2B5EF4-FFF2-40B4-BE49-F238E27FC236}">
                  <a16:creationId xmlns:a16="http://schemas.microsoft.com/office/drawing/2014/main" id="{14BE8773-64BF-405F-BC89-DFB160B6E379}"/>
                </a:ext>
              </a:extLst>
            </p:cNvPr>
            <p:cNvSpPr/>
            <p:nvPr/>
          </p:nvSpPr>
          <p:spPr>
            <a:xfrm>
              <a:off x="5670552" y="2032000"/>
              <a:ext cx="4298948" cy="11176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14" name="Rectangle 13">
              <a:extLst>
                <a:ext uri="{FF2B5EF4-FFF2-40B4-BE49-F238E27FC236}">
                  <a16:creationId xmlns:a16="http://schemas.microsoft.com/office/drawing/2014/main" id="{75EB9BA6-125D-4118-973C-2A7DD9E003CB}"/>
                </a:ext>
              </a:extLst>
            </p:cNvPr>
            <p:cNvSpPr/>
            <p:nvPr/>
          </p:nvSpPr>
          <p:spPr>
            <a:xfrm>
              <a:off x="5670552" y="3991707"/>
              <a:ext cx="4298948" cy="11176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17" name="Rectangle 16">
              <a:extLst>
                <a:ext uri="{FF2B5EF4-FFF2-40B4-BE49-F238E27FC236}">
                  <a16:creationId xmlns:a16="http://schemas.microsoft.com/office/drawing/2014/main" id="{8B1A9C81-FE9E-478F-8F16-EF99B95222C1}"/>
                </a:ext>
              </a:extLst>
            </p:cNvPr>
            <p:cNvSpPr/>
            <p:nvPr/>
          </p:nvSpPr>
          <p:spPr>
            <a:xfrm>
              <a:off x="5702300" y="5922218"/>
              <a:ext cx="4298948" cy="97114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grpSp>
    </p:spTree>
    <p:extLst>
      <p:ext uri="{BB962C8B-B14F-4D97-AF65-F5344CB8AC3E}">
        <p14:creationId xmlns:p14="http://schemas.microsoft.com/office/powerpoint/2010/main" val="124246261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screenshot of a social media post&#10;&#10;Description automatically generated">
            <a:extLst>
              <a:ext uri="{FF2B5EF4-FFF2-40B4-BE49-F238E27FC236}">
                <a16:creationId xmlns:a16="http://schemas.microsoft.com/office/drawing/2014/main" id="{351EFEB9-381C-4272-B895-3BB32F0ACCCF}"/>
              </a:ext>
            </a:extLst>
          </p:cNvPr>
          <p:cNvPicPr>
            <a:picLocks noChangeAspect="1"/>
          </p:cNvPicPr>
          <p:nvPr/>
        </p:nvPicPr>
        <p:blipFill>
          <a:blip r:embed="rId3"/>
          <a:stretch>
            <a:fillRect/>
          </a:stretch>
        </p:blipFill>
        <p:spPr>
          <a:xfrm>
            <a:off x="2296722" y="3409950"/>
            <a:ext cx="7541406" cy="2231329"/>
          </a:xfrm>
          <a:prstGeom prst="rect">
            <a:avLst/>
          </a:prstGeom>
        </p:spPr>
      </p:pic>
      <p:pic>
        <p:nvPicPr>
          <p:cNvPr id="29" name="Picture 28" descr="A screenshot of a cell phone&#10;&#10;Description automatically generated">
            <a:extLst>
              <a:ext uri="{FF2B5EF4-FFF2-40B4-BE49-F238E27FC236}">
                <a16:creationId xmlns:a16="http://schemas.microsoft.com/office/drawing/2014/main" id="{FDC06052-82B8-4D87-B624-BF745DD78CD1}"/>
              </a:ext>
            </a:extLst>
          </p:cNvPr>
          <p:cNvPicPr>
            <a:picLocks noChangeAspect="1"/>
          </p:cNvPicPr>
          <p:nvPr/>
        </p:nvPicPr>
        <p:blipFill>
          <a:blip r:embed="rId4"/>
          <a:stretch>
            <a:fillRect/>
          </a:stretch>
        </p:blipFill>
        <p:spPr>
          <a:xfrm>
            <a:off x="2277672" y="1072417"/>
            <a:ext cx="7590178" cy="2255716"/>
          </a:xfrm>
          <a:prstGeom prst="rect">
            <a:avLst/>
          </a:prstGeom>
        </p:spPr>
      </p:pic>
      <p:sp>
        <p:nvSpPr>
          <p:cNvPr id="8" name="Freeform 7"/>
          <p:cNvSpPr/>
          <p:nvPr/>
        </p:nvSpPr>
        <p:spPr>
          <a:xfrm>
            <a:off x="0" y="-9525"/>
            <a:ext cx="12192000" cy="6343650"/>
          </a:xfrm>
          <a:custGeom>
            <a:avLst/>
            <a:gdLst>
              <a:gd name="connsiteX0" fmla="*/ 2400300 w 12192000"/>
              <a:gd name="connsiteY0" fmla="*/ 3483768 h 6343650"/>
              <a:gd name="connsiteX1" fmla="*/ 2400300 w 12192000"/>
              <a:gd name="connsiteY1" fmla="*/ 5522118 h 6343650"/>
              <a:gd name="connsiteX2" fmla="*/ 9696450 w 12192000"/>
              <a:gd name="connsiteY2" fmla="*/ 5522118 h 6343650"/>
              <a:gd name="connsiteX3" fmla="*/ 9696450 w 12192000"/>
              <a:gd name="connsiteY3" fmla="*/ 3483768 h 6343650"/>
              <a:gd name="connsiteX4" fmla="*/ 2400301 w 12192000"/>
              <a:gd name="connsiteY4" fmla="*/ 1143000 h 6343650"/>
              <a:gd name="connsiteX5" fmla="*/ 2400301 w 12192000"/>
              <a:gd name="connsiteY5" fmla="*/ 3181350 h 6343650"/>
              <a:gd name="connsiteX6" fmla="*/ 9696450 w 12192000"/>
              <a:gd name="connsiteY6" fmla="*/ 3181350 h 6343650"/>
              <a:gd name="connsiteX7" fmla="*/ 9696450 w 12192000"/>
              <a:gd name="connsiteY7" fmla="*/ 1143000 h 6343650"/>
              <a:gd name="connsiteX8" fmla="*/ 0 w 12192000"/>
              <a:gd name="connsiteY8" fmla="*/ 0 h 6343650"/>
              <a:gd name="connsiteX9" fmla="*/ 12192000 w 12192000"/>
              <a:gd name="connsiteY9" fmla="*/ 0 h 6343650"/>
              <a:gd name="connsiteX10" fmla="*/ 12192000 w 12192000"/>
              <a:gd name="connsiteY10" fmla="*/ 6343650 h 6343650"/>
              <a:gd name="connsiteX11" fmla="*/ 0 w 12192000"/>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343650">
                <a:moveTo>
                  <a:pt x="2400300" y="3483768"/>
                </a:moveTo>
                <a:lnTo>
                  <a:pt x="2400300" y="5522118"/>
                </a:lnTo>
                <a:lnTo>
                  <a:pt x="9696450" y="5522118"/>
                </a:lnTo>
                <a:lnTo>
                  <a:pt x="9696450" y="3483768"/>
                </a:lnTo>
                <a:close/>
                <a:moveTo>
                  <a:pt x="2400301" y="1143000"/>
                </a:moveTo>
                <a:lnTo>
                  <a:pt x="2400301" y="3181350"/>
                </a:lnTo>
                <a:lnTo>
                  <a:pt x="9696450" y="3181350"/>
                </a:lnTo>
                <a:lnTo>
                  <a:pt x="9696450" y="1143000"/>
                </a:lnTo>
                <a:close/>
                <a:moveTo>
                  <a:pt x="0" y="0"/>
                </a:moveTo>
                <a:lnTo>
                  <a:pt x="12192000" y="0"/>
                </a:lnTo>
                <a:lnTo>
                  <a:pt x="12192000" y="6343650"/>
                </a:lnTo>
                <a:lnTo>
                  <a:pt x="0" y="634365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400300" y="123825"/>
            <a:ext cx="4752975" cy="866775"/>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LDA Generated Topics</a:t>
            </a:r>
          </a:p>
        </p:txBody>
      </p:sp>
      <p:sp>
        <p:nvSpPr>
          <p:cNvPr id="2" name="Slide Number Placeholder 1">
            <a:extLst>
              <a:ext uri="{FF2B5EF4-FFF2-40B4-BE49-F238E27FC236}">
                <a16:creationId xmlns:a16="http://schemas.microsoft.com/office/drawing/2014/main" id="{A14E1C9D-73F0-4AE6-86FB-C238CF5615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15</a:t>
            </a:fld>
            <a:endParaRPr lang="en-CA"/>
          </a:p>
        </p:txBody>
      </p:sp>
    </p:spTree>
    <p:extLst>
      <p:ext uri="{BB962C8B-B14F-4D97-AF65-F5344CB8AC3E}">
        <p14:creationId xmlns:p14="http://schemas.microsoft.com/office/powerpoint/2010/main" val="138654646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AF713E72-0667-4C23-8A45-6225E515D5E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88200" y="3415352"/>
            <a:ext cx="7541406" cy="2231329"/>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B50BC258-EE5D-4950-BFDA-D04ED9DE785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2260904" y="1058840"/>
            <a:ext cx="7596274" cy="2249619"/>
          </a:xfrm>
          <a:prstGeom prst="rect">
            <a:avLst/>
          </a:prstGeom>
        </p:spPr>
      </p:pic>
      <p:sp>
        <p:nvSpPr>
          <p:cNvPr id="8" name="Freeform 7"/>
          <p:cNvSpPr/>
          <p:nvPr/>
        </p:nvSpPr>
        <p:spPr>
          <a:xfrm>
            <a:off x="0" y="-9525"/>
            <a:ext cx="12192000" cy="6343650"/>
          </a:xfrm>
          <a:custGeom>
            <a:avLst/>
            <a:gdLst>
              <a:gd name="connsiteX0" fmla="*/ 2400300 w 12192000"/>
              <a:gd name="connsiteY0" fmla="*/ 3483768 h 6343650"/>
              <a:gd name="connsiteX1" fmla="*/ 2400300 w 12192000"/>
              <a:gd name="connsiteY1" fmla="*/ 5522118 h 6343650"/>
              <a:gd name="connsiteX2" fmla="*/ 9696450 w 12192000"/>
              <a:gd name="connsiteY2" fmla="*/ 5522118 h 6343650"/>
              <a:gd name="connsiteX3" fmla="*/ 9696450 w 12192000"/>
              <a:gd name="connsiteY3" fmla="*/ 3483768 h 6343650"/>
              <a:gd name="connsiteX4" fmla="*/ 2400301 w 12192000"/>
              <a:gd name="connsiteY4" fmla="*/ 1143000 h 6343650"/>
              <a:gd name="connsiteX5" fmla="*/ 2400301 w 12192000"/>
              <a:gd name="connsiteY5" fmla="*/ 3181350 h 6343650"/>
              <a:gd name="connsiteX6" fmla="*/ 9696450 w 12192000"/>
              <a:gd name="connsiteY6" fmla="*/ 3181350 h 6343650"/>
              <a:gd name="connsiteX7" fmla="*/ 9696450 w 12192000"/>
              <a:gd name="connsiteY7" fmla="*/ 1143000 h 6343650"/>
              <a:gd name="connsiteX8" fmla="*/ 0 w 12192000"/>
              <a:gd name="connsiteY8" fmla="*/ 0 h 6343650"/>
              <a:gd name="connsiteX9" fmla="*/ 12192000 w 12192000"/>
              <a:gd name="connsiteY9" fmla="*/ 0 h 6343650"/>
              <a:gd name="connsiteX10" fmla="*/ 12192000 w 12192000"/>
              <a:gd name="connsiteY10" fmla="*/ 6343650 h 6343650"/>
              <a:gd name="connsiteX11" fmla="*/ 0 w 12192000"/>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343650">
                <a:moveTo>
                  <a:pt x="2400300" y="3483768"/>
                </a:moveTo>
                <a:lnTo>
                  <a:pt x="2400300" y="5522118"/>
                </a:lnTo>
                <a:lnTo>
                  <a:pt x="9696450" y="5522118"/>
                </a:lnTo>
                <a:lnTo>
                  <a:pt x="9696450" y="3483768"/>
                </a:lnTo>
                <a:close/>
                <a:moveTo>
                  <a:pt x="2400301" y="1143000"/>
                </a:moveTo>
                <a:lnTo>
                  <a:pt x="2400301" y="3181350"/>
                </a:lnTo>
                <a:lnTo>
                  <a:pt x="9696450" y="3181350"/>
                </a:lnTo>
                <a:lnTo>
                  <a:pt x="9696450" y="1143000"/>
                </a:lnTo>
                <a:close/>
                <a:moveTo>
                  <a:pt x="0" y="0"/>
                </a:moveTo>
                <a:lnTo>
                  <a:pt x="12192000" y="0"/>
                </a:lnTo>
                <a:lnTo>
                  <a:pt x="12192000" y="6343650"/>
                </a:lnTo>
                <a:lnTo>
                  <a:pt x="0" y="634365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00300" y="123825"/>
            <a:ext cx="4752975" cy="866775"/>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LDA Generated Topics</a:t>
            </a:r>
          </a:p>
        </p:txBody>
      </p:sp>
      <p:sp>
        <p:nvSpPr>
          <p:cNvPr id="2" name="Slide Number Placeholder 1">
            <a:extLst>
              <a:ext uri="{FF2B5EF4-FFF2-40B4-BE49-F238E27FC236}">
                <a16:creationId xmlns:a16="http://schemas.microsoft.com/office/drawing/2014/main" id="{F20BB18C-E89F-4D16-B817-B66FE924B2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16</a:t>
            </a:fld>
            <a:endParaRPr lang="en-CA"/>
          </a:p>
        </p:txBody>
      </p:sp>
    </p:spTree>
    <p:extLst>
      <p:ext uri="{BB962C8B-B14F-4D97-AF65-F5344CB8AC3E}">
        <p14:creationId xmlns:p14="http://schemas.microsoft.com/office/powerpoint/2010/main" val="279639119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oogle Shape;123;p14">
            <a:extLst>
              <a:ext uri="{FF2B5EF4-FFF2-40B4-BE49-F238E27FC236}">
                <a16:creationId xmlns:a16="http://schemas.microsoft.com/office/drawing/2014/main" id="{5CC69D2C-8962-48A4-B5E2-C53D8D2C8D32}"/>
              </a:ext>
            </a:extLst>
          </p:cNvPr>
          <p:cNvSpPr txBox="1"/>
          <p:nvPr/>
        </p:nvSpPr>
        <p:spPr>
          <a:xfrm>
            <a:off x="723900" y="0"/>
            <a:ext cx="10515600" cy="442468"/>
          </a:xfrm>
          <a:prstGeom prst="rect">
            <a:avLst/>
          </a:prstGeom>
        </p:spPr>
        <p:txBody>
          <a:bodyPr spcFirstLastPara="1" vert="horz" lIns="91440" tIns="45720" rIns="91440" bIns="45720" rtlCol="0" anchor="b" anchorCtr="0">
            <a:normAutofit fontScale="92500" lnSpcReduction="10000"/>
          </a:bodyPr>
          <a:lstStyle/>
          <a:p>
            <a:pPr marL="0" marR="0" lvl="0" indent="0" algn="ctr">
              <a:lnSpc>
                <a:spcPct val="90000"/>
              </a:lnSpc>
              <a:spcBef>
                <a:spcPct val="0"/>
              </a:spcBef>
              <a:spcAft>
                <a:spcPts val="600"/>
              </a:spcAft>
              <a:buClr>
                <a:srgbClr val="E3410F"/>
              </a:buClr>
              <a:buSzPts val="3959"/>
            </a:pPr>
            <a:r>
              <a:rPr lang="en-US" sz="2400" kern="1200" dirty="0" err="1">
                <a:solidFill>
                  <a:schemeClr val="tx1"/>
                </a:solidFill>
                <a:latin typeface="Calibri Light" panose="020F0302020204030204" pitchFamily="34" charset="0"/>
                <a:ea typeface="+mj-ea"/>
                <a:cs typeface="Calibri Light" panose="020F0302020204030204" pitchFamily="34" charset="0"/>
                <a:sym typeface="Calibri"/>
              </a:rPr>
              <a:t>TutVis</a:t>
            </a:r>
            <a:r>
              <a:rPr lang="en-US" sz="2400" kern="1200" dirty="0">
                <a:solidFill>
                  <a:schemeClr val="tx1"/>
                </a:solidFill>
                <a:latin typeface="Calibri Light" panose="020F0302020204030204" pitchFamily="34" charset="0"/>
                <a:ea typeface="+mj-ea"/>
                <a:cs typeface="Calibri Light" panose="020F0302020204030204" pitchFamily="34" charset="0"/>
                <a:sym typeface="Calibri"/>
              </a:rPr>
              <a:t>: Tutorial browsing system</a:t>
            </a:r>
            <a:endParaRPr lang="en-US" sz="2400" kern="1200" dirty="0">
              <a:solidFill>
                <a:schemeClr val="tx1"/>
              </a:solidFill>
              <a:latin typeface="Calibri Light" panose="020F0302020204030204" pitchFamily="34" charset="0"/>
              <a:ea typeface="+mj-ea"/>
              <a:cs typeface="Calibri Light" panose="020F0302020204030204" pitchFamily="34" charset="0"/>
            </a:endParaRPr>
          </a:p>
        </p:txBody>
      </p:sp>
      <p:pic>
        <p:nvPicPr>
          <p:cNvPr id="2" name="Picture 1">
            <a:extLst>
              <a:ext uri="{FF2B5EF4-FFF2-40B4-BE49-F238E27FC236}">
                <a16:creationId xmlns:a16="http://schemas.microsoft.com/office/drawing/2014/main" id="{23E82C03-1CB6-4373-986C-545B560977EC}"/>
              </a:ext>
            </a:extLst>
          </p:cNvPr>
          <p:cNvPicPr>
            <a:picLocks noChangeAspect="1"/>
          </p:cNvPicPr>
          <p:nvPr/>
        </p:nvPicPr>
        <p:blipFill>
          <a:blip r:embed="rId3"/>
          <a:stretch>
            <a:fillRect/>
          </a:stretch>
        </p:blipFill>
        <p:spPr>
          <a:xfrm>
            <a:off x="0" y="0"/>
            <a:ext cx="12192000" cy="6901837"/>
          </a:xfrm>
          <a:prstGeom prst="rect">
            <a:avLst/>
          </a:prstGeom>
        </p:spPr>
      </p:pic>
      <p:sp>
        <p:nvSpPr>
          <p:cNvPr id="4" name="Rectangle 3">
            <a:extLst>
              <a:ext uri="{FF2B5EF4-FFF2-40B4-BE49-F238E27FC236}">
                <a16:creationId xmlns:a16="http://schemas.microsoft.com/office/drawing/2014/main" id="{4AFF028C-9938-4344-84DF-E80679F813DA}"/>
              </a:ext>
            </a:extLst>
          </p:cNvPr>
          <p:cNvSpPr/>
          <p:nvPr/>
        </p:nvSpPr>
        <p:spPr>
          <a:xfrm>
            <a:off x="0" y="0"/>
            <a:ext cx="12192000" cy="69018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23;p14">
            <a:extLst>
              <a:ext uri="{FF2B5EF4-FFF2-40B4-BE49-F238E27FC236}">
                <a16:creationId xmlns:a16="http://schemas.microsoft.com/office/drawing/2014/main" id="{52E329C8-AFCB-4E12-8006-2ABCFAEB687D}"/>
              </a:ext>
            </a:extLst>
          </p:cNvPr>
          <p:cNvSpPr txBox="1"/>
          <p:nvPr/>
        </p:nvSpPr>
        <p:spPr>
          <a:xfrm>
            <a:off x="1" y="1935697"/>
            <a:ext cx="12192000" cy="643681"/>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E3410F"/>
              </a:buClr>
              <a:buSzPts val="3959"/>
              <a:buFont typeface="Calibri"/>
              <a:buNone/>
            </a:pPr>
            <a:r>
              <a:rPr lang="en-CA" sz="3959" b="1" dirty="0">
                <a:solidFill>
                  <a:schemeClr val="bg1"/>
                </a:solidFill>
                <a:latin typeface="Calibri"/>
                <a:ea typeface="Calibri"/>
                <a:cs typeface="Calibri"/>
                <a:sym typeface="Calibri"/>
              </a:rPr>
              <a:t>Tutorial Selection Study</a:t>
            </a:r>
            <a:endParaRPr lang="en-CA" b="1" dirty="0">
              <a:solidFill>
                <a:schemeClr val="bg1"/>
              </a:solidFill>
            </a:endParaRPr>
          </a:p>
        </p:txBody>
      </p:sp>
      <p:sp>
        <p:nvSpPr>
          <p:cNvPr id="6" name="TextBox 5">
            <a:extLst>
              <a:ext uri="{FF2B5EF4-FFF2-40B4-BE49-F238E27FC236}">
                <a16:creationId xmlns:a16="http://schemas.microsoft.com/office/drawing/2014/main" id="{6C9A6D37-F8D5-4099-B370-B2D976F4472A}"/>
              </a:ext>
            </a:extLst>
          </p:cNvPr>
          <p:cNvSpPr txBox="1"/>
          <p:nvPr/>
        </p:nvSpPr>
        <p:spPr>
          <a:xfrm>
            <a:off x="0" y="2567498"/>
            <a:ext cx="12268200" cy="1538883"/>
          </a:xfrm>
          <a:prstGeom prst="rect">
            <a:avLst/>
          </a:prstGeom>
          <a:noFill/>
        </p:spPr>
        <p:txBody>
          <a:bodyPr wrap="square" rtlCol="0">
            <a:spAutoFit/>
          </a:bodyPr>
          <a:lstStyle/>
          <a:p>
            <a:pPr algn="ctr"/>
            <a:endParaRPr lang="en-US" sz="2800" dirty="0">
              <a:solidFill>
                <a:schemeClr val="bg1"/>
              </a:solidFill>
              <a:latin typeface="Calibri" panose="020F0502020204030204" pitchFamily="34" charset="0"/>
              <a:cs typeface="Calibri" panose="020F0502020204030204" pitchFamily="34" charset="0"/>
            </a:endParaRPr>
          </a:p>
          <a:p>
            <a:pPr algn="ctr">
              <a:spcAft>
                <a:spcPts val="1200"/>
              </a:spcAft>
              <a:buClr>
                <a:schemeClr val="bg1"/>
              </a:buClr>
            </a:pPr>
            <a:r>
              <a:rPr lang="en-US" sz="2800" dirty="0">
                <a:solidFill>
                  <a:schemeClr val="bg1"/>
                </a:solidFill>
                <a:latin typeface="Calibri" panose="020F0502020204030204" pitchFamily="34" charset="0"/>
                <a:cs typeface="Calibri" panose="020F0502020204030204" pitchFamily="34" charset="0"/>
              </a:rPr>
              <a:t>Evaluate the utility of </a:t>
            </a:r>
            <a:r>
              <a:rPr lang="en-US" sz="2800" dirty="0" err="1">
                <a:solidFill>
                  <a:schemeClr val="bg1"/>
                </a:solidFill>
                <a:latin typeface="Calibri" panose="020F0502020204030204" pitchFamily="34" charset="0"/>
                <a:cs typeface="Calibri" panose="020F0502020204030204" pitchFamily="34" charset="0"/>
              </a:rPr>
              <a:t>TutVis</a:t>
            </a:r>
            <a:endParaRPr lang="en-US" sz="2800" dirty="0">
              <a:solidFill>
                <a:schemeClr val="bg1"/>
              </a:solidFill>
              <a:latin typeface="Calibri" panose="020F0502020204030204" pitchFamily="34" charset="0"/>
              <a:cs typeface="Calibri" panose="020F0502020204030204" pitchFamily="34" charset="0"/>
            </a:endParaRPr>
          </a:p>
          <a:p>
            <a:pPr algn="ctr">
              <a:spcAft>
                <a:spcPts val="1200"/>
              </a:spcAft>
              <a:buClr>
                <a:schemeClr val="bg1"/>
              </a:buClr>
            </a:pPr>
            <a:r>
              <a:rPr lang="en-US" sz="2800" dirty="0">
                <a:solidFill>
                  <a:schemeClr val="bg1"/>
                </a:solidFill>
                <a:latin typeface="Calibri" panose="020F0502020204030204" pitchFamily="34" charset="0"/>
                <a:cs typeface="Calibri" panose="020F0502020204030204" pitchFamily="34" charset="0"/>
              </a:rPr>
              <a:t>Value of the interface components in selecting tutorials</a:t>
            </a:r>
          </a:p>
        </p:txBody>
      </p:sp>
      <p:sp>
        <p:nvSpPr>
          <p:cNvPr id="3" name="Slide Number Placeholder 2">
            <a:extLst>
              <a:ext uri="{FF2B5EF4-FFF2-40B4-BE49-F238E27FC236}">
                <a16:creationId xmlns:a16="http://schemas.microsoft.com/office/drawing/2014/main" id="{A6A98A57-1EAC-4D10-8B78-219921A0FB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17</a:t>
            </a:fld>
            <a:endParaRPr lang="en-CA"/>
          </a:p>
        </p:txBody>
      </p:sp>
    </p:spTree>
    <p:extLst>
      <p:ext uri="{BB962C8B-B14F-4D97-AF65-F5344CB8AC3E}">
        <p14:creationId xmlns:p14="http://schemas.microsoft.com/office/powerpoint/2010/main" val="1145131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26FF42C2-EA15-4154-B242-E98E88CED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27">
            <a:extLst>
              <a:ext uri="{FF2B5EF4-FFF2-40B4-BE49-F238E27FC236}">
                <a16:creationId xmlns:a16="http://schemas.microsoft.com/office/drawing/2014/main" id="{D79DE9F7-28C4-4856-BA57-D696E124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92741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29">
            <a:extLst>
              <a:ext uri="{FF2B5EF4-FFF2-40B4-BE49-F238E27FC236}">
                <a16:creationId xmlns:a16="http://schemas.microsoft.com/office/drawing/2014/main" id="{E1F9ED9C-121B-44C6-A308-5824769C4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1">
            <a:extLst>
              <a:ext uri="{FF2B5EF4-FFF2-40B4-BE49-F238E27FC236}">
                <a16:creationId xmlns:a16="http://schemas.microsoft.com/office/drawing/2014/main" id="{4A5F8185-F27B-4E99-A06C-007336FE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95865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627BAA24-6AF2-4524-A1DA-E1F666D2BD30}"/>
              </a:ext>
            </a:extLst>
          </p:cNvPr>
          <p:cNvGrpSpPr/>
          <p:nvPr/>
        </p:nvGrpSpPr>
        <p:grpSpPr>
          <a:xfrm>
            <a:off x="5419263" y="100627"/>
            <a:ext cx="6778008" cy="2218613"/>
            <a:chOff x="5419263" y="100627"/>
            <a:chExt cx="6778008" cy="2218613"/>
          </a:xfrm>
        </p:grpSpPr>
        <p:pic>
          <p:nvPicPr>
            <p:cNvPr id="33" name="Picture 32">
              <a:extLst>
                <a:ext uri="{FF2B5EF4-FFF2-40B4-BE49-F238E27FC236}">
                  <a16:creationId xmlns:a16="http://schemas.microsoft.com/office/drawing/2014/main" id="{96F48C40-34FF-4AF0-BC4C-C29F3365A66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6986" t="12954" r="14978" b="57759"/>
            <a:stretch/>
          </p:blipFill>
          <p:spPr>
            <a:xfrm>
              <a:off x="5419263" y="420911"/>
              <a:ext cx="6778008" cy="1898329"/>
            </a:xfrm>
            <a:prstGeom prst="rect">
              <a:avLst/>
            </a:prstGeom>
          </p:spPr>
        </p:pic>
        <p:sp>
          <p:nvSpPr>
            <p:cNvPr id="40" name="Google Shape;123;p14">
              <a:extLst>
                <a:ext uri="{FF2B5EF4-FFF2-40B4-BE49-F238E27FC236}">
                  <a16:creationId xmlns:a16="http://schemas.microsoft.com/office/drawing/2014/main" id="{6039CA4F-8B19-42DA-A7CB-7CA28B8FFC3A}"/>
                </a:ext>
              </a:extLst>
            </p:cNvPr>
            <p:cNvSpPr txBox="1"/>
            <p:nvPr/>
          </p:nvSpPr>
          <p:spPr>
            <a:xfrm>
              <a:off x="5613400" y="100627"/>
              <a:ext cx="6432549" cy="472684"/>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E3410F"/>
                </a:buClr>
                <a:buSzPts val="3959"/>
                <a:buFont typeface="Calibri"/>
                <a:buNone/>
              </a:pPr>
              <a:r>
                <a:rPr lang="en-CA" sz="2800" b="1" dirty="0">
                  <a:solidFill>
                    <a:srgbClr val="434343"/>
                  </a:solidFill>
                  <a:latin typeface="Calibri"/>
                  <a:cs typeface="Calibri"/>
                  <a:sym typeface="Calibri"/>
                </a:rPr>
                <a:t>Baseline</a:t>
              </a:r>
              <a:endParaRPr lang="en-CA" sz="1050" b="1" dirty="0">
                <a:solidFill>
                  <a:srgbClr val="434343"/>
                </a:solidFill>
              </a:endParaRPr>
            </a:p>
          </p:txBody>
        </p:sp>
      </p:grpSp>
      <p:sp>
        <p:nvSpPr>
          <p:cNvPr id="2" name="Slide Number Placeholder 1">
            <a:extLst>
              <a:ext uri="{FF2B5EF4-FFF2-40B4-BE49-F238E27FC236}">
                <a16:creationId xmlns:a16="http://schemas.microsoft.com/office/drawing/2014/main" id="{E9477EA4-B97A-4E95-995C-6B5DFD56760C}"/>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kern="1200">
                <a:solidFill>
                  <a:schemeClr val="tx1">
                    <a:lumMod val="50000"/>
                    <a:lumOff val="50000"/>
                  </a:schemeClr>
                </a:solidFill>
                <a:latin typeface="+mn-lt"/>
                <a:ea typeface="+mn-ea"/>
                <a:cs typeface="+mn-cs"/>
              </a:rPr>
              <a:pPr lvl="0" indent="0">
                <a:spcBef>
                  <a:spcPts val="0"/>
                </a:spcBef>
                <a:spcAft>
                  <a:spcPts val="600"/>
                </a:spcAft>
                <a:buNone/>
              </a:pPr>
              <a:t>18</a:t>
            </a:fld>
            <a:endParaRPr lang="en-US" kern="1200">
              <a:solidFill>
                <a:schemeClr val="tx1">
                  <a:lumMod val="50000"/>
                  <a:lumOff val="50000"/>
                </a:schemeClr>
              </a:solidFill>
              <a:latin typeface="+mn-lt"/>
              <a:ea typeface="+mn-ea"/>
              <a:cs typeface="+mn-cs"/>
            </a:endParaRPr>
          </a:p>
        </p:txBody>
      </p:sp>
      <p:sp>
        <p:nvSpPr>
          <p:cNvPr id="50" name="Google Shape;123;p14">
            <a:extLst>
              <a:ext uri="{FF2B5EF4-FFF2-40B4-BE49-F238E27FC236}">
                <a16:creationId xmlns:a16="http://schemas.microsoft.com/office/drawing/2014/main" id="{0DD7B6EE-CB5A-4522-9484-FDF06FBAF01F}"/>
              </a:ext>
            </a:extLst>
          </p:cNvPr>
          <p:cNvSpPr txBox="1"/>
          <p:nvPr/>
        </p:nvSpPr>
        <p:spPr>
          <a:xfrm>
            <a:off x="635046" y="1172799"/>
            <a:ext cx="4201063"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Tutorial Selection Study</a:t>
            </a:r>
            <a:endParaRPr b="1" dirty="0">
              <a:solidFill>
                <a:srgbClr val="434343"/>
              </a:solidFill>
            </a:endParaRPr>
          </a:p>
        </p:txBody>
      </p:sp>
      <p:sp>
        <p:nvSpPr>
          <p:cNvPr id="51" name="Google Shape;222;p19">
            <a:extLst>
              <a:ext uri="{FF2B5EF4-FFF2-40B4-BE49-F238E27FC236}">
                <a16:creationId xmlns:a16="http://schemas.microsoft.com/office/drawing/2014/main" id="{5101B159-77D0-498A-91F6-197009A91B96}"/>
              </a:ext>
            </a:extLst>
          </p:cNvPr>
          <p:cNvSpPr txBox="1"/>
          <p:nvPr/>
        </p:nvSpPr>
        <p:spPr>
          <a:xfrm>
            <a:off x="768624" y="2490919"/>
            <a:ext cx="3473176" cy="1516437"/>
          </a:xfrm>
          <a:prstGeom prst="rect">
            <a:avLst/>
          </a:prstGeom>
          <a:noFill/>
          <a:ln>
            <a:noFill/>
          </a:ln>
        </p:spPr>
        <p:txBody>
          <a:bodyPr spcFirstLastPara="1" wrap="square" lIns="121900" tIns="121900" rIns="121900" bIns="121900" anchor="t" anchorCtr="0">
            <a:noAutofit/>
          </a:bodyPr>
          <a:lstStyle/>
          <a:p>
            <a:pPr marL="457200" indent="-330200">
              <a:lnSpc>
                <a:spcPct val="115000"/>
              </a:lnSpc>
              <a:buSzPts val="1600"/>
              <a:buFont typeface="Calibri"/>
              <a:buChar char="➔"/>
            </a:pPr>
            <a:r>
              <a:rPr lang="en-CA" sz="2000" dirty="0">
                <a:latin typeface="Calibri"/>
                <a:ea typeface="Calibri"/>
                <a:cs typeface="Calibri"/>
                <a:sym typeface="Calibri"/>
              </a:rPr>
              <a:t>12 participants </a:t>
            </a:r>
          </a:p>
          <a:p>
            <a:pPr marL="127000">
              <a:lnSpc>
                <a:spcPct val="115000"/>
              </a:lnSpc>
              <a:buSzPts val="1600"/>
            </a:pPr>
            <a:r>
              <a:rPr lang="en-CA" sz="2000" dirty="0">
                <a:latin typeface="Calibri"/>
                <a:ea typeface="Calibri"/>
                <a:cs typeface="Calibri"/>
                <a:sym typeface="Calibri"/>
              </a:rPr>
              <a:t>	(8M, 4F)</a:t>
            </a:r>
          </a:p>
          <a:p>
            <a:pPr marL="457200" indent="-330200">
              <a:lnSpc>
                <a:spcPct val="115000"/>
              </a:lnSpc>
              <a:buSzPts val="1600"/>
              <a:buFont typeface="Calibri"/>
              <a:buChar char="➔"/>
            </a:pPr>
            <a:r>
              <a:rPr lang="en-CA" sz="2000" dirty="0">
                <a:latin typeface="Calibri"/>
                <a:ea typeface="Calibri"/>
                <a:cs typeface="Calibri"/>
                <a:sym typeface="Calibri"/>
              </a:rPr>
              <a:t>Range of expertise (Novice-Expert)</a:t>
            </a:r>
          </a:p>
          <a:p>
            <a:pPr marL="457200" lvl="0" indent="0" algn="l" rtl="0">
              <a:lnSpc>
                <a:spcPct val="115000"/>
              </a:lnSpc>
              <a:spcBef>
                <a:spcPts val="0"/>
              </a:spcBef>
              <a:spcAft>
                <a:spcPts val="0"/>
              </a:spcAft>
              <a:buNone/>
            </a:pPr>
            <a:endParaRPr sz="2000" dirty="0">
              <a:latin typeface="Calibri"/>
              <a:ea typeface="Calibri"/>
              <a:cs typeface="Calibri"/>
              <a:sym typeface="Calibri"/>
            </a:endParaRPr>
          </a:p>
        </p:txBody>
      </p:sp>
      <p:sp>
        <p:nvSpPr>
          <p:cNvPr id="52" name="Google Shape;222;p19">
            <a:extLst>
              <a:ext uri="{FF2B5EF4-FFF2-40B4-BE49-F238E27FC236}">
                <a16:creationId xmlns:a16="http://schemas.microsoft.com/office/drawing/2014/main" id="{6207DD3B-1F34-439A-BAC3-928C32F875D7}"/>
              </a:ext>
            </a:extLst>
          </p:cNvPr>
          <p:cNvSpPr txBox="1"/>
          <p:nvPr/>
        </p:nvSpPr>
        <p:spPr>
          <a:xfrm>
            <a:off x="768624" y="5403757"/>
            <a:ext cx="3473176" cy="752831"/>
          </a:xfrm>
          <a:prstGeom prst="rect">
            <a:avLst/>
          </a:prstGeom>
          <a:noFill/>
          <a:ln>
            <a:noFill/>
          </a:ln>
        </p:spPr>
        <p:txBody>
          <a:bodyPr spcFirstLastPara="1" wrap="square" lIns="121900" tIns="121900" rIns="121900" bIns="121900" anchor="t" anchorCtr="0">
            <a:noAutofit/>
          </a:bodyPr>
          <a:lstStyle/>
          <a:p>
            <a:pPr marL="457200" indent="-330200">
              <a:lnSpc>
                <a:spcPct val="115000"/>
              </a:lnSpc>
              <a:buSzPts val="1600"/>
              <a:buFont typeface="Calibri"/>
              <a:buChar char="➔"/>
            </a:pPr>
            <a:r>
              <a:rPr lang="en-CA" sz="2000" dirty="0">
                <a:latin typeface="Calibri"/>
                <a:ea typeface="Calibri"/>
                <a:cs typeface="Calibri"/>
                <a:sym typeface="Calibri"/>
              </a:rPr>
              <a:t>Within subject</a:t>
            </a:r>
          </a:p>
          <a:p>
            <a:pPr marL="457200" lvl="0" indent="0" algn="l" rtl="0">
              <a:lnSpc>
                <a:spcPct val="115000"/>
              </a:lnSpc>
              <a:spcBef>
                <a:spcPts val="0"/>
              </a:spcBef>
              <a:spcAft>
                <a:spcPts val="0"/>
              </a:spcAft>
              <a:buNone/>
            </a:pPr>
            <a:endParaRPr sz="2000" dirty="0">
              <a:latin typeface="Calibri"/>
              <a:ea typeface="Calibri"/>
              <a:cs typeface="Calibri"/>
              <a:sym typeface="Calibri"/>
            </a:endParaRPr>
          </a:p>
        </p:txBody>
      </p:sp>
      <p:sp>
        <p:nvSpPr>
          <p:cNvPr id="53" name="Google Shape;123;p14">
            <a:extLst>
              <a:ext uri="{FF2B5EF4-FFF2-40B4-BE49-F238E27FC236}">
                <a16:creationId xmlns:a16="http://schemas.microsoft.com/office/drawing/2014/main" id="{80349DFD-A431-4327-90C4-F8CFAF1484D3}"/>
              </a:ext>
            </a:extLst>
          </p:cNvPr>
          <p:cNvSpPr txBox="1"/>
          <p:nvPr/>
        </p:nvSpPr>
        <p:spPr>
          <a:xfrm>
            <a:off x="635047" y="2155218"/>
            <a:ext cx="4065032" cy="472684"/>
          </a:xfrm>
          <a:prstGeom prst="rect">
            <a:avLst/>
          </a:prstGeom>
          <a:noFill/>
          <a:ln>
            <a:noFill/>
          </a:ln>
        </p:spPr>
        <p:txBody>
          <a:bodyPr spcFirstLastPara="1" wrap="square" lIns="91425" tIns="45700" rIns="91425" bIns="45700" anchor="ctr" anchorCtr="0">
            <a:noAutofit/>
          </a:bodyPr>
          <a:lstStyle/>
          <a:p>
            <a:pPr marL="0" marR="0" lvl="0" indent="0" rtl="0">
              <a:lnSpc>
                <a:spcPct val="80000"/>
              </a:lnSpc>
              <a:spcBef>
                <a:spcPts val="0"/>
              </a:spcBef>
              <a:spcAft>
                <a:spcPts val="0"/>
              </a:spcAft>
              <a:buClr>
                <a:srgbClr val="E3410F"/>
              </a:buClr>
              <a:buSzPts val="3959"/>
              <a:buFont typeface="Calibri"/>
              <a:buNone/>
            </a:pPr>
            <a:r>
              <a:rPr lang="en-CA" sz="2800" b="1" dirty="0">
                <a:solidFill>
                  <a:srgbClr val="434343"/>
                </a:solidFill>
                <a:latin typeface="Calibri"/>
                <a:cs typeface="Calibri"/>
                <a:sym typeface="Calibri"/>
              </a:rPr>
              <a:t>Participants</a:t>
            </a:r>
            <a:endParaRPr lang="en-CA" sz="1050" b="1" dirty="0">
              <a:solidFill>
                <a:srgbClr val="434343"/>
              </a:solidFill>
            </a:endParaRPr>
          </a:p>
        </p:txBody>
      </p:sp>
      <p:sp>
        <p:nvSpPr>
          <p:cNvPr id="54" name="Google Shape;123;p14">
            <a:extLst>
              <a:ext uri="{FF2B5EF4-FFF2-40B4-BE49-F238E27FC236}">
                <a16:creationId xmlns:a16="http://schemas.microsoft.com/office/drawing/2014/main" id="{DD3E8B66-F6F6-4ECF-B047-EAD4A4BC3BAC}"/>
              </a:ext>
            </a:extLst>
          </p:cNvPr>
          <p:cNvSpPr txBox="1"/>
          <p:nvPr/>
        </p:nvSpPr>
        <p:spPr>
          <a:xfrm>
            <a:off x="635046" y="5062433"/>
            <a:ext cx="4112117" cy="472684"/>
          </a:xfrm>
          <a:prstGeom prst="rect">
            <a:avLst/>
          </a:prstGeom>
          <a:noFill/>
          <a:ln>
            <a:noFill/>
          </a:ln>
        </p:spPr>
        <p:txBody>
          <a:bodyPr spcFirstLastPara="1" wrap="square" lIns="91425" tIns="45700" rIns="91425" bIns="45700" anchor="ctr" anchorCtr="0">
            <a:noAutofit/>
          </a:bodyPr>
          <a:lstStyle/>
          <a:p>
            <a:pPr marL="0" marR="0" lvl="0" indent="0" rtl="0">
              <a:lnSpc>
                <a:spcPct val="80000"/>
              </a:lnSpc>
              <a:spcBef>
                <a:spcPts val="0"/>
              </a:spcBef>
              <a:spcAft>
                <a:spcPts val="0"/>
              </a:spcAft>
              <a:buClr>
                <a:srgbClr val="E3410F"/>
              </a:buClr>
              <a:buSzPts val="3959"/>
              <a:buFont typeface="Calibri"/>
              <a:buNone/>
            </a:pPr>
            <a:r>
              <a:rPr lang="en-CA" sz="2800" b="1" dirty="0">
                <a:solidFill>
                  <a:srgbClr val="434343"/>
                </a:solidFill>
                <a:latin typeface="Calibri"/>
                <a:cs typeface="Calibri"/>
                <a:sym typeface="Calibri"/>
              </a:rPr>
              <a:t>Study Design</a:t>
            </a:r>
            <a:endParaRPr lang="en-CA" sz="1050" b="1" dirty="0">
              <a:solidFill>
                <a:srgbClr val="434343"/>
              </a:solidFill>
            </a:endParaRPr>
          </a:p>
        </p:txBody>
      </p:sp>
      <p:sp>
        <p:nvSpPr>
          <p:cNvPr id="18" name="Google Shape;123;p14">
            <a:extLst>
              <a:ext uri="{FF2B5EF4-FFF2-40B4-BE49-F238E27FC236}">
                <a16:creationId xmlns:a16="http://schemas.microsoft.com/office/drawing/2014/main" id="{FA082348-DF68-4FEB-A0E1-DFD4A7CC453E}"/>
              </a:ext>
            </a:extLst>
          </p:cNvPr>
          <p:cNvSpPr txBox="1"/>
          <p:nvPr/>
        </p:nvSpPr>
        <p:spPr>
          <a:xfrm>
            <a:off x="635046" y="4050572"/>
            <a:ext cx="4065032" cy="472684"/>
          </a:xfrm>
          <a:prstGeom prst="rect">
            <a:avLst/>
          </a:prstGeom>
          <a:noFill/>
          <a:ln>
            <a:noFill/>
          </a:ln>
        </p:spPr>
        <p:txBody>
          <a:bodyPr spcFirstLastPara="1" wrap="square" lIns="91425" tIns="45700" rIns="91425" bIns="45700" anchor="ctr" anchorCtr="0">
            <a:noAutofit/>
          </a:bodyPr>
          <a:lstStyle/>
          <a:p>
            <a:pPr marL="0" marR="0" lvl="0" indent="0" rtl="0">
              <a:lnSpc>
                <a:spcPct val="80000"/>
              </a:lnSpc>
              <a:spcBef>
                <a:spcPts val="0"/>
              </a:spcBef>
              <a:spcAft>
                <a:spcPts val="0"/>
              </a:spcAft>
              <a:buClr>
                <a:srgbClr val="E3410F"/>
              </a:buClr>
              <a:buSzPts val="3959"/>
              <a:buFont typeface="Calibri"/>
              <a:buNone/>
            </a:pPr>
            <a:r>
              <a:rPr lang="en-CA" sz="2800" b="1" dirty="0">
                <a:solidFill>
                  <a:srgbClr val="434343"/>
                </a:solidFill>
                <a:latin typeface="Calibri"/>
                <a:cs typeface="Calibri"/>
                <a:sym typeface="Calibri"/>
              </a:rPr>
              <a:t>Interface Conditions:</a:t>
            </a:r>
            <a:endParaRPr lang="en-CA" sz="1050" b="1" dirty="0">
              <a:solidFill>
                <a:srgbClr val="434343"/>
              </a:solidFill>
            </a:endParaRPr>
          </a:p>
        </p:txBody>
      </p:sp>
      <p:sp>
        <p:nvSpPr>
          <p:cNvPr id="19" name="Google Shape;222;p19">
            <a:extLst>
              <a:ext uri="{FF2B5EF4-FFF2-40B4-BE49-F238E27FC236}">
                <a16:creationId xmlns:a16="http://schemas.microsoft.com/office/drawing/2014/main" id="{A1810321-CB04-4103-AE8A-86AA69B4193A}"/>
              </a:ext>
            </a:extLst>
          </p:cNvPr>
          <p:cNvSpPr txBox="1"/>
          <p:nvPr/>
        </p:nvSpPr>
        <p:spPr>
          <a:xfrm>
            <a:off x="768624" y="4425813"/>
            <a:ext cx="3473176" cy="752831"/>
          </a:xfrm>
          <a:prstGeom prst="rect">
            <a:avLst/>
          </a:prstGeom>
          <a:noFill/>
          <a:ln>
            <a:noFill/>
          </a:ln>
        </p:spPr>
        <p:txBody>
          <a:bodyPr spcFirstLastPara="1" wrap="square" lIns="121900" tIns="121900" rIns="121900" bIns="121900" anchor="t" anchorCtr="0">
            <a:noAutofit/>
          </a:bodyPr>
          <a:lstStyle/>
          <a:p>
            <a:pPr marL="457200" indent="-330200">
              <a:lnSpc>
                <a:spcPct val="115000"/>
              </a:lnSpc>
              <a:buSzPts val="1600"/>
              <a:buFont typeface="Calibri"/>
              <a:buChar char="➔"/>
            </a:pPr>
            <a:r>
              <a:rPr lang="en-CA" sz="2000" dirty="0">
                <a:latin typeface="Calibri"/>
                <a:ea typeface="Calibri"/>
                <a:cs typeface="Calibri"/>
                <a:sym typeface="Calibri"/>
              </a:rPr>
              <a:t>3 Interface conditions</a:t>
            </a:r>
          </a:p>
          <a:p>
            <a:pPr marL="457200" lvl="0" indent="0" algn="l" rtl="0">
              <a:lnSpc>
                <a:spcPct val="115000"/>
              </a:lnSpc>
              <a:spcBef>
                <a:spcPts val="0"/>
              </a:spcBef>
              <a:spcAft>
                <a:spcPts val="0"/>
              </a:spcAft>
              <a:buNone/>
            </a:pPr>
            <a:endParaRPr sz="2000" dirty="0">
              <a:latin typeface="Calibri"/>
              <a:ea typeface="Calibri"/>
              <a:cs typeface="Calibri"/>
              <a:sym typeface="Calibri"/>
            </a:endParaRPr>
          </a:p>
        </p:txBody>
      </p:sp>
      <p:grpSp>
        <p:nvGrpSpPr>
          <p:cNvPr id="8" name="Group 7">
            <a:extLst>
              <a:ext uri="{FF2B5EF4-FFF2-40B4-BE49-F238E27FC236}">
                <a16:creationId xmlns:a16="http://schemas.microsoft.com/office/drawing/2014/main" id="{60EF2DBB-14B7-4B0D-81FF-2AB7DB172C1B}"/>
              </a:ext>
            </a:extLst>
          </p:cNvPr>
          <p:cNvGrpSpPr/>
          <p:nvPr/>
        </p:nvGrpSpPr>
        <p:grpSpPr>
          <a:xfrm>
            <a:off x="5524236" y="2275470"/>
            <a:ext cx="6645000" cy="2218039"/>
            <a:chOff x="5524236" y="2275470"/>
            <a:chExt cx="6645000" cy="2218039"/>
          </a:xfrm>
        </p:grpSpPr>
        <p:grpSp>
          <p:nvGrpSpPr>
            <p:cNvPr id="4" name="Group 3">
              <a:extLst>
                <a:ext uri="{FF2B5EF4-FFF2-40B4-BE49-F238E27FC236}">
                  <a16:creationId xmlns:a16="http://schemas.microsoft.com/office/drawing/2014/main" id="{1505F457-C8E9-416A-962B-9DDF23BFD6B6}"/>
                </a:ext>
              </a:extLst>
            </p:cNvPr>
            <p:cNvGrpSpPr/>
            <p:nvPr/>
          </p:nvGrpSpPr>
          <p:grpSpPr>
            <a:xfrm>
              <a:off x="5524236" y="2275470"/>
              <a:ext cx="6645000" cy="2218039"/>
              <a:chOff x="5524236" y="2275470"/>
              <a:chExt cx="6645000" cy="2218039"/>
            </a:xfrm>
          </p:grpSpPr>
          <p:pic>
            <p:nvPicPr>
              <p:cNvPr id="38" name="Picture 37">
                <a:extLst>
                  <a:ext uri="{FF2B5EF4-FFF2-40B4-BE49-F238E27FC236}">
                    <a16:creationId xmlns:a16="http://schemas.microsoft.com/office/drawing/2014/main" id="{8C5DF944-A71F-42BB-8D16-4A5F64314647}"/>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28127" t="43268" r="14891" b="28201"/>
              <a:stretch/>
            </p:blipFill>
            <p:spPr>
              <a:xfrm>
                <a:off x="5524236" y="2665830"/>
                <a:ext cx="6645000" cy="1827679"/>
              </a:xfrm>
              <a:prstGeom prst="rect">
                <a:avLst/>
              </a:prstGeom>
            </p:spPr>
          </p:pic>
          <p:sp>
            <p:nvSpPr>
              <p:cNvPr id="45" name="Google Shape;123;p14">
                <a:extLst>
                  <a:ext uri="{FF2B5EF4-FFF2-40B4-BE49-F238E27FC236}">
                    <a16:creationId xmlns:a16="http://schemas.microsoft.com/office/drawing/2014/main" id="{58F535AB-81EC-41E7-8A51-FBD98D22FB5F}"/>
                  </a:ext>
                </a:extLst>
              </p:cNvPr>
              <p:cNvSpPr txBox="1"/>
              <p:nvPr/>
            </p:nvSpPr>
            <p:spPr>
              <a:xfrm>
                <a:off x="5548219" y="2275470"/>
                <a:ext cx="6432549" cy="472684"/>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E3410F"/>
                  </a:buClr>
                  <a:buSzPts val="3959"/>
                  <a:buFont typeface="Calibri"/>
                  <a:buNone/>
                </a:pPr>
                <a:r>
                  <a:rPr lang="en-CA" sz="2800" b="1" dirty="0">
                    <a:solidFill>
                      <a:srgbClr val="434343"/>
                    </a:solidFill>
                    <a:latin typeface="Calibri"/>
                    <a:cs typeface="Calibri"/>
                    <a:sym typeface="Calibri"/>
                  </a:rPr>
                  <a:t>Intermediate - TutDiff</a:t>
                </a:r>
                <a:endParaRPr lang="en-CA" sz="1050" b="1" dirty="0">
                  <a:solidFill>
                    <a:srgbClr val="434343"/>
                  </a:solidFill>
                </a:endParaRPr>
              </a:p>
            </p:txBody>
          </p:sp>
        </p:grpSp>
        <p:sp>
          <p:nvSpPr>
            <p:cNvPr id="6" name="Rectangle 5">
              <a:extLst>
                <a:ext uri="{FF2B5EF4-FFF2-40B4-BE49-F238E27FC236}">
                  <a16:creationId xmlns:a16="http://schemas.microsoft.com/office/drawing/2014/main" id="{D669B9AD-0F5E-44FF-978F-702E57664753}"/>
                </a:ext>
              </a:extLst>
            </p:cNvPr>
            <p:cNvSpPr/>
            <p:nvPr/>
          </p:nvSpPr>
          <p:spPr>
            <a:xfrm>
              <a:off x="5613399" y="2748154"/>
              <a:ext cx="1742744" cy="472684"/>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77086868-5640-49A7-861C-C4583115B2E3}"/>
              </a:ext>
            </a:extLst>
          </p:cNvPr>
          <p:cNvGrpSpPr/>
          <p:nvPr/>
        </p:nvGrpSpPr>
        <p:grpSpPr>
          <a:xfrm>
            <a:off x="5462981" y="4417309"/>
            <a:ext cx="6690571" cy="2346914"/>
            <a:chOff x="5462981" y="4417309"/>
            <a:chExt cx="6690571" cy="2346914"/>
          </a:xfrm>
        </p:grpSpPr>
        <p:grpSp>
          <p:nvGrpSpPr>
            <p:cNvPr id="5" name="Group 4">
              <a:extLst>
                <a:ext uri="{FF2B5EF4-FFF2-40B4-BE49-F238E27FC236}">
                  <a16:creationId xmlns:a16="http://schemas.microsoft.com/office/drawing/2014/main" id="{B8FAA4BD-A014-4699-A33F-820A57CB2718}"/>
                </a:ext>
              </a:extLst>
            </p:cNvPr>
            <p:cNvGrpSpPr/>
            <p:nvPr/>
          </p:nvGrpSpPr>
          <p:grpSpPr>
            <a:xfrm>
              <a:off x="5462981" y="4417309"/>
              <a:ext cx="6690571" cy="2346914"/>
              <a:chOff x="5462981" y="4417309"/>
              <a:chExt cx="6690571" cy="2346914"/>
            </a:xfrm>
          </p:grpSpPr>
          <p:pic>
            <p:nvPicPr>
              <p:cNvPr id="47" name="Picture 46">
                <a:extLst>
                  <a:ext uri="{FF2B5EF4-FFF2-40B4-BE49-F238E27FC236}">
                    <a16:creationId xmlns:a16="http://schemas.microsoft.com/office/drawing/2014/main" id="{64273EB6-CA34-4567-932E-C1687B2216B0}"/>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Lst>
              </a:blip>
              <a:srcRect l="29167" t="14353" r="14374" b="56758"/>
              <a:stretch/>
            </p:blipFill>
            <p:spPr>
              <a:xfrm>
                <a:off x="5462981" y="4826179"/>
                <a:ext cx="6690571" cy="1938044"/>
              </a:xfrm>
              <a:prstGeom prst="rect">
                <a:avLst/>
              </a:prstGeom>
            </p:spPr>
          </p:pic>
          <p:sp>
            <p:nvSpPr>
              <p:cNvPr id="49" name="Google Shape;123;p14">
                <a:extLst>
                  <a:ext uri="{FF2B5EF4-FFF2-40B4-BE49-F238E27FC236}">
                    <a16:creationId xmlns:a16="http://schemas.microsoft.com/office/drawing/2014/main" id="{E3F996E2-B624-4614-A74B-5D681D0C458A}"/>
                  </a:ext>
                </a:extLst>
              </p:cNvPr>
              <p:cNvSpPr txBox="1"/>
              <p:nvPr/>
            </p:nvSpPr>
            <p:spPr>
              <a:xfrm>
                <a:off x="5613399" y="4417309"/>
                <a:ext cx="6432549" cy="472684"/>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E3410F"/>
                  </a:buClr>
                  <a:buSzPts val="3959"/>
                  <a:buFont typeface="Calibri"/>
                  <a:buNone/>
                </a:pPr>
                <a:r>
                  <a:rPr lang="en-CA" sz="2800" b="1" dirty="0">
                    <a:solidFill>
                      <a:srgbClr val="434343"/>
                    </a:solidFill>
                    <a:latin typeface="Calibri"/>
                    <a:cs typeface="Calibri"/>
                    <a:sym typeface="Calibri"/>
                  </a:rPr>
                  <a:t>TutVis</a:t>
                </a:r>
                <a:endParaRPr lang="en-CA" sz="1050" b="1" dirty="0">
                  <a:solidFill>
                    <a:srgbClr val="434343"/>
                  </a:solidFill>
                </a:endParaRPr>
              </a:p>
            </p:txBody>
          </p:sp>
        </p:grpSp>
        <p:sp>
          <p:nvSpPr>
            <p:cNvPr id="24" name="Rectangle 23">
              <a:extLst>
                <a:ext uri="{FF2B5EF4-FFF2-40B4-BE49-F238E27FC236}">
                  <a16:creationId xmlns:a16="http://schemas.microsoft.com/office/drawing/2014/main" id="{81DF9CC1-54AB-4463-BE91-A26AF04AEB18}"/>
                </a:ext>
              </a:extLst>
            </p:cNvPr>
            <p:cNvSpPr/>
            <p:nvPr/>
          </p:nvSpPr>
          <p:spPr>
            <a:xfrm>
              <a:off x="5608128" y="4840099"/>
              <a:ext cx="1742744" cy="472684"/>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5" name="Rectangle 24">
              <a:extLst>
                <a:ext uri="{FF2B5EF4-FFF2-40B4-BE49-F238E27FC236}">
                  <a16:creationId xmlns:a16="http://schemas.microsoft.com/office/drawing/2014/main" id="{9981A675-B18B-485E-BBF3-65EF72018691}"/>
                </a:ext>
              </a:extLst>
            </p:cNvPr>
            <p:cNvSpPr/>
            <p:nvPr/>
          </p:nvSpPr>
          <p:spPr>
            <a:xfrm>
              <a:off x="7245858" y="5298774"/>
              <a:ext cx="4734909" cy="1260373"/>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grpSp>
    </p:spTree>
    <p:extLst>
      <p:ext uri="{BB962C8B-B14F-4D97-AF65-F5344CB8AC3E}">
        <p14:creationId xmlns:p14="http://schemas.microsoft.com/office/powerpoint/2010/main" val="1567682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64D2172-C2D0-4975-923A-0241C11C1370}"/>
              </a:ext>
            </a:extLst>
          </p:cNvPr>
          <p:cNvGrpSpPr/>
          <p:nvPr/>
        </p:nvGrpSpPr>
        <p:grpSpPr>
          <a:xfrm>
            <a:off x="1304925" y="3429000"/>
            <a:ext cx="9582150" cy="1755137"/>
            <a:chOff x="1299206" y="1209675"/>
            <a:chExt cx="9582150" cy="1755137"/>
          </a:xfrm>
        </p:grpSpPr>
        <p:grpSp>
          <p:nvGrpSpPr>
            <p:cNvPr id="4" name="Group 3">
              <a:extLst>
                <a:ext uri="{FF2B5EF4-FFF2-40B4-BE49-F238E27FC236}">
                  <a16:creationId xmlns:a16="http://schemas.microsoft.com/office/drawing/2014/main" id="{61DECC2E-4122-425F-BEAE-D17603D968C6}"/>
                </a:ext>
              </a:extLst>
            </p:cNvPr>
            <p:cNvGrpSpPr/>
            <p:nvPr/>
          </p:nvGrpSpPr>
          <p:grpSpPr>
            <a:xfrm>
              <a:off x="1299206" y="1467568"/>
              <a:ext cx="9582150" cy="1497243"/>
              <a:chOff x="1299206" y="1467567"/>
              <a:chExt cx="9582150" cy="1701811"/>
            </a:xfrm>
          </p:grpSpPr>
          <p:sp>
            <p:nvSpPr>
              <p:cNvPr id="6" name="Freeform 23">
                <a:extLst>
                  <a:ext uri="{FF2B5EF4-FFF2-40B4-BE49-F238E27FC236}">
                    <a16:creationId xmlns:a16="http://schemas.microsoft.com/office/drawing/2014/main" id="{813F32F8-85F6-46AC-B0F9-01F6D6E5A36A}"/>
                  </a:ext>
                </a:extLst>
              </p:cNvPr>
              <p:cNvSpPr/>
              <p:nvPr/>
            </p:nvSpPr>
            <p:spPr>
              <a:xfrm rot="16200000">
                <a:off x="5239375" y="-2472602"/>
                <a:ext cx="1701811" cy="9582150"/>
              </a:xfrm>
              <a:custGeom>
                <a:avLst/>
                <a:gdLst>
                  <a:gd name="connsiteX0" fmla="*/ 0 w 1680080"/>
                  <a:gd name="connsiteY0" fmla="*/ 84004 h 2016096"/>
                  <a:gd name="connsiteX1" fmla="*/ 84004 w 1680080"/>
                  <a:gd name="connsiteY1" fmla="*/ 0 h 2016096"/>
                  <a:gd name="connsiteX2" fmla="*/ 1596076 w 1680080"/>
                  <a:gd name="connsiteY2" fmla="*/ 0 h 2016096"/>
                  <a:gd name="connsiteX3" fmla="*/ 1680080 w 1680080"/>
                  <a:gd name="connsiteY3" fmla="*/ 84004 h 2016096"/>
                  <a:gd name="connsiteX4" fmla="*/ 1680080 w 1680080"/>
                  <a:gd name="connsiteY4" fmla="*/ 1932092 h 2016096"/>
                  <a:gd name="connsiteX5" fmla="*/ 1596076 w 1680080"/>
                  <a:gd name="connsiteY5" fmla="*/ 2016096 h 2016096"/>
                  <a:gd name="connsiteX6" fmla="*/ 84004 w 1680080"/>
                  <a:gd name="connsiteY6" fmla="*/ 2016096 h 2016096"/>
                  <a:gd name="connsiteX7" fmla="*/ 0 w 1680080"/>
                  <a:gd name="connsiteY7" fmla="*/ 1932092 h 2016096"/>
                  <a:gd name="connsiteX8" fmla="*/ 0 w 1680080"/>
                  <a:gd name="connsiteY8" fmla="*/ 84004 h 20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080" h="2016096">
                    <a:moveTo>
                      <a:pt x="1610076" y="1"/>
                    </a:moveTo>
                    <a:cubicBezTo>
                      <a:pt x="1648738" y="1"/>
                      <a:pt x="1680080" y="45133"/>
                      <a:pt x="1680080" y="100806"/>
                    </a:cubicBezTo>
                    <a:lnTo>
                      <a:pt x="1680080" y="1915290"/>
                    </a:lnTo>
                    <a:cubicBezTo>
                      <a:pt x="1680080" y="1970963"/>
                      <a:pt x="1648738" y="2016095"/>
                      <a:pt x="1610076" y="2016095"/>
                    </a:cubicBezTo>
                    <a:lnTo>
                      <a:pt x="70004" y="2016095"/>
                    </a:lnTo>
                    <a:cubicBezTo>
                      <a:pt x="31342" y="2016095"/>
                      <a:pt x="0" y="1970963"/>
                      <a:pt x="0" y="1915290"/>
                    </a:cubicBezTo>
                    <a:lnTo>
                      <a:pt x="0" y="100806"/>
                    </a:lnTo>
                    <a:cubicBezTo>
                      <a:pt x="0" y="45133"/>
                      <a:pt x="31342" y="1"/>
                      <a:pt x="70004" y="1"/>
                    </a:cubicBezTo>
                    <a:lnTo>
                      <a:pt x="1610076" y="1"/>
                    </a:lnTo>
                    <a:close/>
                  </a:path>
                </a:pathLst>
              </a:custGeom>
              <a:solidFill>
                <a:schemeClr val="bg1"/>
              </a:solidFill>
              <a:ln>
                <a:solidFill>
                  <a:schemeClr val="tx1"/>
                </a:solidFill>
              </a:ln>
              <a:scene3d>
                <a:camera prst="orthographicFront"/>
                <a:lightRig rig="flat" dir="t"/>
              </a:scene3d>
              <a:sp3d prstMaterial="dkEdge">
                <a:bevelT w="8200" h="38100"/>
              </a:sp3d>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362896" tIns="61722" rIns="80013" bIns="1344064" numCol="1" spcCol="1270" anchor="t" anchorCtr="0">
                <a:noAutofit/>
              </a:bodyPr>
              <a:lstStyle/>
              <a:p>
                <a:pPr lvl="0" algn="r" defTabSz="800100">
                  <a:lnSpc>
                    <a:spcPct val="90000"/>
                  </a:lnSpc>
                  <a:spcBef>
                    <a:spcPct val="0"/>
                  </a:spcBef>
                  <a:spcAft>
                    <a:spcPct val="35000"/>
                  </a:spcAft>
                </a:pPr>
                <a:r>
                  <a:rPr lang="en-US" sz="1600" b="1" kern="1200" dirty="0">
                    <a:solidFill>
                      <a:srgbClr val="FF6600"/>
                    </a:solidFill>
                    <a:latin typeface="Century Gothic" panose="020B0502020202020204" pitchFamily="34" charset="0"/>
                  </a:rPr>
                  <a:t>URGENT</a:t>
                </a:r>
              </a:p>
            </p:txBody>
          </p:sp>
          <p:sp>
            <p:nvSpPr>
              <p:cNvPr id="7" name="Freeform 22">
                <a:extLst>
                  <a:ext uri="{FF2B5EF4-FFF2-40B4-BE49-F238E27FC236}">
                    <a16:creationId xmlns:a16="http://schemas.microsoft.com/office/drawing/2014/main" id="{DF70D566-9462-4719-A364-7A7B990CCA2E}"/>
                  </a:ext>
                </a:extLst>
              </p:cNvPr>
              <p:cNvSpPr/>
              <p:nvPr/>
            </p:nvSpPr>
            <p:spPr>
              <a:xfrm>
                <a:off x="3215636" y="1894860"/>
                <a:ext cx="7524361" cy="1148302"/>
              </a:xfrm>
              <a:custGeom>
                <a:avLst/>
                <a:gdLst>
                  <a:gd name="connsiteX0" fmla="*/ 0 w 1251659"/>
                  <a:gd name="connsiteY0" fmla="*/ 0 h 2016096"/>
                  <a:gd name="connsiteX1" fmla="*/ 1251659 w 1251659"/>
                  <a:gd name="connsiteY1" fmla="*/ 0 h 2016096"/>
                  <a:gd name="connsiteX2" fmla="*/ 1251659 w 1251659"/>
                  <a:gd name="connsiteY2" fmla="*/ 2016096 h 2016096"/>
                  <a:gd name="connsiteX3" fmla="*/ 0 w 1251659"/>
                  <a:gd name="connsiteY3" fmla="*/ 2016096 h 2016096"/>
                  <a:gd name="connsiteX4" fmla="*/ 0 w 1251659"/>
                  <a:gd name="connsiteY4" fmla="*/ 0 h 2016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59" h="2016096">
                    <a:moveTo>
                      <a:pt x="0" y="0"/>
                    </a:moveTo>
                    <a:lnTo>
                      <a:pt x="1251659" y="0"/>
                    </a:lnTo>
                    <a:lnTo>
                      <a:pt x="1251659" y="2016096"/>
                    </a:lnTo>
                    <a:lnTo>
                      <a:pt x="0" y="2016096"/>
                    </a:lnTo>
                    <a:lnTo>
                      <a:pt x="0" y="0"/>
                    </a:lnTo>
                    <a:close/>
                  </a:path>
                </a:pathLst>
              </a:custGeom>
              <a:solidFill>
                <a:schemeClr val="bg1"/>
              </a:solidFill>
              <a:ln>
                <a:solidFill>
                  <a:schemeClr val="bg1"/>
                </a:solidFill>
              </a:ln>
              <a:effectLst/>
            </p:spPr>
            <p:style>
              <a:lnRef idx="0">
                <a:scrgbClr r="0" g="0" b="0"/>
              </a:lnRef>
              <a:fillRef idx="2">
                <a:scrgbClr r="0" g="0" b="0"/>
              </a:fillRef>
              <a:effectRef idx="1">
                <a:schemeClr val="dk2">
                  <a:hueOff val="0"/>
                  <a:satOff val="0"/>
                  <a:lumOff val="0"/>
                  <a:alphaOff val="0"/>
                </a:schemeClr>
              </a:effectRef>
              <a:fontRef idx="minor">
                <a:schemeClr val="dk1"/>
              </a:fontRef>
            </p:style>
            <p:txBody>
              <a:bodyPr spcFirstLastPara="0" vert="horz" wrap="square" lIns="0" tIns="58293" rIns="0" bIns="0" numCol="1" spcCol="1270" anchor="t" anchorCtr="0">
                <a:noAutofit/>
              </a:bodyPr>
              <a:lstStyle/>
              <a:p>
                <a:pPr lvl="0" algn="just" defTabSz="755650">
                  <a:lnSpc>
                    <a:spcPct val="90000"/>
                  </a:lnSpc>
                  <a:spcBef>
                    <a:spcPct val="0"/>
                  </a:spcBef>
                  <a:spcAft>
                    <a:spcPct val="35000"/>
                  </a:spcAft>
                </a:pPr>
                <a:r>
                  <a:rPr lang="en-US" sz="2000" kern="1200" dirty="0">
                    <a:solidFill>
                      <a:sysClr val="windowText" lastClr="000000"/>
                    </a:solidFill>
                    <a:latin typeface="Century Gothic" panose="020B0502020202020204" pitchFamily="34" charset="0"/>
                  </a:rPr>
                  <a:t>Suppose you have a deadline and you want to complete a poster design for an advertisement quickly… </a:t>
                </a:r>
              </a:p>
            </p:txBody>
          </p:sp>
        </p:grpSp>
        <p:pic>
          <p:nvPicPr>
            <p:cNvPr id="5" name="Picture 2" descr="Image result for deadline png">
              <a:extLst>
                <a:ext uri="{FF2B5EF4-FFF2-40B4-BE49-F238E27FC236}">
                  <a16:creationId xmlns:a16="http://schemas.microsoft.com/office/drawing/2014/main" id="{C6B0870D-D19A-426E-AC8C-81D701CB6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1209675"/>
              <a:ext cx="1755137" cy="1755137"/>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Google Shape;123;p14">
            <a:extLst>
              <a:ext uri="{FF2B5EF4-FFF2-40B4-BE49-F238E27FC236}">
                <a16:creationId xmlns:a16="http://schemas.microsoft.com/office/drawing/2014/main" id="{F06F9A5E-7047-45F3-BC88-C1D5FE9099B1}"/>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Tutorial Selection Study</a:t>
            </a:r>
            <a:endParaRPr lang="en-CA" b="1" dirty="0">
              <a:solidFill>
                <a:srgbClr val="434343"/>
              </a:solidFill>
            </a:endParaRPr>
          </a:p>
        </p:txBody>
      </p:sp>
      <p:sp>
        <p:nvSpPr>
          <p:cNvPr id="9" name="Slide Number Placeholder 8">
            <a:extLst>
              <a:ext uri="{FF2B5EF4-FFF2-40B4-BE49-F238E27FC236}">
                <a16:creationId xmlns:a16="http://schemas.microsoft.com/office/drawing/2014/main" id="{FEDF9DEE-8D4D-4CE3-8042-0F1975B385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19</a:t>
            </a:fld>
            <a:endParaRPr lang="en-CA"/>
          </a:p>
        </p:txBody>
      </p:sp>
      <p:sp>
        <p:nvSpPr>
          <p:cNvPr id="11" name="Google Shape;123;p14">
            <a:extLst>
              <a:ext uri="{FF2B5EF4-FFF2-40B4-BE49-F238E27FC236}">
                <a16:creationId xmlns:a16="http://schemas.microsoft.com/office/drawing/2014/main" id="{9AB1A1B1-C79E-4B94-AE5B-3DEAA2A244EA}"/>
              </a:ext>
            </a:extLst>
          </p:cNvPr>
          <p:cNvSpPr txBox="1"/>
          <p:nvPr/>
        </p:nvSpPr>
        <p:spPr>
          <a:xfrm>
            <a:off x="906492" y="1344409"/>
            <a:ext cx="4112117" cy="472684"/>
          </a:xfrm>
          <a:prstGeom prst="rect">
            <a:avLst/>
          </a:prstGeom>
          <a:noFill/>
          <a:ln>
            <a:noFill/>
          </a:ln>
        </p:spPr>
        <p:txBody>
          <a:bodyPr spcFirstLastPara="1" wrap="square" lIns="91425" tIns="45700" rIns="91425" bIns="45700" anchor="ctr" anchorCtr="0">
            <a:noAutofit/>
          </a:bodyPr>
          <a:lstStyle/>
          <a:p>
            <a:pPr marL="0" marR="0" lvl="0" indent="0" rtl="0">
              <a:lnSpc>
                <a:spcPct val="80000"/>
              </a:lnSpc>
              <a:spcBef>
                <a:spcPts val="0"/>
              </a:spcBef>
              <a:spcAft>
                <a:spcPts val="0"/>
              </a:spcAft>
              <a:buClr>
                <a:srgbClr val="E3410F"/>
              </a:buClr>
              <a:buSzPts val="3959"/>
              <a:buFont typeface="Calibri"/>
              <a:buNone/>
            </a:pPr>
            <a:r>
              <a:rPr lang="en-CA" sz="2800" b="1" dirty="0">
                <a:solidFill>
                  <a:srgbClr val="434343"/>
                </a:solidFill>
                <a:latin typeface="Calibri"/>
                <a:cs typeface="Calibri"/>
                <a:sym typeface="Calibri"/>
              </a:rPr>
              <a:t>Task:</a:t>
            </a:r>
            <a:endParaRPr lang="en-CA" sz="1050" b="1" dirty="0">
              <a:solidFill>
                <a:srgbClr val="434343"/>
              </a:solidFill>
            </a:endParaRPr>
          </a:p>
        </p:txBody>
      </p:sp>
      <p:sp>
        <p:nvSpPr>
          <p:cNvPr id="12" name="Google Shape;222;p19">
            <a:extLst>
              <a:ext uri="{FF2B5EF4-FFF2-40B4-BE49-F238E27FC236}">
                <a16:creationId xmlns:a16="http://schemas.microsoft.com/office/drawing/2014/main" id="{6632C0C1-54A1-48C6-9A42-4AE5EEFB0032}"/>
              </a:ext>
            </a:extLst>
          </p:cNvPr>
          <p:cNvSpPr txBox="1"/>
          <p:nvPr/>
        </p:nvSpPr>
        <p:spPr>
          <a:xfrm>
            <a:off x="1304924" y="1662004"/>
            <a:ext cx="8979254" cy="1655951"/>
          </a:xfrm>
          <a:prstGeom prst="rect">
            <a:avLst/>
          </a:prstGeom>
          <a:noFill/>
          <a:ln>
            <a:noFill/>
          </a:ln>
        </p:spPr>
        <p:txBody>
          <a:bodyPr spcFirstLastPara="1" wrap="square" lIns="121900" tIns="121900" rIns="121900" bIns="121900" anchor="t" anchorCtr="0">
            <a:noAutofit/>
          </a:bodyPr>
          <a:lstStyle/>
          <a:p>
            <a:pPr marL="457200" indent="-330200">
              <a:lnSpc>
                <a:spcPct val="150000"/>
              </a:lnSpc>
              <a:buSzPts val="1600"/>
              <a:buFont typeface="Calibri"/>
              <a:buChar char="➔"/>
            </a:pPr>
            <a:r>
              <a:rPr lang="en-CA" sz="2400" dirty="0">
                <a:latin typeface="Calibri"/>
                <a:ea typeface="Calibri"/>
                <a:cs typeface="Calibri"/>
                <a:sym typeface="Calibri"/>
              </a:rPr>
              <a:t>Select tutorials under certain scenarios </a:t>
            </a:r>
            <a:r>
              <a:rPr lang="nb-NO" dirty="0">
                <a:solidFill>
                  <a:schemeClr val="accent3">
                    <a:lumMod val="75000"/>
                  </a:schemeClr>
                </a:solidFill>
                <a:latin typeface="Calibri"/>
                <a:ea typeface="Calibri"/>
                <a:cs typeface="Calibri"/>
                <a:sym typeface="Calibri"/>
              </a:rPr>
              <a:t>[Dziubak et al., 2016]</a:t>
            </a:r>
            <a:r>
              <a:rPr lang="nb-NO" dirty="0">
                <a:solidFill>
                  <a:schemeClr val="accent3">
                    <a:lumMod val="75000"/>
                  </a:schemeClr>
                </a:solidFill>
              </a:rPr>
              <a:t> </a:t>
            </a:r>
            <a:r>
              <a:rPr lang="nb-NO" dirty="0">
                <a:solidFill>
                  <a:schemeClr val="accent3">
                    <a:lumMod val="75000"/>
                  </a:schemeClr>
                </a:solidFill>
                <a:latin typeface="Calibri"/>
                <a:ea typeface="Calibri"/>
                <a:cs typeface="Calibri"/>
                <a:sym typeface="Calibri"/>
              </a:rPr>
              <a:t>[Kong et al., 2012]</a:t>
            </a:r>
          </a:p>
          <a:p>
            <a:pPr marL="457200" indent="-330200">
              <a:lnSpc>
                <a:spcPct val="150000"/>
              </a:lnSpc>
              <a:buSzPts val="1600"/>
              <a:buFont typeface="Calibri"/>
              <a:buChar char="➔"/>
            </a:pPr>
            <a:r>
              <a:rPr lang="en-CA" sz="2400" dirty="0">
                <a:latin typeface="Calibri"/>
                <a:ea typeface="Calibri"/>
                <a:cs typeface="Calibri"/>
                <a:sym typeface="Calibri"/>
              </a:rPr>
              <a:t>3 tasks per condition</a:t>
            </a:r>
            <a:endParaRPr lang="nb-NO" sz="2400" dirty="0">
              <a:solidFill>
                <a:schemeClr val="accent3">
                  <a:lumMod val="75000"/>
                </a:schemeClr>
              </a:solidFill>
              <a:latin typeface="Calibri"/>
              <a:ea typeface="Calibri"/>
              <a:cs typeface="Calibri"/>
              <a:sym typeface="Calibri"/>
            </a:endParaRPr>
          </a:p>
          <a:p>
            <a:pPr marL="457200" indent="-330200">
              <a:lnSpc>
                <a:spcPct val="115000"/>
              </a:lnSpc>
              <a:buSzPts val="1600"/>
              <a:buFont typeface="Calibri"/>
              <a:buChar char="➔"/>
            </a:pPr>
            <a:endParaRPr lang="en-CA" sz="2000" dirty="0">
              <a:latin typeface="Calibri"/>
              <a:ea typeface="Calibri"/>
              <a:cs typeface="Calibri"/>
              <a:sym typeface="Calibri"/>
            </a:endParaRPr>
          </a:p>
          <a:p>
            <a:pPr marL="457200" lvl="0" indent="0" algn="l" rtl="0">
              <a:lnSpc>
                <a:spcPct val="115000"/>
              </a:lnSpc>
              <a:spcBef>
                <a:spcPts val="0"/>
              </a:spcBef>
              <a:spcAft>
                <a:spcPts val="0"/>
              </a:spcAft>
              <a:buNone/>
            </a:pPr>
            <a:endParaRPr sz="2000" dirty="0">
              <a:latin typeface="Calibri"/>
              <a:ea typeface="Calibri"/>
              <a:cs typeface="Calibri"/>
              <a:sym typeface="Calibri"/>
            </a:endParaRPr>
          </a:p>
        </p:txBody>
      </p:sp>
    </p:spTree>
    <p:extLst>
      <p:ext uri="{BB962C8B-B14F-4D97-AF65-F5344CB8AC3E}">
        <p14:creationId xmlns:p14="http://schemas.microsoft.com/office/powerpoint/2010/main" val="129656621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00334B-E637-43B4-9A13-0F99A30405F1}"/>
              </a:ext>
            </a:extLst>
          </p:cNvPr>
          <p:cNvGrpSpPr/>
          <p:nvPr/>
        </p:nvGrpSpPr>
        <p:grpSpPr>
          <a:xfrm>
            <a:off x="927949" y="750585"/>
            <a:ext cx="7469635" cy="5708398"/>
            <a:chOff x="838159" y="350209"/>
            <a:chExt cx="7469635" cy="5708398"/>
          </a:xfrm>
        </p:grpSpPr>
        <p:pic>
          <p:nvPicPr>
            <p:cNvPr id="1026" name="Picture 2" descr="How to Edit RAW Images in Photoshop - PHLEARN">
              <a:extLst>
                <a:ext uri="{FF2B5EF4-FFF2-40B4-BE49-F238E27FC236}">
                  <a16:creationId xmlns:a16="http://schemas.microsoft.com/office/drawing/2014/main" id="{C11971AF-91C0-413E-A2BF-E598F93C2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469" y="1277057"/>
              <a:ext cx="7172325" cy="47815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Image result for photoshop logo">
              <a:extLst>
                <a:ext uri="{FF2B5EF4-FFF2-40B4-BE49-F238E27FC236}">
                  <a16:creationId xmlns:a16="http://schemas.microsoft.com/office/drawing/2014/main" id="{394A1568-57C2-4131-B92C-DF27196FF9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59" y="350209"/>
              <a:ext cx="594619" cy="584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07D2CF9F-D53C-4D89-B539-B2F896764461}"/>
              </a:ext>
            </a:extLst>
          </p:cNvPr>
          <p:cNvGrpSpPr/>
          <p:nvPr/>
        </p:nvGrpSpPr>
        <p:grpSpPr>
          <a:xfrm>
            <a:off x="2059877" y="787589"/>
            <a:ext cx="8290026" cy="5876321"/>
            <a:chOff x="-245109" y="338281"/>
            <a:chExt cx="7939946" cy="5607336"/>
          </a:xfrm>
        </p:grpSpPr>
        <p:pic>
          <p:nvPicPr>
            <p:cNvPr id="1028" name="Picture 4" descr="What's Included With AutoCAD? | Compare Specialized CAD Toolsets ...">
              <a:extLst>
                <a:ext uri="{FF2B5EF4-FFF2-40B4-BE49-F238E27FC236}">
                  <a16:creationId xmlns:a16="http://schemas.microsoft.com/office/drawing/2014/main" id="{EE4C26D4-C178-469C-8F4E-D6EFADC13F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109" y="1635508"/>
              <a:ext cx="7939946" cy="43101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autocad logo">
              <a:extLst>
                <a:ext uri="{FF2B5EF4-FFF2-40B4-BE49-F238E27FC236}">
                  <a16:creationId xmlns:a16="http://schemas.microsoft.com/office/drawing/2014/main" id="{3AFA3456-7095-406A-8DF3-B06352C92CD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2388" y="338281"/>
              <a:ext cx="1753124" cy="4591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CF49ED05-6F78-41D4-B119-FD482EA6F79D}"/>
              </a:ext>
            </a:extLst>
          </p:cNvPr>
          <p:cNvGrpSpPr/>
          <p:nvPr/>
        </p:nvGrpSpPr>
        <p:grpSpPr>
          <a:xfrm>
            <a:off x="3018295" y="586053"/>
            <a:ext cx="8823895" cy="6461366"/>
            <a:chOff x="3193857" y="171715"/>
            <a:chExt cx="8823895" cy="6461366"/>
          </a:xfrm>
        </p:grpSpPr>
        <p:pic>
          <p:nvPicPr>
            <p:cNvPr id="1034" name="Picture 10" descr="Sketchup Tutorial: Sketchup Interface &amp; Basic Tools | Black ...">
              <a:extLst>
                <a:ext uri="{FF2B5EF4-FFF2-40B4-BE49-F238E27FC236}">
                  <a16:creationId xmlns:a16="http://schemas.microsoft.com/office/drawing/2014/main" id="{50B67F8F-7F2A-4F7A-AA29-39105215CE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3857" y="2276523"/>
              <a:ext cx="7744992" cy="43565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sketchup logo">
              <a:extLst>
                <a:ext uri="{FF2B5EF4-FFF2-40B4-BE49-F238E27FC236}">
                  <a16:creationId xmlns:a16="http://schemas.microsoft.com/office/drawing/2014/main" id="{7AFFE130-BB5A-4EED-BC7F-8465023110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64849" y="171715"/>
              <a:ext cx="1252903" cy="835268"/>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Google Shape;114;p13">
            <a:extLst>
              <a:ext uri="{FF2B5EF4-FFF2-40B4-BE49-F238E27FC236}">
                <a16:creationId xmlns:a16="http://schemas.microsoft.com/office/drawing/2014/main" id="{92E49090-F451-4AFC-9690-61BF7EE6335D}"/>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Feature-Rich Software</a:t>
            </a:r>
            <a:endParaRPr lang="en-CA" b="1" dirty="0">
              <a:solidFill>
                <a:srgbClr val="434343"/>
              </a:solidFill>
            </a:endParaRPr>
          </a:p>
        </p:txBody>
      </p:sp>
      <p:sp>
        <p:nvSpPr>
          <p:cNvPr id="14" name="Slide Number Placeholder 13">
            <a:extLst>
              <a:ext uri="{FF2B5EF4-FFF2-40B4-BE49-F238E27FC236}">
                <a16:creationId xmlns:a16="http://schemas.microsoft.com/office/drawing/2014/main" id="{C63EDBB3-0B7B-4935-BAB4-DC072B1917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a:t>
            </a:fld>
            <a:endParaRPr lang="en-CA"/>
          </a:p>
        </p:txBody>
      </p:sp>
      <p:grpSp>
        <p:nvGrpSpPr>
          <p:cNvPr id="5" name="Group 4">
            <a:extLst>
              <a:ext uri="{FF2B5EF4-FFF2-40B4-BE49-F238E27FC236}">
                <a16:creationId xmlns:a16="http://schemas.microsoft.com/office/drawing/2014/main" id="{3D522CE0-CE5F-4F13-86AA-7447C54F5801}"/>
              </a:ext>
            </a:extLst>
          </p:cNvPr>
          <p:cNvGrpSpPr/>
          <p:nvPr/>
        </p:nvGrpSpPr>
        <p:grpSpPr>
          <a:xfrm>
            <a:off x="0" y="0"/>
            <a:ext cx="12192000" cy="6858000"/>
            <a:chOff x="0" y="0"/>
            <a:chExt cx="12192000" cy="6858000"/>
          </a:xfrm>
        </p:grpSpPr>
        <p:grpSp>
          <p:nvGrpSpPr>
            <p:cNvPr id="20" name="Group 19">
              <a:extLst>
                <a:ext uri="{FF2B5EF4-FFF2-40B4-BE49-F238E27FC236}">
                  <a16:creationId xmlns:a16="http://schemas.microsoft.com/office/drawing/2014/main" id="{97104BF3-FC51-4CA1-B3AB-C320542703A4}"/>
                </a:ext>
              </a:extLst>
            </p:cNvPr>
            <p:cNvGrpSpPr/>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5741F2C9-DFF8-40AC-9296-F2F132B3BF71}"/>
                  </a:ext>
                </a:extLst>
              </p:cNvPr>
              <p:cNvSpPr/>
              <p:nvPr/>
            </p:nvSpPr>
            <p:spPr>
              <a:xfrm>
                <a:off x="0" y="0"/>
                <a:ext cx="12192000" cy="6858000"/>
              </a:xfrm>
              <a:prstGeom prst="rect">
                <a:avLst/>
              </a:prstGeom>
              <a:solidFill>
                <a:schemeClr val="dk1">
                  <a:alpha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24" name="Picture 8" descr="Image result for tutorial">
                <a:extLst>
                  <a:ext uri="{FF2B5EF4-FFF2-40B4-BE49-F238E27FC236}">
                    <a16:creationId xmlns:a16="http://schemas.microsoft.com/office/drawing/2014/main" id="{65E06868-9B07-452B-8722-80DEDC0D76AA}"/>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9816" b="96933" l="5402" r="90000">
                            <a14:foregroundMark x1="15747" y1="12679" x2="15747" y2="22495"/>
                            <a14:foregroundMark x1="27356" y1="30266" x2="27356" y2="35174"/>
                            <a14:foregroundMark x1="38736" y1="27607" x2="36897" y2="33742"/>
                            <a14:foregroundMark x1="38276" y1="37832" x2="38276" y2="37832"/>
                            <a14:foregroundMark x1="46552" y1="44990" x2="46092" y2="46626"/>
                            <a14:foregroundMark x1="49080" y1="41104" x2="49080" y2="42331"/>
                            <a14:foregroundMark x1="50115" y1="35992" x2="49885" y2="37628"/>
                            <a14:foregroundMark x1="35747" y1="59918" x2="40460" y2="59918"/>
                            <a14:foregroundMark x1="30115" y1="55624" x2="31379" y2="55828"/>
                            <a14:foregroundMark x1="40805" y1="59714" x2="45287" y2="59714"/>
                            <a14:foregroundMark x1="48966" y1="42740" x2="48506" y2="44785"/>
                            <a14:foregroundMark x1="48391" y1="45399" x2="48046" y2="47035"/>
                            <a14:foregroundMark x1="48046" y1="47648" x2="46437" y2="55828"/>
                            <a14:foregroundMark x1="41379" y1="46421" x2="40575" y2="47648"/>
                            <a14:foregroundMark x1="34713" y1="26380" x2="34828" y2="29243"/>
                            <a14:foregroundMark x1="31724" y1="59714" x2="35632" y2="59714"/>
                            <a14:foregroundMark x1="12989" y1="12679" x2="12644" y2="17791"/>
                            <a14:foregroundMark x1="13448" y1="11247" x2="18621" y2="9816"/>
                            <a14:foregroundMark x1="12759" y1="21677" x2="12759" y2="21677"/>
                            <a14:foregroundMark x1="12759" y1="21677" x2="12759" y2="26176"/>
                            <a14:foregroundMark x1="7356" y1="42740" x2="8391" y2="54806"/>
                            <a14:foregroundMark x1="34368" y1="70552" x2="36552" y2="78323"/>
                            <a14:foregroundMark x1="31149" y1="70552" x2="42184" y2="70757"/>
                            <a14:foregroundMark x1="9425" y1="58078" x2="9425" y2="68507"/>
                            <a14:foregroundMark x1="9425" y1="68507" x2="13793" y2="75869"/>
                            <a14:foregroundMark x1="13793" y1="75869" x2="22299" y2="74847"/>
                            <a14:foregroundMark x1="15172" y1="83436" x2="15517" y2="91207"/>
                            <a14:foregroundMark x1="7816" y1="76687" x2="9080" y2="72393"/>
                            <a14:foregroundMark x1="5517" y1="40695" x2="8161" y2="71575"/>
                            <a14:foregroundMark x1="11724" y1="28630" x2="14483" y2="34560"/>
                            <a14:foregroundMark x1="16437" y1="83027" x2="19885" y2="83436"/>
                            <a14:foregroundMark x1="10230" y1="96933" x2="10230" y2="96933"/>
                          </a14:backgroundRemoval>
                        </a14:imgEffect>
                      </a14:imgLayer>
                    </a14:imgProps>
                  </a:ext>
                  <a:ext uri="{28A0092B-C50C-407E-A947-70E740481C1C}">
                    <a14:useLocalDpi xmlns:a14="http://schemas.microsoft.com/office/drawing/2010/main" val="0"/>
                  </a:ext>
                </a:extLst>
              </a:blip>
              <a:srcRect r="46794"/>
              <a:stretch/>
            </p:blipFill>
            <p:spPr bwMode="auto">
              <a:xfrm>
                <a:off x="4811421" y="2157648"/>
                <a:ext cx="2451895" cy="230830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C6136006-7A0E-4166-82F6-F8579F3ED8DD}"/>
                </a:ext>
              </a:extLst>
            </p:cNvPr>
            <p:cNvSpPr txBox="1"/>
            <p:nvPr/>
          </p:nvSpPr>
          <p:spPr>
            <a:xfrm>
              <a:off x="4524206" y="4516878"/>
              <a:ext cx="3429000" cy="584775"/>
            </a:xfrm>
            <a:prstGeom prst="rect">
              <a:avLst/>
            </a:prstGeom>
            <a:noFill/>
          </p:spPr>
          <p:txBody>
            <a:bodyPr wrap="square" rtlCol="0">
              <a:spAutoFit/>
            </a:bodyPr>
            <a:lstStyle/>
            <a:p>
              <a:r>
                <a:rPr lang="en-CA" sz="3200" b="1" dirty="0">
                  <a:solidFill>
                    <a:schemeClr val="bg1"/>
                  </a:solidFill>
                  <a:latin typeface="Calibri" panose="020F0502020204030204" pitchFamily="34" charset="0"/>
                  <a:cs typeface="Calibri" panose="020F0502020204030204" pitchFamily="34" charset="0"/>
                </a:rPr>
                <a:t>Software Tutorials</a:t>
              </a:r>
            </a:p>
          </p:txBody>
        </p:sp>
      </p:grpSp>
    </p:spTree>
    <p:extLst>
      <p:ext uri="{BB962C8B-B14F-4D97-AF65-F5344CB8AC3E}">
        <p14:creationId xmlns:p14="http://schemas.microsoft.com/office/powerpoint/2010/main" val="271978302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4">
            <a:extLst>
              <a:ext uri="{FF2B5EF4-FFF2-40B4-BE49-F238E27FC236}">
                <a16:creationId xmlns:a16="http://schemas.microsoft.com/office/drawing/2014/main" id="{08987BEB-F0CB-431E-8567-316A326C4655}"/>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Tutorial Selection Study: Results</a:t>
            </a:r>
            <a:endParaRPr lang="en-CA" b="1" dirty="0">
              <a:solidFill>
                <a:srgbClr val="434343"/>
              </a:solidFill>
            </a:endParaRPr>
          </a:p>
        </p:txBody>
      </p:sp>
      <p:sp>
        <p:nvSpPr>
          <p:cNvPr id="3" name="Slide Number Placeholder 2">
            <a:extLst>
              <a:ext uri="{FF2B5EF4-FFF2-40B4-BE49-F238E27FC236}">
                <a16:creationId xmlns:a16="http://schemas.microsoft.com/office/drawing/2014/main" id="{88F6D8A7-AD95-4D1E-B0AB-A76CEA2BC1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20</a:t>
            </a:fld>
            <a:endParaRPr lang="en-CA"/>
          </a:p>
        </p:txBody>
      </p:sp>
      <p:sp>
        <p:nvSpPr>
          <p:cNvPr id="11" name="Rectangle 10">
            <a:extLst>
              <a:ext uri="{FF2B5EF4-FFF2-40B4-BE49-F238E27FC236}">
                <a16:creationId xmlns:a16="http://schemas.microsoft.com/office/drawing/2014/main" id="{F699DE21-C7B1-47E8-935E-F26BA960A13B}"/>
              </a:ext>
            </a:extLst>
          </p:cNvPr>
          <p:cNvSpPr/>
          <p:nvPr/>
        </p:nvSpPr>
        <p:spPr>
          <a:xfrm>
            <a:off x="1073497" y="1347560"/>
            <a:ext cx="10045006" cy="523220"/>
          </a:xfrm>
          <a:prstGeom prst="rect">
            <a:avLst/>
          </a:prstGeom>
        </p:spPr>
        <p:txBody>
          <a:bodyPr wrap="square">
            <a:spAutoFit/>
          </a:bodyPr>
          <a:lstStyle/>
          <a:p>
            <a:pPr lvl="2" algn="ctr">
              <a:spcAft>
                <a:spcPts val="1200"/>
              </a:spcAft>
            </a:pPr>
            <a:r>
              <a:rPr lang="en-US" sz="2800" dirty="0">
                <a:latin typeface="Calibri" panose="020F0502020204030204" pitchFamily="34" charset="0"/>
                <a:cs typeface="Calibri" panose="020F0502020204030204" pitchFamily="34" charset="0"/>
              </a:rPr>
              <a:t>All participants preferred </a:t>
            </a:r>
            <a:r>
              <a:rPr lang="en-US" sz="2800" dirty="0" err="1">
                <a:latin typeface="Calibri" panose="020F0502020204030204" pitchFamily="34" charset="0"/>
                <a:cs typeface="Calibri" panose="020F0502020204030204" pitchFamily="34" charset="0"/>
              </a:rPr>
              <a:t>TutVis</a:t>
            </a:r>
            <a:endParaRPr lang="en-US" sz="2800" dirty="0">
              <a:latin typeface="Calibri" panose="020F0502020204030204" pitchFamily="34" charset="0"/>
              <a:cs typeface="Calibri" panose="020F0502020204030204" pitchFamily="34" charset="0"/>
            </a:endParaRPr>
          </a:p>
        </p:txBody>
      </p:sp>
      <p:pic>
        <p:nvPicPr>
          <p:cNvPr id="10" name="Picture 2" descr="Medal Icon | Search by Muzli">
            <a:extLst>
              <a:ext uri="{FF2B5EF4-FFF2-40B4-BE49-F238E27FC236}">
                <a16:creationId xmlns:a16="http://schemas.microsoft.com/office/drawing/2014/main" id="{095A9CFD-1B28-4F9C-88F6-E4BF80FFAB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768" r="2375"/>
          <a:stretch/>
        </p:blipFill>
        <p:spPr bwMode="auto">
          <a:xfrm>
            <a:off x="9192534" y="4651396"/>
            <a:ext cx="1579331" cy="22066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edal Icon | Search by Muzli">
            <a:extLst>
              <a:ext uri="{FF2B5EF4-FFF2-40B4-BE49-F238E27FC236}">
                <a16:creationId xmlns:a16="http://schemas.microsoft.com/office/drawing/2014/main" id="{BA6E63D3-5ACC-4915-8B67-F86F34406E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16" r="34428"/>
          <a:stretch/>
        </p:blipFill>
        <p:spPr bwMode="auto">
          <a:xfrm>
            <a:off x="5704685" y="4651396"/>
            <a:ext cx="1579330" cy="220660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32CEEDA3-99E9-474D-961A-25DB6B8C711F}"/>
              </a:ext>
            </a:extLst>
          </p:cNvPr>
          <p:cNvGrpSpPr/>
          <p:nvPr/>
        </p:nvGrpSpPr>
        <p:grpSpPr>
          <a:xfrm>
            <a:off x="904514" y="2160203"/>
            <a:ext cx="3586808" cy="4697797"/>
            <a:chOff x="904514" y="2160203"/>
            <a:chExt cx="3586808" cy="4697797"/>
          </a:xfrm>
        </p:grpSpPr>
        <p:pic>
          <p:nvPicPr>
            <p:cNvPr id="1026" name="Picture 2" descr="Medal Icon | Search by Muzli">
              <a:extLst>
                <a:ext uri="{FF2B5EF4-FFF2-40B4-BE49-F238E27FC236}">
                  <a16:creationId xmlns:a16="http://schemas.microsoft.com/office/drawing/2014/main" id="{B303D88C-B361-4682-B3FC-F9DBEBE367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875"/>
            <a:stretch/>
          </p:blipFill>
          <p:spPr bwMode="auto">
            <a:xfrm>
              <a:off x="2073015" y="4798100"/>
              <a:ext cx="1579330" cy="20599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FFE82FD-13AF-4BAA-B0E6-7288AF089880}"/>
                </a:ext>
              </a:extLst>
            </p:cNvPr>
            <p:cNvGrpSpPr/>
            <p:nvPr/>
          </p:nvGrpSpPr>
          <p:grpSpPr>
            <a:xfrm>
              <a:off x="904514" y="2160203"/>
              <a:ext cx="3586808" cy="3052671"/>
              <a:chOff x="904514" y="2160203"/>
              <a:chExt cx="3586808" cy="3052671"/>
            </a:xfrm>
          </p:grpSpPr>
          <p:pic>
            <p:nvPicPr>
              <p:cNvPr id="2062" name="Picture 14" descr="Study: 97% of Time Facebook Messenger “Thumbs Up” Really Means ...">
                <a:extLst>
                  <a:ext uri="{FF2B5EF4-FFF2-40B4-BE49-F238E27FC236}">
                    <a16:creationId xmlns:a16="http://schemas.microsoft.com/office/drawing/2014/main" id="{71484669-9873-4979-B0F9-FAFF5D3A2C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5973" y="4481466"/>
                <a:ext cx="925970" cy="7314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Study: 97% of Time Facebook Messenger “Thumbs Up” Really Means ...">
                <a:extLst>
                  <a:ext uri="{FF2B5EF4-FFF2-40B4-BE49-F238E27FC236}">
                    <a16:creationId xmlns:a16="http://schemas.microsoft.com/office/drawing/2014/main" id="{1274F45A-07C4-4D22-943F-45A2FF86B8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664" y="4249068"/>
                <a:ext cx="925970" cy="73140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Study: 97% of Time Facebook Messenger “Thumbs Up” Really Means ...">
                <a:extLst>
                  <a:ext uri="{FF2B5EF4-FFF2-40B4-BE49-F238E27FC236}">
                    <a16:creationId xmlns:a16="http://schemas.microsoft.com/office/drawing/2014/main" id="{E82E7866-B4A5-4371-92DE-845B150D74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205" y="3554284"/>
                <a:ext cx="925970" cy="7314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Study: 97% of Time Facebook Messenger “Thumbs Up” Really Means ...">
                <a:extLst>
                  <a:ext uri="{FF2B5EF4-FFF2-40B4-BE49-F238E27FC236}">
                    <a16:creationId xmlns:a16="http://schemas.microsoft.com/office/drawing/2014/main" id="{79F3BCDF-9CEF-4F2E-AACE-B926379F07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0933" y="3480432"/>
                <a:ext cx="925970" cy="73140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Study: 97% of Time Facebook Messenger “Thumbs Up” Really Means ...">
                <a:extLst>
                  <a:ext uri="{FF2B5EF4-FFF2-40B4-BE49-F238E27FC236}">
                    <a16:creationId xmlns:a16="http://schemas.microsoft.com/office/drawing/2014/main" id="{20ABAEE7-70DE-4F63-9D18-313AFCC4D8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4599" y="2992806"/>
                <a:ext cx="925970" cy="73140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Study: 97% of Time Facebook Messenger “Thumbs Up” Really Means ...">
                <a:extLst>
                  <a:ext uri="{FF2B5EF4-FFF2-40B4-BE49-F238E27FC236}">
                    <a16:creationId xmlns:a16="http://schemas.microsoft.com/office/drawing/2014/main" id="{E6CA6238-1A5B-4C92-9AC9-1A14E859CE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4492" y="4476018"/>
                <a:ext cx="925970" cy="73140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Study: 97% of Time Facebook Messenger “Thumbs Up” Really Means ...">
                <a:extLst>
                  <a:ext uri="{FF2B5EF4-FFF2-40B4-BE49-F238E27FC236}">
                    <a16:creationId xmlns:a16="http://schemas.microsoft.com/office/drawing/2014/main" id="{A4150889-30B2-493C-B424-C8E8654834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3190" y="2758210"/>
                <a:ext cx="925970" cy="73140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Study: 97% of Time Facebook Messenger “Thumbs Up” Really Means ...">
                <a:extLst>
                  <a:ext uri="{FF2B5EF4-FFF2-40B4-BE49-F238E27FC236}">
                    <a16:creationId xmlns:a16="http://schemas.microsoft.com/office/drawing/2014/main" id="{CFE38773-34E7-43EF-8E77-7C72C5ACB7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514" y="3811342"/>
                <a:ext cx="925970" cy="73140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Study: 97% of Time Facebook Messenger “Thumbs Up” Really Means ...">
                <a:extLst>
                  <a:ext uri="{FF2B5EF4-FFF2-40B4-BE49-F238E27FC236}">
                    <a16:creationId xmlns:a16="http://schemas.microsoft.com/office/drawing/2014/main" id="{3703FAFA-4A03-47C8-BC63-17AC732DA1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5352" y="3583569"/>
                <a:ext cx="925970" cy="73140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Study: 97% of Time Facebook Messenger “Thumbs Up” Really Means ...">
                <a:extLst>
                  <a:ext uri="{FF2B5EF4-FFF2-40B4-BE49-F238E27FC236}">
                    <a16:creationId xmlns:a16="http://schemas.microsoft.com/office/drawing/2014/main" id="{D0552BD4-FC62-40BC-B5D9-74DB0BD71A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5438" y="2929328"/>
                <a:ext cx="925970" cy="73140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Study: 97% of Time Facebook Messenger “Thumbs Up” Really Means ...">
                <a:extLst>
                  <a:ext uri="{FF2B5EF4-FFF2-40B4-BE49-F238E27FC236}">
                    <a16:creationId xmlns:a16="http://schemas.microsoft.com/office/drawing/2014/main" id="{9106EEB2-5A0C-4280-A5BF-00AC7131FA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5851" y="2245802"/>
                <a:ext cx="925970" cy="7314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Study: 97% of Time Facebook Messenger “Thumbs Up” Really Means ...">
                <a:extLst>
                  <a:ext uri="{FF2B5EF4-FFF2-40B4-BE49-F238E27FC236}">
                    <a16:creationId xmlns:a16="http://schemas.microsoft.com/office/drawing/2014/main" id="{20F6DBAA-B4B6-44E0-941F-2DF96F851B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0529" y="2160203"/>
                <a:ext cx="925970" cy="73140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72054334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4">
            <a:extLst>
              <a:ext uri="{FF2B5EF4-FFF2-40B4-BE49-F238E27FC236}">
                <a16:creationId xmlns:a16="http://schemas.microsoft.com/office/drawing/2014/main" id="{08987BEB-F0CB-431E-8567-316A326C4655}"/>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Tutorial Selection Study: Results</a:t>
            </a:r>
            <a:endParaRPr lang="en-CA" b="1" dirty="0">
              <a:solidFill>
                <a:srgbClr val="434343"/>
              </a:solidFill>
            </a:endParaRPr>
          </a:p>
        </p:txBody>
      </p:sp>
      <p:sp>
        <p:nvSpPr>
          <p:cNvPr id="6" name="Rectangle 5">
            <a:extLst>
              <a:ext uri="{FF2B5EF4-FFF2-40B4-BE49-F238E27FC236}">
                <a16:creationId xmlns:a16="http://schemas.microsoft.com/office/drawing/2014/main" id="{AEF1E0CB-54E8-4162-93D5-47EE077F2975}"/>
              </a:ext>
            </a:extLst>
          </p:cNvPr>
          <p:cNvSpPr/>
          <p:nvPr/>
        </p:nvSpPr>
        <p:spPr>
          <a:xfrm>
            <a:off x="1073497" y="1763315"/>
            <a:ext cx="10045006" cy="1107996"/>
          </a:xfrm>
          <a:prstGeom prst="rect">
            <a:avLst/>
          </a:prstGeom>
        </p:spPr>
        <p:txBody>
          <a:bodyPr wrap="square">
            <a:spAutoFit/>
          </a:bodyPr>
          <a:lstStyle/>
          <a:p>
            <a:pPr lvl="2">
              <a:spcAft>
                <a:spcPts val="1200"/>
              </a:spcAft>
            </a:pPr>
            <a:endParaRPr lang="en-US" sz="2800" i="1" dirty="0">
              <a:latin typeface="Calibri Light" panose="020F0302020204030204" pitchFamily="34" charset="0"/>
              <a:cs typeface="Calibri Light" panose="020F0302020204030204" pitchFamily="34" charset="0"/>
            </a:endParaRPr>
          </a:p>
          <a:p>
            <a:pPr algn="just"/>
            <a:endParaRPr lang="en-US" sz="2800" i="1" dirty="0">
              <a:latin typeface="Calibri Light" panose="020F0302020204030204" pitchFamily="34" charset="0"/>
              <a:cs typeface="Calibri Light" panose="020F0302020204030204" pitchFamily="34" charset="0"/>
            </a:endParaRPr>
          </a:p>
        </p:txBody>
      </p:sp>
      <p:sp>
        <p:nvSpPr>
          <p:cNvPr id="3" name="Slide Number Placeholder 2">
            <a:extLst>
              <a:ext uri="{FF2B5EF4-FFF2-40B4-BE49-F238E27FC236}">
                <a16:creationId xmlns:a16="http://schemas.microsoft.com/office/drawing/2014/main" id="{88F6D8A7-AD95-4D1E-B0AB-A76CEA2BC1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21</a:t>
            </a:fld>
            <a:endParaRPr lang="en-CA"/>
          </a:p>
        </p:txBody>
      </p:sp>
      <p:sp>
        <p:nvSpPr>
          <p:cNvPr id="9" name="Rectangle 8">
            <a:extLst>
              <a:ext uri="{FF2B5EF4-FFF2-40B4-BE49-F238E27FC236}">
                <a16:creationId xmlns:a16="http://schemas.microsoft.com/office/drawing/2014/main" id="{6D63F508-4918-4A54-8942-F98BAB7BB29A}"/>
              </a:ext>
            </a:extLst>
          </p:cNvPr>
          <p:cNvSpPr/>
          <p:nvPr/>
        </p:nvSpPr>
        <p:spPr>
          <a:xfrm>
            <a:off x="1898823" y="2540583"/>
            <a:ext cx="8394353" cy="954107"/>
          </a:xfrm>
          <a:prstGeom prst="rect">
            <a:avLst/>
          </a:prstGeom>
        </p:spPr>
        <p:txBody>
          <a:bodyPr wrap="square">
            <a:spAutoFit/>
          </a:bodyPr>
          <a:lstStyle/>
          <a:p>
            <a:pPr lvl="2" algn="ctr">
              <a:spcAft>
                <a:spcPts val="1200"/>
              </a:spcAft>
            </a:pPr>
            <a:r>
              <a:rPr lang="en-US" sz="2800" dirty="0">
                <a:latin typeface="Calibri" panose="020F0502020204030204" pitchFamily="34" charset="0"/>
                <a:cs typeface="Calibri" panose="020F0502020204030204" pitchFamily="34" charset="0"/>
              </a:rPr>
              <a:t>Participants were more confident during tutorial selection while using </a:t>
            </a:r>
            <a:r>
              <a:rPr lang="en-US" sz="2800" dirty="0" err="1">
                <a:latin typeface="Calibri" panose="020F0502020204030204" pitchFamily="34" charset="0"/>
                <a:cs typeface="Calibri" panose="020F0502020204030204" pitchFamily="34" charset="0"/>
              </a:rPr>
              <a:t>TutVis</a:t>
            </a:r>
            <a:r>
              <a:rPr lang="en-US" sz="2800" dirty="0">
                <a:latin typeface="Calibri" panose="020F0502020204030204" pitchFamily="34" charset="0"/>
                <a:cs typeface="Calibri" panose="020F0502020204030204" pitchFamily="34" charset="0"/>
              </a:rPr>
              <a:t> </a:t>
            </a:r>
            <a:r>
              <a:rPr lang="en-US" sz="1800" dirty="0">
                <a:solidFill>
                  <a:srgbClr val="474747"/>
                </a:solidFill>
                <a:latin typeface="Calibri" panose="020F0502020204030204" pitchFamily="34" charset="0"/>
                <a:cs typeface="Calibri" panose="020F0502020204030204" pitchFamily="34" charset="0"/>
              </a:rPr>
              <a:t>(p &lt; 0.05)</a:t>
            </a:r>
            <a:endParaRPr lang="en-US" sz="2800" dirty="0">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6AC64C40-3563-4327-B7C5-4599D4DC694B}"/>
              </a:ext>
            </a:extLst>
          </p:cNvPr>
          <p:cNvGrpSpPr/>
          <p:nvPr/>
        </p:nvGrpSpPr>
        <p:grpSpPr>
          <a:xfrm>
            <a:off x="4338100" y="3939827"/>
            <a:ext cx="4272500" cy="2541384"/>
            <a:chOff x="4338100" y="4209220"/>
            <a:chExt cx="4272500" cy="2541384"/>
          </a:xfrm>
        </p:grpSpPr>
        <p:pic>
          <p:nvPicPr>
            <p:cNvPr id="5" name="Picture 4" descr="A close up of a sign&#10;&#10;Description automatically generated">
              <a:extLst>
                <a:ext uri="{FF2B5EF4-FFF2-40B4-BE49-F238E27FC236}">
                  <a16:creationId xmlns:a16="http://schemas.microsoft.com/office/drawing/2014/main" id="{E58D6EC7-9C82-4A08-A723-E7D62BFA51A4}"/>
                </a:ext>
              </a:extLst>
            </p:cNvPr>
            <p:cNvPicPr>
              <a:picLocks noChangeAspect="1"/>
            </p:cNvPicPr>
            <p:nvPr/>
          </p:nvPicPr>
          <p:blipFill rotWithShape="1">
            <a:blip r:embed="rId3"/>
            <a:srcRect b="13462"/>
            <a:stretch/>
          </p:blipFill>
          <p:spPr>
            <a:xfrm>
              <a:off x="4916108" y="4259729"/>
              <a:ext cx="2550283" cy="2096621"/>
            </a:xfrm>
            <a:prstGeom prst="rect">
              <a:avLst/>
            </a:prstGeom>
          </p:spPr>
        </p:pic>
        <p:sp>
          <p:nvSpPr>
            <p:cNvPr id="10" name="Rectangle 9">
              <a:extLst>
                <a:ext uri="{FF2B5EF4-FFF2-40B4-BE49-F238E27FC236}">
                  <a16:creationId xmlns:a16="http://schemas.microsoft.com/office/drawing/2014/main" id="{6E7EDE2F-696E-412F-9ACB-D2528F7C1620}"/>
                </a:ext>
              </a:extLst>
            </p:cNvPr>
            <p:cNvSpPr/>
            <p:nvPr/>
          </p:nvSpPr>
          <p:spPr>
            <a:xfrm>
              <a:off x="7026622" y="4209220"/>
              <a:ext cx="1583978" cy="523220"/>
            </a:xfrm>
            <a:prstGeom prst="rect">
              <a:avLst/>
            </a:prstGeom>
          </p:spPr>
          <p:txBody>
            <a:bodyPr wrap="square">
              <a:spAutoFit/>
            </a:bodyPr>
            <a:lstStyle/>
            <a:p>
              <a:pPr lvl="2" algn="ctr">
                <a:spcAft>
                  <a:spcPts val="1200"/>
                </a:spcAft>
              </a:pPr>
              <a:r>
                <a:rPr lang="en-US" sz="2800" dirty="0" err="1">
                  <a:latin typeface="Calibri" panose="020F0502020204030204" pitchFamily="34" charset="0"/>
                  <a:cs typeface="Calibri" panose="020F0502020204030204" pitchFamily="34" charset="0"/>
                </a:rPr>
                <a:t>TutVis</a:t>
              </a:r>
              <a:endParaRPr lang="en-US" sz="2800"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450D6A60-1609-4A0C-9A2C-225E37B4E59B}"/>
                </a:ext>
              </a:extLst>
            </p:cNvPr>
            <p:cNvSpPr/>
            <p:nvPr/>
          </p:nvSpPr>
          <p:spPr>
            <a:xfrm>
              <a:off x="6347522" y="5518731"/>
              <a:ext cx="1583978" cy="523220"/>
            </a:xfrm>
            <a:prstGeom prst="rect">
              <a:avLst/>
            </a:prstGeom>
          </p:spPr>
          <p:txBody>
            <a:bodyPr wrap="square">
              <a:spAutoFit/>
            </a:bodyPr>
            <a:lstStyle/>
            <a:p>
              <a:pPr lvl="2" algn="ctr">
                <a:spcAft>
                  <a:spcPts val="1200"/>
                </a:spcAft>
              </a:pPr>
              <a:r>
                <a:rPr lang="en-US" sz="2800" dirty="0" err="1">
                  <a:latin typeface="Calibri" panose="020F0502020204030204" pitchFamily="34" charset="0"/>
                  <a:cs typeface="Calibri" panose="020F0502020204030204" pitchFamily="34" charset="0"/>
                </a:rPr>
                <a:t>TutDiff</a:t>
              </a:r>
              <a:endParaRPr lang="en-US" sz="280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9D26D631-C151-4900-BDA3-6AD57D200B4E}"/>
                </a:ext>
              </a:extLst>
            </p:cNvPr>
            <p:cNvSpPr/>
            <p:nvPr/>
          </p:nvSpPr>
          <p:spPr>
            <a:xfrm>
              <a:off x="4338100" y="6227384"/>
              <a:ext cx="1583978" cy="523220"/>
            </a:xfrm>
            <a:prstGeom prst="rect">
              <a:avLst/>
            </a:prstGeom>
          </p:spPr>
          <p:txBody>
            <a:bodyPr wrap="square">
              <a:spAutoFit/>
            </a:bodyPr>
            <a:lstStyle/>
            <a:p>
              <a:pPr lvl="2" algn="ctr">
                <a:spcAft>
                  <a:spcPts val="1200"/>
                </a:spcAft>
              </a:pPr>
              <a:r>
                <a:rPr lang="en-US" sz="2800" dirty="0">
                  <a:latin typeface="Calibri" panose="020F0502020204030204" pitchFamily="34" charset="0"/>
                  <a:cs typeface="Calibri" panose="020F0502020204030204" pitchFamily="34" charset="0"/>
                </a:rPr>
                <a:t>Baseline</a:t>
              </a:r>
            </a:p>
          </p:txBody>
        </p:sp>
      </p:grpSp>
      <p:sp>
        <p:nvSpPr>
          <p:cNvPr id="16" name="Rectangle 15">
            <a:extLst>
              <a:ext uri="{FF2B5EF4-FFF2-40B4-BE49-F238E27FC236}">
                <a16:creationId xmlns:a16="http://schemas.microsoft.com/office/drawing/2014/main" id="{326BC72A-F390-4767-93BC-4906608C02AF}"/>
              </a:ext>
            </a:extLst>
          </p:cNvPr>
          <p:cNvSpPr/>
          <p:nvPr/>
        </p:nvSpPr>
        <p:spPr>
          <a:xfrm>
            <a:off x="1073497" y="1347560"/>
            <a:ext cx="10045006" cy="523220"/>
          </a:xfrm>
          <a:prstGeom prst="rect">
            <a:avLst/>
          </a:prstGeom>
        </p:spPr>
        <p:txBody>
          <a:bodyPr wrap="square">
            <a:spAutoFit/>
          </a:bodyPr>
          <a:lstStyle/>
          <a:p>
            <a:pPr lvl="2" algn="ctr">
              <a:spcAft>
                <a:spcPts val="1200"/>
              </a:spcAft>
            </a:pPr>
            <a:r>
              <a:rPr lang="en-US" sz="2800" dirty="0">
                <a:latin typeface="Calibri" panose="020F0502020204030204" pitchFamily="34" charset="0"/>
                <a:cs typeface="Calibri" panose="020F0502020204030204" pitchFamily="34" charset="0"/>
              </a:rPr>
              <a:t>All participants preferred </a:t>
            </a:r>
            <a:r>
              <a:rPr lang="en-US" sz="2800" dirty="0" err="1">
                <a:latin typeface="Calibri" panose="020F0502020204030204" pitchFamily="34" charset="0"/>
                <a:cs typeface="Calibri" panose="020F0502020204030204" pitchFamily="34" charset="0"/>
              </a:rPr>
              <a:t>TutVis</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69106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4">
            <a:extLst>
              <a:ext uri="{FF2B5EF4-FFF2-40B4-BE49-F238E27FC236}">
                <a16:creationId xmlns:a16="http://schemas.microsoft.com/office/drawing/2014/main" id="{08987BEB-F0CB-431E-8567-316A326C4655}"/>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Tutorial Selection Study: Results</a:t>
            </a:r>
            <a:endParaRPr lang="en-CA" b="1" dirty="0">
              <a:solidFill>
                <a:srgbClr val="434343"/>
              </a:solidFill>
            </a:endParaRPr>
          </a:p>
        </p:txBody>
      </p:sp>
      <p:sp>
        <p:nvSpPr>
          <p:cNvPr id="6" name="Rectangle 5">
            <a:extLst>
              <a:ext uri="{FF2B5EF4-FFF2-40B4-BE49-F238E27FC236}">
                <a16:creationId xmlns:a16="http://schemas.microsoft.com/office/drawing/2014/main" id="{AEF1E0CB-54E8-4162-93D5-47EE077F2975}"/>
              </a:ext>
            </a:extLst>
          </p:cNvPr>
          <p:cNvSpPr/>
          <p:nvPr/>
        </p:nvSpPr>
        <p:spPr>
          <a:xfrm>
            <a:off x="1073497" y="1763315"/>
            <a:ext cx="10045006" cy="1107996"/>
          </a:xfrm>
          <a:prstGeom prst="rect">
            <a:avLst/>
          </a:prstGeom>
        </p:spPr>
        <p:txBody>
          <a:bodyPr wrap="square">
            <a:spAutoFit/>
          </a:bodyPr>
          <a:lstStyle/>
          <a:p>
            <a:pPr lvl="2">
              <a:spcAft>
                <a:spcPts val="1200"/>
              </a:spcAft>
            </a:pPr>
            <a:endParaRPr lang="en-US" sz="2800" i="1" dirty="0">
              <a:latin typeface="Calibri Light" panose="020F0302020204030204" pitchFamily="34" charset="0"/>
              <a:cs typeface="Calibri Light" panose="020F0302020204030204" pitchFamily="34" charset="0"/>
            </a:endParaRPr>
          </a:p>
          <a:p>
            <a:pPr algn="just"/>
            <a:endParaRPr lang="en-US" sz="2800" i="1" dirty="0">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A22E5AB1-FF7C-4A39-8392-870EE13B9537}"/>
              </a:ext>
            </a:extLst>
          </p:cNvPr>
          <p:cNvSpPr/>
          <p:nvPr/>
        </p:nvSpPr>
        <p:spPr>
          <a:xfrm>
            <a:off x="1073497" y="4164493"/>
            <a:ext cx="10045006" cy="523220"/>
          </a:xfrm>
          <a:prstGeom prst="rect">
            <a:avLst/>
          </a:prstGeom>
        </p:spPr>
        <p:txBody>
          <a:bodyPr wrap="square">
            <a:spAutoFit/>
          </a:bodyPr>
          <a:lstStyle/>
          <a:p>
            <a:pPr lvl="2" algn="ctr">
              <a:spcAft>
                <a:spcPts val="1200"/>
              </a:spcAft>
            </a:pPr>
            <a:r>
              <a:rPr lang="en-US" sz="2800" dirty="0">
                <a:latin typeface="Calibri" panose="020F0502020204030204" pitchFamily="34" charset="0"/>
                <a:cs typeface="Calibri" panose="020F0502020204030204" pitchFamily="34" charset="0"/>
              </a:rPr>
              <a:t>Topics and difficulty labels were most heavily used components</a:t>
            </a:r>
          </a:p>
        </p:txBody>
      </p:sp>
      <p:sp>
        <p:nvSpPr>
          <p:cNvPr id="3" name="Slide Number Placeholder 2">
            <a:extLst>
              <a:ext uri="{FF2B5EF4-FFF2-40B4-BE49-F238E27FC236}">
                <a16:creationId xmlns:a16="http://schemas.microsoft.com/office/drawing/2014/main" id="{88F6D8A7-AD95-4D1E-B0AB-A76CEA2BC1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22</a:t>
            </a:fld>
            <a:endParaRPr lang="en-CA"/>
          </a:p>
        </p:txBody>
      </p:sp>
      <p:sp>
        <p:nvSpPr>
          <p:cNvPr id="10" name="Rectangle 9">
            <a:extLst>
              <a:ext uri="{FF2B5EF4-FFF2-40B4-BE49-F238E27FC236}">
                <a16:creationId xmlns:a16="http://schemas.microsoft.com/office/drawing/2014/main" id="{6240A8E5-0C31-4306-B7BA-6C00DDA82642}"/>
              </a:ext>
            </a:extLst>
          </p:cNvPr>
          <p:cNvSpPr/>
          <p:nvPr/>
        </p:nvSpPr>
        <p:spPr>
          <a:xfrm>
            <a:off x="1898823" y="2540583"/>
            <a:ext cx="8394353" cy="954107"/>
          </a:xfrm>
          <a:prstGeom prst="rect">
            <a:avLst/>
          </a:prstGeom>
        </p:spPr>
        <p:txBody>
          <a:bodyPr wrap="square">
            <a:spAutoFit/>
          </a:bodyPr>
          <a:lstStyle/>
          <a:p>
            <a:pPr lvl="2" algn="ctr">
              <a:spcAft>
                <a:spcPts val="1200"/>
              </a:spcAft>
            </a:pPr>
            <a:r>
              <a:rPr lang="en-US" sz="2800" dirty="0">
                <a:latin typeface="Calibri" panose="020F0502020204030204" pitchFamily="34" charset="0"/>
                <a:cs typeface="Calibri" panose="020F0502020204030204" pitchFamily="34" charset="0"/>
              </a:rPr>
              <a:t>Participants were more confident during tutorial selection while using </a:t>
            </a:r>
            <a:r>
              <a:rPr lang="en-US" sz="2800" dirty="0" err="1">
                <a:latin typeface="Calibri" panose="020F0502020204030204" pitchFamily="34" charset="0"/>
                <a:cs typeface="Calibri" panose="020F0502020204030204" pitchFamily="34" charset="0"/>
              </a:rPr>
              <a:t>TutVis</a:t>
            </a:r>
            <a:r>
              <a:rPr lang="en-US" sz="2800" dirty="0">
                <a:latin typeface="Calibri" panose="020F0502020204030204" pitchFamily="34" charset="0"/>
                <a:cs typeface="Calibri" panose="020F0502020204030204" pitchFamily="34" charset="0"/>
              </a:rPr>
              <a:t> </a:t>
            </a:r>
            <a:r>
              <a:rPr lang="en-US" sz="1800" dirty="0">
                <a:solidFill>
                  <a:srgbClr val="474747"/>
                </a:solidFill>
                <a:latin typeface="Calibri" panose="020F0502020204030204" pitchFamily="34" charset="0"/>
                <a:cs typeface="Calibri" panose="020F0502020204030204" pitchFamily="34" charset="0"/>
              </a:rPr>
              <a:t>(p &lt; 0.05)</a:t>
            </a:r>
            <a:endParaRPr lang="en-US" sz="280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985782D6-F929-4CD8-ADDB-E7DD40B4D8B1}"/>
              </a:ext>
            </a:extLst>
          </p:cNvPr>
          <p:cNvSpPr/>
          <p:nvPr/>
        </p:nvSpPr>
        <p:spPr>
          <a:xfrm>
            <a:off x="1073497" y="1347560"/>
            <a:ext cx="10045006" cy="523220"/>
          </a:xfrm>
          <a:prstGeom prst="rect">
            <a:avLst/>
          </a:prstGeom>
        </p:spPr>
        <p:txBody>
          <a:bodyPr wrap="square">
            <a:spAutoFit/>
          </a:bodyPr>
          <a:lstStyle/>
          <a:p>
            <a:pPr lvl="2" algn="ctr">
              <a:spcAft>
                <a:spcPts val="1200"/>
              </a:spcAft>
            </a:pPr>
            <a:r>
              <a:rPr lang="en-US" sz="2800" dirty="0">
                <a:latin typeface="Calibri" panose="020F0502020204030204" pitchFamily="34" charset="0"/>
                <a:cs typeface="Calibri" panose="020F0502020204030204" pitchFamily="34" charset="0"/>
              </a:rPr>
              <a:t>All participants preferred </a:t>
            </a:r>
            <a:r>
              <a:rPr lang="en-US" sz="2800" dirty="0" err="1">
                <a:latin typeface="Calibri" panose="020F0502020204030204" pitchFamily="34" charset="0"/>
                <a:cs typeface="Calibri" panose="020F0502020204030204" pitchFamily="34" charset="0"/>
              </a:rPr>
              <a:t>TutVis</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930245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3;p14">
            <a:extLst>
              <a:ext uri="{FF2B5EF4-FFF2-40B4-BE49-F238E27FC236}">
                <a16:creationId xmlns:a16="http://schemas.microsoft.com/office/drawing/2014/main" id="{0086E9DC-7FD4-4EC0-9F89-A4FBB842CB9F}"/>
              </a:ext>
            </a:extLst>
          </p:cNvPr>
          <p:cNvSpPr txBox="1"/>
          <p:nvPr/>
        </p:nvSpPr>
        <p:spPr>
          <a:xfrm>
            <a:off x="375277" y="244863"/>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a:solidFill>
                  <a:srgbClr val="434343"/>
                </a:solidFill>
                <a:latin typeface="Calibri"/>
                <a:ea typeface="Calibri"/>
                <a:cs typeface="Calibri"/>
                <a:sym typeface="Calibri"/>
              </a:rPr>
              <a:t>Contributions</a:t>
            </a:r>
            <a:endParaRPr lang="en-CA" b="1" dirty="0">
              <a:solidFill>
                <a:srgbClr val="434343"/>
              </a:solidFill>
            </a:endParaRPr>
          </a:p>
        </p:txBody>
      </p:sp>
      <p:sp>
        <p:nvSpPr>
          <p:cNvPr id="4" name="Slide Number Placeholder 3">
            <a:extLst>
              <a:ext uri="{FF2B5EF4-FFF2-40B4-BE49-F238E27FC236}">
                <a16:creationId xmlns:a16="http://schemas.microsoft.com/office/drawing/2014/main" id="{217D5149-585F-4055-9C7B-FEB7D5A52F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23</a:t>
            </a:fld>
            <a:endParaRPr lang="en-CA"/>
          </a:p>
        </p:txBody>
      </p:sp>
      <p:pic>
        <p:nvPicPr>
          <p:cNvPr id="22" name="Picture 21">
            <a:extLst>
              <a:ext uri="{FF2B5EF4-FFF2-40B4-BE49-F238E27FC236}">
                <a16:creationId xmlns:a16="http://schemas.microsoft.com/office/drawing/2014/main" id="{23CC2C75-D90E-4010-8FB9-2ABD3D4576C0}"/>
              </a:ext>
            </a:extLst>
          </p:cNvPr>
          <p:cNvPicPr>
            <a:picLocks noChangeAspect="1"/>
          </p:cNvPicPr>
          <p:nvPr/>
        </p:nvPicPr>
        <p:blipFill>
          <a:blip r:embed="rId3"/>
          <a:stretch>
            <a:fillRect/>
          </a:stretch>
        </p:blipFill>
        <p:spPr>
          <a:xfrm>
            <a:off x="5633077" y="1900041"/>
            <a:ext cx="6064225" cy="3432930"/>
          </a:xfrm>
          <a:prstGeom prst="rect">
            <a:avLst/>
          </a:prstGeom>
        </p:spPr>
      </p:pic>
      <p:sp>
        <p:nvSpPr>
          <p:cNvPr id="23" name="Google Shape;222;p19">
            <a:extLst>
              <a:ext uri="{FF2B5EF4-FFF2-40B4-BE49-F238E27FC236}">
                <a16:creationId xmlns:a16="http://schemas.microsoft.com/office/drawing/2014/main" id="{5A18B4B1-4E15-43DC-B5FF-4B6D07DA9021}"/>
              </a:ext>
            </a:extLst>
          </p:cNvPr>
          <p:cNvSpPr txBox="1"/>
          <p:nvPr/>
        </p:nvSpPr>
        <p:spPr>
          <a:xfrm>
            <a:off x="494698" y="1793489"/>
            <a:ext cx="4802954" cy="4401487"/>
          </a:xfrm>
          <a:prstGeom prst="rect">
            <a:avLst/>
          </a:prstGeom>
          <a:noFill/>
          <a:ln>
            <a:noFill/>
          </a:ln>
        </p:spPr>
        <p:txBody>
          <a:bodyPr spcFirstLastPara="1" wrap="square" lIns="121900" tIns="121900" rIns="121900" bIns="121900" anchor="t" anchorCtr="0">
            <a:noAutofit/>
          </a:bodyPr>
          <a:lstStyle/>
          <a:p>
            <a:pPr marL="584200" lvl="0" indent="-457200" algn="l" rtl="0">
              <a:spcBef>
                <a:spcPts val="0"/>
              </a:spcBef>
              <a:spcAft>
                <a:spcPts val="0"/>
              </a:spcAft>
              <a:buSzPct val="100000"/>
              <a:buFont typeface="+mj-lt"/>
              <a:buAutoNum type="arabicPeriod"/>
            </a:pPr>
            <a:r>
              <a:rPr lang="en-CA" sz="2400" dirty="0">
                <a:latin typeface="Calibri"/>
                <a:ea typeface="Calibri"/>
                <a:cs typeface="Calibri"/>
                <a:sym typeface="Calibri"/>
              </a:rPr>
              <a:t>Identified differentiable features</a:t>
            </a:r>
          </a:p>
          <a:p>
            <a:pPr marL="584200" lvl="0" indent="-457200" algn="l" rtl="0">
              <a:spcBef>
                <a:spcPts val="0"/>
              </a:spcBef>
              <a:spcAft>
                <a:spcPts val="0"/>
              </a:spcAft>
              <a:buSzPct val="100000"/>
              <a:buFont typeface="+mj-lt"/>
              <a:buAutoNum type="arabicPeriod"/>
            </a:pPr>
            <a:endParaRPr lang="en-CA" sz="2400" dirty="0">
              <a:latin typeface="Calibri"/>
              <a:ea typeface="Calibri"/>
              <a:cs typeface="Calibri"/>
              <a:sym typeface="Calibri"/>
            </a:endParaRPr>
          </a:p>
          <a:p>
            <a:pPr marL="584200" lvl="0" indent="-457200" algn="l" rtl="0">
              <a:spcBef>
                <a:spcPts val="0"/>
              </a:spcBef>
              <a:spcAft>
                <a:spcPts val="0"/>
              </a:spcAft>
              <a:buSzPct val="100000"/>
              <a:buFont typeface="+mj-lt"/>
              <a:buAutoNum type="arabicPeriod"/>
            </a:pPr>
            <a:r>
              <a:rPr lang="en-CA" sz="2400" dirty="0">
                <a:latin typeface="Calibri"/>
                <a:ea typeface="Calibri"/>
                <a:cs typeface="Calibri"/>
                <a:sym typeface="Calibri"/>
              </a:rPr>
              <a:t>Classified tutorials as advanced vs beginner</a:t>
            </a:r>
          </a:p>
          <a:p>
            <a:pPr marL="584200" lvl="0" indent="-457200" algn="l" rtl="0">
              <a:spcBef>
                <a:spcPts val="0"/>
              </a:spcBef>
              <a:spcAft>
                <a:spcPts val="0"/>
              </a:spcAft>
              <a:buSzPct val="100000"/>
              <a:buFont typeface="+mj-lt"/>
              <a:buAutoNum type="arabicPeriod"/>
            </a:pPr>
            <a:endParaRPr lang="en-CA" sz="2400" dirty="0">
              <a:latin typeface="Calibri"/>
              <a:ea typeface="Calibri"/>
              <a:cs typeface="Calibri"/>
              <a:sym typeface="Calibri"/>
            </a:endParaRPr>
          </a:p>
          <a:p>
            <a:pPr marL="584200" lvl="0" indent="-457200" algn="l" rtl="0">
              <a:spcBef>
                <a:spcPts val="0"/>
              </a:spcBef>
              <a:spcAft>
                <a:spcPts val="0"/>
              </a:spcAft>
              <a:buSzPct val="100000"/>
              <a:buFont typeface="+mj-lt"/>
              <a:buAutoNum type="arabicPeriod"/>
            </a:pPr>
            <a:r>
              <a:rPr lang="en-CA" sz="2400" dirty="0">
                <a:latin typeface="Calibri"/>
                <a:ea typeface="Calibri"/>
                <a:cs typeface="Calibri"/>
                <a:sym typeface="Calibri"/>
              </a:rPr>
              <a:t>Designed and developed </a:t>
            </a:r>
            <a:r>
              <a:rPr lang="en-CA" sz="2400" dirty="0" err="1">
                <a:latin typeface="Calibri"/>
                <a:ea typeface="Calibri"/>
                <a:cs typeface="Calibri"/>
                <a:sym typeface="Calibri"/>
              </a:rPr>
              <a:t>TutVis</a:t>
            </a:r>
            <a:endParaRPr lang="en-CA" sz="2400" dirty="0">
              <a:latin typeface="Calibri"/>
              <a:ea typeface="Calibri"/>
              <a:cs typeface="Calibri"/>
              <a:sym typeface="Calibri"/>
            </a:endParaRPr>
          </a:p>
          <a:p>
            <a:pPr marL="584200" lvl="0" indent="-457200" algn="l" rtl="0">
              <a:spcBef>
                <a:spcPts val="0"/>
              </a:spcBef>
              <a:spcAft>
                <a:spcPts val="0"/>
              </a:spcAft>
              <a:buSzPct val="100000"/>
              <a:buFont typeface="+mj-lt"/>
              <a:buAutoNum type="arabicPeriod"/>
            </a:pPr>
            <a:endParaRPr lang="en-CA" sz="2400" dirty="0">
              <a:latin typeface="Calibri"/>
              <a:ea typeface="Calibri"/>
              <a:cs typeface="Calibri"/>
              <a:sym typeface="Calibri"/>
            </a:endParaRPr>
          </a:p>
          <a:p>
            <a:pPr marL="584200" lvl="0" indent="-457200" algn="l" rtl="0">
              <a:spcBef>
                <a:spcPts val="0"/>
              </a:spcBef>
              <a:spcAft>
                <a:spcPts val="0"/>
              </a:spcAft>
              <a:buSzPct val="100000"/>
              <a:buFont typeface="+mj-lt"/>
              <a:buAutoNum type="arabicPeriod"/>
            </a:pPr>
            <a:r>
              <a:rPr lang="en-CA" sz="2400" dirty="0">
                <a:latin typeface="Calibri"/>
                <a:ea typeface="Calibri"/>
                <a:cs typeface="Calibri"/>
                <a:sym typeface="Calibri"/>
              </a:rPr>
              <a:t>Proof of concept evaluation</a:t>
            </a:r>
          </a:p>
        </p:txBody>
      </p:sp>
    </p:spTree>
    <p:extLst>
      <p:ext uri="{BB962C8B-B14F-4D97-AF65-F5344CB8AC3E}">
        <p14:creationId xmlns:p14="http://schemas.microsoft.com/office/powerpoint/2010/main" val="174097946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4">
            <a:extLst>
              <a:ext uri="{FF2B5EF4-FFF2-40B4-BE49-F238E27FC236}">
                <a16:creationId xmlns:a16="http://schemas.microsoft.com/office/drawing/2014/main" id="{0A05DCE9-FD2C-490E-B1C4-421B9228D671}"/>
              </a:ext>
            </a:extLst>
          </p:cNvPr>
          <p:cNvSpPr txBox="1"/>
          <p:nvPr/>
        </p:nvSpPr>
        <p:spPr>
          <a:xfrm>
            <a:off x="375277" y="244863"/>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Future Direction</a:t>
            </a:r>
            <a:endParaRPr lang="en-CA" b="1" dirty="0">
              <a:solidFill>
                <a:srgbClr val="434343"/>
              </a:solidFill>
            </a:endParaRPr>
          </a:p>
        </p:txBody>
      </p:sp>
      <p:grpSp>
        <p:nvGrpSpPr>
          <p:cNvPr id="12" name="Group 11">
            <a:extLst>
              <a:ext uri="{FF2B5EF4-FFF2-40B4-BE49-F238E27FC236}">
                <a16:creationId xmlns:a16="http://schemas.microsoft.com/office/drawing/2014/main" id="{1E8DE3A0-555D-4CA9-A597-0BF129FA1749}"/>
              </a:ext>
            </a:extLst>
          </p:cNvPr>
          <p:cNvGrpSpPr/>
          <p:nvPr/>
        </p:nvGrpSpPr>
        <p:grpSpPr>
          <a:xfrm>
            <a:off x="4898412" y="1971529"/>
            <a:ext cx="2395176" cy="2914942"/>
            <a:chOff x="6326464" y="1774912"/>
            <a:chExt cx="2395176" cy="2914942"/>
          </a:xfrm>
        </p:grpSpPr>
        <p:pic>
          <p:nvPicPr>
            <p:cNvPr id="1028" name="Picture 4" descr="Image result for recommender system icon">
              <a:extLst>
                <a:ext uri="{FF2B5EF4-FFF2-40B4-BE49-F238E27FC236}">
                  <a16:creationId xmlns:a16="http://schemas.microsoft.com/office/drawing/2014/main" id="{CB093341-F6C5-4FAE-A4E9-5AA4D9FEC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0795" y="1774912"/>
              <a:ext cx="1386515" cy="1386515"/>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79;p23">
              <a:extLst>
                <a:ext uri="{FF2B5EF4-FFF2-40B4-BE49-F238E27FC236}">
                  <a16:creationId xmlns:a16="http://schemas.microsoft.com/office/drawing/2014/main" id="{7228D009-06F9-4C60-8B80-54475F3C82A1}"/>
                </a:ext>
              </a:extLst>
            </p:cNvPr>
            <p:cNvSpPr txBox="1">
              <a:spLocks/>
            </p:cNvSpPr>
            <p:nvPr/>
          </p:nvSpPr>
          <p:spPr>
            <a:xfrm>
              <a:off x="6326464" y="3429000"/>
              <a:ext cx="2395176" cy="12608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lnSpc>
                  <a:spcPct val="100000"/>
                </a:lnSpc>
                <a:spcBef>
                  <a:spcPts val="0"/>
                </a:spcBef>
                <a:buNone/>
              </a:pPr>
              <a:r>
                <a:rPr lang="en-CA" sz="2400" dirty="0"/>
                <a:t>Recommender system</a:t>
              </a:r>
            </a:p>
            <a:p>
              <a:pPr marL="0"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p:txBody>
        </p:sp>
      </p:grpSp>
      <p:grpSp>
        <p:nvGrpSpPr>
          <p:cNvPr id="19" name="Group 18">
            <a:extLst>
              <a:ext uri="{FF2B5EF4-FFF2-40B4-BE49-F238E27FC236}">
                <a16:creationId xmlns:a16="http://schemas.microsoft.com/office/drawing/2014/main" id="{32D1DC12-A267-4057-AF76-B9A6020C4060}"/>
              </a:ext>
            </a:extLst>
          </p:cNvPr>
          <p:cNvGrpSpPr/>
          <p:nvPr/>
        </p:nvGrpSpPr>
        <p:grpSpPr>
          <a:xfrm>
            <a:off x="8958624" y="1999408"/>
            <a:ext cx="2395176" cy="2764971"/>
            <a:chOff x="2647313" y="3429000"/>
            <a:chExt cx="2395176" cy="3134392"/>
          </a:xfrm>
        </p:grpSpPr>
        <p:grpSp>
          <p:nvGrpSpPr>
            <p:cNvPr id="16" name="Group 15">
              <a:extLst>
                <a:ext uri="{FF2B5EF4-FFF2-40B4-BE49-F238E27FC236}">
                  <a16:creationId xmlns:a16="http://schemas.microsoft.com/office/drawing/2014/main" id="{57568079-3868-4EAC-8C9F-494761A849D6}"/>
                </a:ext>
              </a:extLst>
            </p:cNvPr>
            <p:cNvGrpSpPr/>
            <p:nvPr/>
          </p:nvGrpSpPr>
          <p:grpSpPr>
            <a:xfrm>
              <a:off x="3194051" y="3429000"/>
              <a:ext cx="1304411" cy="1394641"/>
              <a:chOff x="3067049" y="4704835"/>
              <a:chExt cx="1304411" cy="1394641"/>
            </a:xfrm>
          </p:grpSpPr>
          <p:sp>
            <p:nvSpPr>
              <p:cNvPr id="14" name="Oval 13">
                <a:extLst>
                  <a:ext uri="{FF2B5EF4-FFF2-40B4-BE49-F238E27FC236}">
                    <a16:creationId xmlns:a16="http://schemas.microsoft.com/office/drawing/2014/main" id="{F7DF24E9-4FF7-438E-8143-3955C8BE3342}"/>
                  </a:ext>
                </a:extLst>
              </p:cNvPr>
              <p:cNvSpPr/>
              <p:nvPr/>
            </p:nvSpPr>
            <p:spPr>
              <a:xfrm>
                <a:off x="3067049" y="4704835"/>
                <a:ext cx="516655" cy="559154"/>
              </a:xfrm>
              <a:prstGeom prst="ellipse">
                <a:avLst/>
              </a:prstGeom>
              <a:solidFill>
                <a:srgbClr val="303E4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1F8403BC-CD92-45B9-A7FD-8EECCAC002B8}"/>
                  </a:ext>
                </a:extLst>
              </p:cNvPr>
              <p:cNvSpPr/>
              <p:nvPr/>
            </p:nvSpPr>
            <p:spPr>
              <a:xfrm>
                <a:off x="3854805" y="5540322"/>
                <a:ext cx="516655" cy="559154"/>
              </a:xfrm>
              <a:prstGeom prst="ellipse">
                <a:avLst/>
              </a:prstGeom>
              <a:solidFill>
                <a:srgbClr val="303E4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E26C9DCB-9D38-4F00-BFFE-C4B32382F53B}"/>
                  </a:ext>
                </a:extLst>
              </p:cNvPr>
              <p:cNvSpPr/>
              <p:nvPr/>
            </p:nvSpPr>
            <p:spPr>
              <a:xfrm>
                <a:off x="3070612" y="5540322"/>
                <a:ext cx="516655" cy="559154"/>
              </a:xfrm>
              <a:prstGeom prst="ellipse">
                <a:avLst/>
              </a:prstGeom>
              <a:solidFill>
                <a:srgbClr val="303E4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65FACEF8-90DC-406D-9940-B3D9D749A04B}"/>
                  </a:ext>
                </a:extLst>
              </p:cNvPr>
              <p:cNvSpPr/>
              <p:nvPr/>
            </p:nvSpPr>
            <p:spPr>
              <a:xfrm>
                <a:off x="3850151" y="4704835"/>
                <a:ext cx="516655" cy="559154"/>
              </a:xfrm>
              <a:prstGeom prst="rect">
                <a:avLst/>
              </a:prstGeom>
              <a:solidFill>
                <a:srgbClr val="D6574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sp>
          <p:nvSpPr>
            <p:cNvPr id="25" name="Google Shape;279;p23">
              <a:extLst>
                <a:ext uri="{FF2B5EF4-FFF2-40B4-BE49-F238E27FC236}">
                  <a16:creationId xmlns:a16="http://schemas.microsoft.com/office/drawing/2014/main" id="{611852FA-FC8B-46E6-BF35-F37CCF401E08}"/>
                </a:ext>
              </a:extLst>
            </p:cNvPr>
            <p:cNvSpPr txBox="1">
              <a:spLocks/>
            </p:cNvSpPr>
            <p:nvPr/>
          </p:nvSpPr>
          <p:spPr>
            <a:xfrm>
              <a:off x="2647313" y="5302538"/>
              <a:ext cx="2395176" cy="12608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lnSpc>
                  <a:spcPct val="100000"/>
                </a:lnSpc>
                <a:spcBef>
                  <a:spcPts val="0"/>
                </a:spcBef>
                <a:buNone/>
              </a:pPr>
              <a:r>
                <a:rPr lang="en-CA" sz="2400" dirty="0"/>
                <a:t>Applying to a different domain</a:t>
              </a:r>
            </a:p>
            <a:p>
              <a:pPr marL="0"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p:txBody>
        </p:sp>
      </p:grpSp>
      <p:sp>
        <p:nvSpPr>
          <p:cNvPr id="7" name="Slide Number Placeholder 6">
            <a:extLst>
              <a:ext uri="{FF2B5EF4-FFF2-40B4-BE49-F238E27FC236}">
                <a16:creationId xmlns:a16="http://schemas.microsoft.com/office/drawing/2014/main" id="{EC1D2DBD-943F-418D-BED7-12F58B2991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24</a:t>
            </a:fld>
            <a:endParaRPr lang="en-CA"/>
          </a:p>
        </p:txBody>
      </p:sp>
      <p:grpSp>
        <p:nvGrpSpPr>
          <p:cNvPr id="4" name="Group 3">
            <a:extLst>
              <a:ext uri="{FF2B5EF4-FFF2-40B4-BE49-F238E27FC236}">
                <a16:creationId xmlns:a16="http://schemas.microsoft.com/office/drawing/2014/main" id="{684AEA2E-356B-47DB-9A44-1CA26CB068FD}"/>
              </a:ext>
            </a:extLst>
          </p:cNvPr>
          <p:cNvGrpSpPr/>
          <p:nvPr/>
        </p:nvGrpSpPr>
        <p:grpSpPr>
          <a:xfrm>
            <a:off x="838200" y="1999408"/>
            <a:ext cx="2395176" cy="2887063"/>
            <a:chOff x="838200" y="1999408"/>
            <a:chExt cx="2395176" cy="2887063"/>
          </a:xfrm>
        </p:grpSpPr>
        <p:sp>
          <p:nvSpPr>
            <p:cNvPr id="9" name="Google Shape;279;p23">
              <a:extLst>
                <a:ext uri="{FF2B5EF4-FFF2-40B4-BE49-F238E27FC236}">
                  <a16:creationId xmlns:a16="http://schemas.microsoft.com/office/drawing/2014/main" id="{493FB231-E682-40FD-96F2-636C8BA7B7A7}"/>
                </a:ext>
              </a:extLst>
            </p:cNvPr>
            <p:cNvSpPr txBox="1">
              <a:spLocks/>
            </p:cNvSpPr>
            <p:nvPr/>
          </p:nvSpPr>
          <p:spPr>
            <a:xfrm>
              <a:off x="838200" y="3625617"/>
              <a:ext cx="2395176" cy="12608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lnSpc>
                  <a:spcPct val="100000"/>
                </a:lnSpc>
                <a:spcBef>
                  <a:spcPts val="0"/>
                </a:spcBef>
                <a:buNone/>
              </a:pPr>
              <a:r>
                <a:rPr lang="en-CA" sz="2400" dirty="0"/>
                <a:t>Automate topic labeling</a:t>
              </a:r>
            </a:p>
            <a:p>
              <a:pPr marL="0"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a:p>
              <a:pPr marL="0" indent="0">
                <a:lnSpc>
                  <a:spcPct val="100000"/>
                </a:lnSpc>
                <a:spcBef>
                  <a:spcPts val="0"/>
                </a:spcBef>
                <a:buFont typeface="Arial"/>
                <a:buNone/>
              </a:pPr>
              <a:endParaRPr lang="en-CA" sz="2400" dirty="0"/>
            </a:p>
          </p:txBody>
        </p:sp>
        <p:pic>
          <p:nvPicPr>
            <p:cNvPr id="1026" name="Picture 2" descr="Running an Effective Mobile Team, Part 5: Automating Things ...">
              <a:extLst>
                <a:ext uri="{FF2B5EF4-FFF2-40B4-BE49-F238E27FC236}">
                  <a16:creationId xmlns:a16="http://schemas.microsoft.com/office/drawing/2014/main" id="{79C98DAB-F91A-48F8-9FB8-DC9F78538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535" y="1999408"/>
              <a:ext cx="1414506" cy="16806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611431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10" name="Picture 4" descr="Where units fit - SFU Communicators Toolkit - Simon Fraser University">
            <a:extLst>
              <a:ext uri="{FF2B5EF4-FFF2-40B4-BE49-F238E27FC236}">
                <a16:creationId xmlns:a16="http://schemas.microsoft.com/office/drawing/2014/main" id="{0874F5EB-7B30-4750-846A-77A145178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444" y="5097651"/>
            <a:ext cx="4170362" cy="1770305"/>
          </a:xfrm>
          <a:prstGeom prst="rect">
            <a:avLst/>
          </a:prstGeom>
          <a:noFill/>
          <a:extLst>
            <a:ext uri="{909E8E84-426E-40DD-AFC4-6F175D3DCCD1}">
              <a14:hiddenFill xmlns:a14="http://schemas.microsoft.com/office/drawing/2010/main">
                <a:solidFill>
                  <a:srgbClr val="FFFFFF"/>
                </a:solidFill>
              </a14:hiddenFill>
            </a:ext>
          </a:extLst>
        </p:spPr>
      </p:pic>
      <p:sp>
        <p:nvSpPr>
          <p:cNvPr id="97" name="Google Shape;97;p12"/>
          <p:cNvSpPr txBox="1">
            <a:spLocks noGrp="1"/>
          </p:cNvSpPr>
          <p:nvPr>
            <p:ph type="ctrTitle" idx="4294967295"/>
          </p:nvPr>
        </p:nvSpPr>
        <p:spPr>
          <a:xfrm>
            <a:off x="373062" y="-350065"/>
            <a:ext cx="11426825" cy="2265363"/>
          </a:xfrm>
          <a:prstGeom prst="rect">
            <a:avLst/>
          </a:prstGeom>
          <a:noFill/>
          <a:ln>
            <a:noFill/>
          </a:ln>
        </p:spPr>
        <p:txBody>
          <a:bodyPr spcFirstLastPara="1" wrap="square" lIns="91425" tIns="45700" rIns="91425" bIns="45700" anchor="b" anchorCtr="0">
            <a:noAutofit/>
          </a:bodyPr>
          <a:lstStyle/>
          <a:p>
            <a:pPr lvl="0" algn="ctr">
              <a:lnSpc>
                <a:spcPct val="115000"/>
              </a:lnSpc>
              <a:buSzPts val="1100"/>
            </a:pPr>
            <a:r>
              <a:rPr lang="en-CA" sz="4000" b="1" dirty="0">
                <a:latin typeface="Calibri Light" panose="020F0302020204030204" pitchFamily="34" charset="0"/>
                <a:ea typeface="Arial"/>
                <a:cs typeface="Calibri Light" panose="020F0302020204030204" pitchFamily="34" charset="0"/>
                <a:sym typeface="Arial"/>
              </a:rPr>
              <a:t>An Automated Approach to Assessing an Application Tutorial’s Difficulty</a:t>
            </a:r>
            <a:endParaRPr sz="4400" i="0" u="none" strike="noStrike" cap="none" dirty="0">
              <a:solidFill>
                <a:schemeClr val="dk1"/>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69438373-4F09-488A-82EA-F0AD5C202D7D}"/>
              </a:ext>
            </a:extLst>
          </p:cNvPr>
          <p:cNvGraphicFramePr>
            <a:graphicFrameLocks noGrp="1"/>
          </p:cNvGraphicFramePr>
          <p:nvPr>
            <p:extLst>
              <p:ext uri="{D42A27DB-BD31-4B8C-83A1-F6EECF244321}">
                <p14:modId xmlns:p14="http://schemas.microsoft.com/office/powerpoint/2010/main" val="1985627327"/>
              </p:ext>
            </p:extLst>
          </p:nvPr>
        </p:nvGraphicFramePr>
        <p:xfrm>
          <a:off x="-456149" y="4426569"/>
          <a:ext cx="12894750" cy="1097280"/>
        </p:xfrm>
        <a:graphic>
          <a:graphicData uri="http://schemas.openxmlformats.org/drawingml/2006/table">
            <a:tbl>
              <a:tblPr firstRow="1" firstCol="1" bandRow="1">
                <a:tableStyleId>{2D5ABB26-0587-4C30-8999-92F81FD0307C}</a:tableStyleId>
              </a:tblPr>
              <a:tblGrid>
                <a:gridCol w="894978">
                  <a:extLst>
                    <a:ext uri="{9D8B030D-6E8A-4147-A177-3AD203B41FA5}">
                      <a16:colId xmlns:a16="http://schemas.microsoft.com/office/drawing/2014/main" val="3716806995"/>
                    </a:ext>
                  </a:extLst>
                </a:gridCol>
                <a:gridCol w="4119926">
                  <a:extLst>
                    <a:ext uri="{9D8B030D-6E8A-4147-A177-3AD203B41FA5}">
                      <a16:colId xmlns:a16="http://schemas.microsoft.com/office/drawing/2014/main" val="2596293753"/>
                    </a:ext>
                  </a:extLst>
                </a:gridCol>
                <a:gridCol w="3582434">
                  <a:extLst>
                    <a:ext uri="{9D8B030D-6E8A-4147-A177-3AD203B41FA5}">
                      <a16:colId xmlns:a16="http://schemas.microsoft.com/office/drawing/2014/main" val="1867950977"/>
                    </a:ext>
                  </a:extLst>
                </a:gridCol>
                <a:gridCol w="3402434">
                  <a:extLst>
                    <a:ext uri="{9D8B030D-6E8A-4147-A177-3AD203B41FA5}">
                      <a16:colId xmlns:a16="http://schemas.microsoft.com/office/drawing/2014/main" val="3014242518"/>
                    </a:ext>
                  </a:extLst>
                </a:gridCol>
                <a:gridCol w="894978">
                  <a:extLst>
                    <a:ext uri="{9D8B030D-6E8A-4147-A177-3AD203B41FA5}">
                      <a16:colId xmlns:a16="http://schemas.microsoft.com/office/drawing/2014/main" val="805803706"/>
                    </a:ext>
                  </a:extLst>
                </a:gridCol>
              </a:tblGrid>
              <a:tr h="63500">
                <a:tc gridSpan="5">
                  <a:txBody>
                    <a:bodyPr/>
                    <a:lstStyle/>
                    <a:p>
                      <a:pPr algn="ctr">
                        <a:spcAft>
                          <a:spcPts val="600"/>
                        </a:spcAft>
                      </a:pPr>
                      <a:r>
                        <a:rPr lang="en-US" sz="2400" dirty="0">
                          <a:effectLst/>
                          <a:latin typeface="Calibri" panose="020F0502020204030204" pitchFamily="34" charset="0"/>
                          <a:cs typeface="Calibri" panose="020F0502020204030204" pitchFamily="34" charset="0"/>
                        </a:rPr>
                        <a:t>Shahed Anzarus Sabab</a:t>
                      </a:r>
                      <a:r>
                        <a:rPr lang="en-US" sz="2400" baseline="30000" dirty="0">
                          <a:effectLst/>
                          <a:latin typeface="Calibri" panose="020F0502020204030204" pitchFamily="34" charset="0"/>
                          <a:cs typeface="Calibri" panose="020F0502020204030204" pitchFamily="34" charset="0"/>
                        </a:rPr>
                        <a:t>1</a:t>
                      </a:r>
                      <a:r>
                        <a:rPr lang="en-US" sz="2400" dirty="0">
                          <a:effectLst/>
                          <a:latin typeface="Calibri" panose="020F0502020204030204" pitchFamily="34" charset="0"/>
                          <a:cs typeface="Calibri" panose="020F0502020204030204" pitchFamily="34" charset="0"/>
                        </a:rPr>
                        <a:t>, Adnan Khan</a:t>
                      </a:r>
                      <a:r>
                        <a:rPr lang="en-US" sz="2400" baseline="30000" dirty="0">
                          <a:effectLst/>
                          <a:latin typeface="Calibri" panose="020F0502020204030204" pitchFamily="34" charset="0"/>
                          <a:cs typeface="Calibri" panose="020F0502020204030204" pitchFamily="34" charset="0"/>
                        </a:rPr>
                        <a:t>1</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Parmit</a:t>
                      </a:r>
                      <a:r>
                        <a:rPr lang="en-US" sz="2400" dirty="0">
                          <a:effectLst/>
                          <a:latin typeface="Calibri" panose="020F0502020204030204" pitchFamily="34" charset="0"/>
                          <a:cs typeface="Calibri" panose="020F0502020204030204" pitchFamily="34" charset="0"/>
                        </a:rPr>
                        <a:t> K. Chilana</a:t>
                      </a:r>
                      <a:r>
                        <a:rPr lang="en-US" sz="2400" baseline="30000" dirty="0">
                          <a:effectLst/>
                          <a:latin typeface="Calibri" panose="020F0502020204030204" pitchFamily="34" charset="0"/>
                          <a:cs typeface="Calibri" panose="020F0502020204030204" pitchFamily="34" charset="0"/>
                        </a:rPr>
                        <a:t>2</a:t>
                      </a:r>
                      <a:r>
                        <a:rPr lang="en-US" sz="2400" dirty="0">
                          <a:effectLst/>
                          <a:latin typeface="Calibri" panose="020F0502020204030204" pitchFamily="34" charset="0"/>
                          <a:cs typeface="Calibri" panose="020F0502020204030204" pitchFamily="34" charset="0"/>
                        </a:rPr>
                        <a:t>, Joanna McGrenere</a:t>
                      </a:r>
                      <a:r>
                        <a:rPr lang="en-US" sz="2400" baseline="30000" dirty="0">
                          <a:effectLst/>
                          <a:latin typeface="Calibri" panose="020F0502020204030204" pitchFamily="34" charset="0"/>
                          <a:cs typeface="Calibri" panose="020F0502020204030204" pitchFamily="34" charset="0"/>
                        </a:rPr>
                        <a:t>3</a:t>
                      </a:r>
                      <a:r>
                        <a:rPr lang="en-US" sz="2400" dirty="0">
                          <a:effectLst/>
                          <a:latin typeface="Calibri" panose="020F0502020204030204" pitchFamily="34" charset="0"/>
                          <a:cs typeface="Calibri" panose="020F0502020204030204" pitchFamily="34" charset="0"/>
                        </a:rPr>
                        <a:t>, Andrea Bunt</a:t>
                      </a:r>
                      <a:r>
                        <a:rPr lang="en-US" sz="2400" baseline="30000" dirty="0">
                          <a:effectLst/>
                          <a:latin typeface="Calibri" panose="020F0502020204030204" pitchFamily="34" charset="0"/>
                          <a:cs typeface="Calibri" panose="020F0502020204030204" pitchFamily="34" charset="0"/>
                        </a:rPr>
                        <a:t>1</a:t>
                      </a:r>
                      <a:endParaRPr lang="en-CA" sz="6600" dirty="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990056124"/>
                  </a:ext>
                </a:extLst>
              </a:tr>
              <a:tr h="299720">
                <a:tc>
                  <a:txBody>
                    <a:bodyPr/>
                    <a:lstStyle/>
                    <a:p>
                      <a:pPr algn="just">
                        <a:spcAft>
                          <a:spcPts val="600"/>
                        </a:spcAft>
                      </a:pPr>
                      <a:r>
                        <a:rPr lang="en-US" sz="4800">
                          <a:effectLst/>
                          <a:latin typeface="Calibri" panose="020F0502020204030204" pitchFamily="34" charset="0"/>
                          <a:cs typeface="Calibri" panose="020F0502020204030204" pitchFamily="34" charset="0"/>
                        </a:rPr>
                        <a:t> </a:t>
                      </a:r>
                      <a:endParaRPr lang="en-CA" sz="480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tc>
                <a:tc>
                  <a:txBody>
                    <a:bodyPr/>
                    <a:lstStyle/>
                    <a:p>
                      <a:pPr algn="ctr">
                        <a:spcAft>
                          <a:spcPts val="600"/>
                        </a:spcAft>
                      </a:pPr>
                      <a:r>
                        <a:rPr lang="en-US" sz="1600" baseline="30000" dirty="0">
                          <a:effectLst/>
                          <a:latin typeface="Calibri" panose="020F0502020204030204" pitchFamily="34" charset="0"/>
                          <a:cs typeface="Calibri" panose="020F0502020204030204" pitchFamily="34" charset="0"/>
                        </a:rPr>
                        <a:t>1</a:t>
                      </a:r>
                      <a:r>
                        <a:rPr lang="en-US" sz="1600" dirty="0">
                          <a:effectLst/>
                          <a:latin typeface="Calibri" panose="020F0502020204030204" pitchFamily="34" charset="0"/>
                          <a:cs typeface="Calibri" panose="020F0502020204030204" pitchFamily="34" charset="0"/>
                        </a:rPr>
                        <a:t>Department of Computer Science</a:t>
                      </a:r>
                      <a:br>
                        <a:rPr lang="en-US" sz="1600" dirty="0">
                          <a:effectLst/>
                          <a:latin typeface="Calibri" panose="020F0502020204030204" pitchFamily="34" charset="0"/>
                          <a:cs typeface="Calibri" panose="020F0502020204030204" pitchFamily="34" charset="0"/>
                        </a:rPr>
                      </a:br>
                      <a:r>
                        <a:rPr lang="en-US" sz="1600" dirty="0">
                          <a:effectLst/>
                          <a:latin typeface="Calibri" panose="020F0502020204030204" pitchFamily="34" charset="0"/>
                          <a:cs typeface="Calibri" panose="020F0502020204030204" pitchFamily="34" charset="0"/>
                        </a:rPr>
                        <a:t>University of Manitoba</a:t>
                      </a:r>
                      <a:endParaRPr lang="en-CA" sz="4800" dirty="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tc>
                <a:tc>
                  <a:txBody>
                    <a:bodyPr/>
                    <a:lstStyle/>
                    <a:p>
                      <a:pPr algn="ctr">
                        <a:spcAft>
                          <a:spcPts val="600"/>
                        </a:spcAft>
                      </a:pPr>
                      <a:r>
                        <a:rPr lang="en-US" sz="1600" baseline="30000" dirty="0">
                          <a:effectLst/>
                          <a:latin typeface="Calibri" panose="020F0502020204030204" pitchFamily="34" charset="0"/>
                          <a:cs typeface="Calibri" panose="020F0502020204030204" pitchFamily="34" charset="0"/>
                        </a:rPr>
                        <a:t>2</a:t>
                      </a:r>
                      <a:r>
                        <a:rPr lang="en-US" sz="1600" dirty="0">
                          <a:effectLst/>
                          <a:latin typeface="Calibri" panose="020F0502020204030204" pitchFamily="34" charset="0"/>
                          <a:cs typeface="Calibri" panose="020F0502020204030204" pitchFamily="34" charset="0"/>
                        </a:rPr>
                        <a:t>Department of Computing Science</a:t>
                      </a:r>
                      <a:br>
                        <a:rPr lang="en-US" sz="1600" dirty="0">
                          <a:effectLst/>
                          <a:latin typeface="Calibri" panose="020F0502020204030204" pitchFamily="34" charset="0"/>
                          <a:cs typeface="Calibri" panose="020F0502020204030204" pitchFamily="34" charset="0"/>
                        </a:rPr>
                      </a:br>
                      <a:r>
                        <a:rPr lang="en-US" sz="1600" dirty="0">
                          <a:effectLst/>
                          <a:latin typeface="Calibri" panose="020F0502020204030204" pitchFamily="34" charset="0"/>
                          <a:cs typeface="Calibri" panose="020F0502020204030204" pitchFamily="34" charset="0"/>
                        </a:rPr>
                        <a:t>Simon Fraser University</a:t>
                      </a:r>
                      <a:endParaRPr lang="en-CA" sz="4800" dirty="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tc>
                <a:tc>
                  <a:txBody>
                    <a:bodyPr/>
                    <a:lstStyle/>
                    <a:p>
                      <a:pPr algn="ctr">
                        <a:spcAft>
                          <a:spcPts val="600"/>
                        </a:spcAft>
                      </a:pPr>
                      <a:r>
                        <a:rPr lang="en-US" sz="1600" baseline="30000" dirty="0">
                          <a:effectLst/>
                          <a:latin typeface="Calibri" panose="020F0502020204030204" pitchFamily="34" charset="0"/>
                          <a:cs typeface="Calibri" panose="020F0502020204030204" pitchFamily="34" charset="0"/>
                        </a:rPr>
                        <a:t>3</a:t>
                      </a:r>
                      <a:r>
                        <a:rPr lang="en-US" sz="1600" dirty="0">
                          <a:effectLst/>
                          <a:latin typeface="Calibri" panose="020F0502020204030204" pitchFamily="34" charset="0"/>
                          <a:cs typeface="Calibri" panose="020F0502020204030204" pitchFamily="34" charset="0"/>
                        </a:rPr>
                        <a:t>Department of Computer Science</a:t>
                      </a:r>
                      <a:br>
                        <a:rPr lang="en-US" sz="1600" dirty="0">
                          <a:effectLst/>
                          <a:latin typeface="Calibri" panose="020F0502020204030204" pitchFamily="34" charset="0"/>
                          <a:cs typeface="Calibri" panose="020F0502020204030204" pitchFamily="34" charset="0"/>
                        </a:rPr>
                      </a:br>
                      <a:r>
                        <a:rPr lang="en-US" sz="1600" dirty="0">
                          <a:effectLst/>
                          <a:latin typeface="Calibri" panose="020F0502020204030204" pitchFamily="34" charset="0"/>
                          <a:cs typeface="Calibri" panose="020F0502020204030204" pitchFamily="34" charset="0"/>
                        </a:rPr>
                        <a:t>University of British Columbia</a:t>
                      </a:r>
                      <a:endParaRPr lang="en-CA" sz="4800" dirty="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tc>
                <a:tc>
                  <a:txBody>
                    <a:bodyPr/>
                    <a:lstStyle/>
                    <a:p>
                      <a:pPr algn="just">
                        <a:spcAft>
                          <a:spcPts val="600"/>
                        </a:spcAft>
                      </a:pPr>
                      <a:r>
                        <a:rPr lang="en-US" sz="2400" dirty="0">
                          <a:effectLst/>
                        </a:rPr>
                        <a:t> </a:t>
                      </a:r>
                      <a:endParaRPr lang="en-CA" sz="24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3910564070"/>
                  </a:ext>
                </a:extLst>
              </a:tr>
            </a:tbl>
          </a:graphicData>
        </a:graphic>
      </p:graphicFrame>
      <p:sp>
        <p:nvSpPr>
          <p:cNvPr id="7" name="Rectangle 6">
            <a:extLst>
              <a:ext uri="{FF2B5EF4-FFF2-40B4-BE49-F238E27FC236}">
                <a16:creationId xmlns:a16="http://schemas.microsoft.com/office/drawing/2014/main" id="{0132A6C2-4FA6-4311-A65C-58C8DFD4C6E6}"/>
              </a:ext>
            </a:extLst>
          </p:cNvPr>
          <p:cNvSpPr/>
          <p:nvPr/>
        </p:nvSpPr>
        <p:spPr>
          <a:xfrm>
            <a:off x="3038474" y="2338743"/>
            <a:ext cx="6096000" cy="1692771"/>
          </a:xfrm>
          <a:prstGeom prst="rect">
            <a:avLst/>
          </a:prstGeom>
        </p:spPr>
        <p:txBody>
          <a:bodyPr>
            <a:spAutoFit/>
          </a:bodyPr>
          <a:lstStyle/>
          <a:p>
            <a:pPr algn="ctr">
              <a:buClr>
                <a:schemeClr val="lt1"/>
              </a:buClr>
            </a:pPr>
            <a:endParaRPr lang="en-CA" sz="2800" dirty="0">
              <a:solidFill>
                <a:schemeClr val="tx1"/>
              </a:solidFill>
              <a:latin typeface="Calibri" panose="020F0502020204030204" pitchFamily="34" charset="0"/>
              <a:cs typeface="Calibri" panose="020F0502020204030204" pitchFamily="34" charset="0"/>
            </a:endParaRPr>
          </a:p>
          <a:p>
            <a:pPr algn="ctr">
              <a:buClr>
                <a:schemeClr val="lt1"/>
              </a:buClr>
            </a:pPr>
            <a:r>
              <a:rPr lang="en-CA" sz="2800" dirty="0">
                <a:solidFill>
                  <a:schemeClr val="tx1"/>
                </a:solidFill>
                <a:latin typeface="Calibri" panose="020F0502020204030204" pitchFamily="34" charset="0"/>
                <a:cs typeface="Calibri" panose="020F0502020204030204" pitchFamily="34" charset="0"/>
              </a:rPr>
              <a:t>Presenter</a:t>
            </a:r>
          </a:p>
          <a:p>
            <a:pPr algn="ctr">
              <a:buClr>
                <a:schemeClr val="lt1"/>
              </a:buClr>
            </a:pPr>
            <a:r>
              <a:rPr lang="en-CA" sz="2800" dirty="0">
                <a:solidFill>
                  <a:schemeClr val="tx1"/>
                </a:solidFill>
                <a:latin typeface="Calibri" panose="020F0502020204030204" pitchFamily="34" charset="0"/>
                <a:cs typeface="Calibri" panose="020F0502020204030204" pitchFamily="34" charset="0"/>
              </a:rPr>
              <a:t>Shahed Anzarus Sabab</a:t>
            </a:r>
          </a:p>
          <a:p>
            <a:pPr algn="ctr">
              <a:buClr>
                <a:schemeClr val="lt1"/>
              </a:buClr>
            </a:pPr>
            <a:r>
              <a:rPr lang="en-CA" sz="2000" dirty="0">
                <a:solidFill>
                  <a:schemeClr val="tx1"/>
                </a:solidFill>
                <a:latin typeface="Calibri" panose="020F0502020204030204" pitchFamily="34" charset="0"/>
                <a:cs typeface="Calibri" panose="020F0502020204030204" pitchFamily="34" charset="0"/>
              </a:rPr>
              <a:t>sabab05@cs.umanitoba.ca</a:t>
            </a:r>
            <a:endParaRPr lang="en-CA" sz="2800" dirty="0">
              <a:solidFill>
                <a:schemeClr val="tx1"/>
              </a:solidFill>
              <a:latin typeface="Calibri" panose="020F0502020204030204" pitchFamily="34" charset="0"/>
              <a:cs typeface="Calibri" panose="020F0502020204030204" pitchFamily="34" charset="0"/>
            </a:endParaRPr>
          </a:p>
        </p:txBody>
      </p:sp>
      <p:pic>
        <p:nvPicPr>
          <p:cNvPr id="8" name="Picture 2" descr="UBC Logos | UBC Brand">
            <a:extLst>
              <a:ext uri="{FF2B5EF4-FFF2-40B4-BE49-F238E27FC236}">
                <a16:creationId xmlns:a16="http://schemas.microsoft.com/office/drawing/2014/main" id="{C8FDF6AF-DCB9-41A3-BC39-176DABA03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3095" y="5591175"/>
            <a:ext cx="4258905" cy="881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UM brand | University of Manitoba">
            <a:extLst>
              <a:ext uri="{FF2B5EF4-FFF2-40B4-BE49-F238E27FC236}">
                <a16:creationId xmlns:a16="http://schemas.microsoft.com/office/drawing/2014/main" id="{EB598CF5-F1C3-46BD-A1A5-E146B7C54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24" y="5419030"/>
            <a:ext cx="2492376" cy="12037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2C8D163-776D-49D2-94DA-FCC1FF342D69}"/>
              </a:ext>
            </a:extLst>
          </p:cNvPr>
          <p:cNvSpPr/>
          <p:nvPr/>
        </p:nvSpPr>
        <p:spPr>
          <a:xfrm>
            <a:off x="3038474" y="1292260"/>
            <a:ext cx="6096000" cy="1384995"/>
          </a:xfrm>
          <a:prstGeom prst="rect">
            <a:avLst/>
          </a:prstGeom>
        </p:spPr>
        <p:txBody>
          <a:bodyPr>
            <a:spAutoFit/>
          </a:bodyPr>
          <a:lstStyle/>
          <a:p>
            <a:pPr algn="ctr">
              <a:buClr>
                <a:schemeClr val="lt1"/>
              </a:buClr>
            </a:pPr>
            <a:endParaRPr lang="en-CA" sz="4000" dirty="0">
              <a:solidFill>
                <a:schemeClr val="tx1"/>
              </a:solidFill>
              <a:latin typeface="Calibri" panose="020F0502020204030204" pitchFamily="34" charset="0"/>
              <a:cs typeface="Calibri" panose="020F0502020204030204" pitchFamily="34" charset="0"/>
            </a:endParaRPr>
          </a:p>
          <a:p>
            <a:pPr algn="ctr">
              <a:buClr>
                <a:schemeClr val="lt1"/>
              </a:buClr>
            </a:pPr>
            <a:r>
              <a:rPr lang="en-CA" sz="4400" dirty="0">
                <a:solidFill>
                  <a:schemeClr val="tx1"/>
                </a:solidFill>
                <a:latin typeface="Calibri" panose="020F0502020204030204" pitchFamily="34" charset="0"/>
                <a:cs typeface="Calibri" panose="020F0502020204030204" pitchFamily="34" charset="0"/>
              </a:rPr>
              <a:t>Thank You</a:t>
            </a:r>
          </a:p>
        </p:txBody>
      </p:sp>
      <p:sp>
        <p:nvSpPr>
          <p:cNvPr id="2" name="Slide Number Placeholder 1">
            <a:extLst>
              <a:ext uri="{FF2B5EF4-FFF2-40B4-BE49-F238E27FC236}">
                <a16:creationId xmlns:a16="http://schemas.microsoft.com/office/drawing/2014/main" id="{4C39C828-1DA0-45B6-97A8-3E4DE66B97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25</a:t>
            </a:fld>
            <a:endParaRPr lang="en-CA"/>
          </a:p>
        </p:txBody>
      </p:sp>
    </p:spTree>
    <p:extLst>
      <p:ext uri="{BB962C8B-B14F-4D97-AF65-F5344CB8AC3E}">
        <p14:creationId xmlns:p14="http://schemas.microsoft.com/office/powerpoint/2010/main" val="141487703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C5F0C6-B92B-4F2B-AD35-B7992C9231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3</a:t>
            </a:fld>
            <a:endParaRPr lang="en-CA"/>
          </a:p>
        </p:txBody>
      </p:sp>
      <p:sp>
        <p:nvSpPr>
          <p:cNvPr id="11" name="Google Shape;114;p13">
            <a:extLst>
              <a:ext uri="{FF2B5EF4-FFF2-40B4-BE49-F238E27FC236}">
                <a16:creationId xmlns:a16="http://schemas.microsoft.com/office/drawing/2014/main" id="{88A56C68-7336-41E3-BB10-57970A67084D}"/>
              </a:ext>
            </a:extLst>
          </p:cNvPr>
          <p:cNvSpPr txBox="1"/>
          <p:nvPr/>
        </p:nvSpPr>
        <p:spPr>
          <a:xfrm>
            <a:off x="160441" y="79649"/>
            <a:ext cx="4161402"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Software Tutorials</a:t>
            </a:r>
            <a:endParaRPr lang="en-CA" b="1" dirty="0">
              <a:solidFill>
                <a:srgbClr val="434343"/>
              </a:solidFill>
            </a:endParaRPr>
          </a:p>
        </p:txBody>
      </p:sp>
      <p:grpSp>
        <p:nvGrpSpPr>
          <p:cNvPr id="9" name="Group 8">
            <a:extLst>
              <a:ext uri="{FF2B5EF4-FFF2-40B4-BE49-F238E27FC236}">
                <a16:creationId xmlns:a16="http://schemas.microsoft.com/office/drawing/2014/main" id="{F2140DF8-4A85-4F62-A5C1-EBD7417E6549}"/>
              </a:ext>
            </a:extLst>
          </p:cNvPr>
          <p:cNvGrpSpPr/>
          <p:nvPr/>
        </p:nvGrpSpPr>
        <p:grpSpPr>
          <a:xfrm>
            <a:off x="745141" y="1070817"/>
            <a:ext cx="6287377" cy="4156542"/>
            <a:chOff x="745141" y="1070817"/>
            <a:chExt cx="6287377" cy="4156542"/>
          </a:xfrm>
        </p:grpSpPr>
        <p:pic>
          <p:nvPicPr>
            <p:cNvPr id="4" name="Picture 3" descr="A screenshot of a computer&#10;&#10;Description automatically generated">
              <a:extLst>
                <a:ext uri="{FF2B5EF4-FFF2-40B4-BE49-F238E27FC236}">
                  <a16:creationId xmlns:a16="http://schemas.microsoft.com/office/drawing/2014/main" id="{DB0CAE26-A840-4208-8A66-8855B84AFAFC}"/>
                </a:ext>
              </a:extLst>
            </p:cNvPr>
            <p:cNvPicPr>
              <a:picLocks noChangeAspect="1"/>
            </p:cNvPicPr>
            <p:nvPr/>
          </p:nvPicPr>
          <p:blipFill>
            <a:blip r:embed="rId3"/>
            <a:stretch>
              <a:fillRect/>
            </a:stretch>
          </p:blipFill>
          <p:spPr>
            <a:xfrm>
              <a:off x="745141" y="1702617"/>
              <a:ext cx="6287377" cy="3524742"/>
            </a:xfrm>
            <a:prstGeom prst="rect">
              <a:avLst/>
            </a:prstGeom>
          </p:spPr>
        </p:pic>
        <p:sp>
          <p:nvSpPr>
            <p:cNvPr id="19" name="Google Shape;114;p13">
              <a:extLst>
                <a:ext uri="{FF2B5EF4-FFF2-40B4-BE49-F238E27FC236}">
                  <a16:creationId xmlns:a16="http://schemas.microsoft.com/office/drawing/2014/main" id="{0B9D8896-D962-45A2-834A-5A3F0AA6D773}"/>
                </a:ext>
              </a:extLst>
            </p:cNvPr>
            <p:cNvSpPr txBox="1"/>
            <p:nvPr/>
          </p:nvSpPr>
          <p:spPr>
            <a:xfrm>
              <a:off x="2859520" y="1070817"/>
              <a:ext cx="4161402"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2000" b="1" dirty="0">
                  <a:solidFill>
                    <a:srgbClr val="434343"/>
                  </a:solidFill>
                  <a:latin typeface="Calibri"/>
                  <a:ea typeface="Calibri"/>
                  <a:cs typeface="Calibri"/>
                  <a:sym typeface="Calibri"/>
                </a:rPr>
                <a:t>Video tutorials</a:t>
              </a:r>
              <a:endParaRPr lang="en-CA" sz="900" b="1" dirty="0">
                <a:solidFill>
                  <a:srgbClr val="434343"/>
                </a:solidFill>
              </a:endParaRPr>
            </a:p>
          </p:txBody>
        </p:sp>
      </p:grpSp>
      <p:grpSp>
        <p:nvGrpSpPr>
          <p:cNvPr id="10" name="Group 9">
            <a:extLst>
              <a:ext uri="{FF2B5EF4-FFF2-40B4-BE49-F238E27FC236}">
                <a16:creationId xmlns:a16="http://schemas.microsoft.com/office/drawing/2014/main" id="{E8A5E5B8-5753-4B49-A08C-845D336DC4EC}"/>
              </a:ext>
            </a:extLst>
          </p:cNvPr>
          <p:cNvGrpSpPr/>
          <p:nvPr/>
        </p:nvGrpSpPr>
        <p:grpSpPr>
          <a:xfrm>
            <a:off x="7201669" y="0"/>
            <a:ext cx="4829890" cy="6858000"/>
            <a:chOff x="7201669" y="0"/>
            <a:chExt cx="4829890" cy="6858000"/>
          </a:xfrm>
        </p:grpSpPr>
        <p:pic>
          <p:nvPicPr>
            <p:cNvPr id="7" name="Picture 6">
              <a:extLst>
                <a:ext uri="{FF2B5EF4-FFF2-40B4-BE49-F238E27FC236}">
                  <a16:creationId xmlns:a16="http://schemas.microsoft.com/office/drawing/2014/main" id="{C1D6039E-93DC-4E39-B3C1-48629B017EE6}"/>
                </a:ext>
              </a:extLst>
            </p:cNvPr>
            <p:cNvPicPr>
              <a:picLocks noChangeAspect="1"/>
            </p:cNvPicPr>
            <p:nvPr/>
          </p:nvPicPr>
          <p:blipFill>
            <a:blip r:embed="rId4"/>
            <a:stretch>
              <a:fillRect/>
            </a:stretch>
          </p:blipFill>
          <p:spPr>
            <a:xfrm>
              <a:off x="7201669" y="649094"/>
              <a:ext cx="4829890" cy="6208906"/>
            </a:xfrm>
            <a:prstGeom prst="rect">
              <a:avLst/>
            </a:prstGeom>
          </p:spPr>
        </p:pic>
        <p:sp>
          <p:nvSpPr>
            <p:cNvPr id="20" name="Google Shape;114;p13">
              <a:extLst>
                <a:ext uri="{FF2B5EF4-FFF2-40B4-BE49-F238E27FC236}">
                  <a16:creationId xmlns:a16="http://schemas.microsoft.com/office/drawing/2014/main" id="{00A8609B-1F7D-40AE-AEC6-717EA96926E8}"/>
                </a:ext>
              </a:extLst>
            </p:cNvPr>
            <p:cNvSpPr txBox="1"/>
            <p:nvPr/>
          </p:nvSpPr>
          <p:spPr>
            <a:xfrm>
              <a:off x="7535913" y="0"/>
              <a:ext cx="4161402" cy="6318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E3410F"/>
                </a:buClr>
                <a:buSzPts val="3959"/>
                <a:buFont typeface="Calibri"/>
                <a:buNone/>
              </a:pPr>
              <a:r>
                <a:rPr lang="en-CA" sz="2000" b="1" dirty="0">
                  <a:solidFill>
                    <a:srgbClr val="434343"/>
                  </a:solidFill>
                  <a:latin typeface="Calibri"/>
                  <a:ea typeface="Calibri"/>
                  <a:cs typeface="Calibri"/>
                  <a:sym typeface="Calibri"/>
                </a:rPr>
                <a:t>Text tutorials</a:t>
              </a:r>
              <a:endParaRPr lang="en-CA" sz="900" b="1" dirty="0">
                <a:solidFill>
                  <a:srgbClr val="434343"/>
                </a:solidFill>
              </a:endParaRPr>
            </a:p>
          </p:txBody>
        </p:sp>
      </p:grpSp>
      <p:pic>
        <p:nvPicPr>
          <p:cNvPr id="27" name="Picture 26">
            <a:extLst>
              <a:ext uri="{FF2B5EF4-FFF2-40B4-BE49-F238E27FC236}">
                <a16:creationId xmlns:a16="http://schemas.microsoft.com/office/drawing/2014/main" id="{D50F1C6C-ED6F-4518-A495-63BC86FA9D06}"/>
              </a:ext>
            </a:extLst>
          </p:cNvPr>
          <p:cNvPicPr>
            <a:picLocks noChangeAspect="1"/>
          </p:cNvPicPr>
          <p:nvPr/>
        </p:nvPicPr>
        <p:blipFill>
          <a:blip r:embed="rId5"/>
          <a:stretch>
            <a:fillRect/>
          </a:stretch>
        </p:blipFill>
        <p:spPr>
          <a:xfrm>
            <a:off x="6339625" y="79649"/>
            <a:ext cx="4609171" cy="6283954"/>
          </a:xfrm>
          <a:prstGeom prst="rect">
            <a:avLst/>
          </a:prstGeom>
        </p:spPr>
      </p:pic>
      <p:pic>
        <p:nvPicPr>
          <p:cNvPr id="29" name="Picture 28" descr="A screenshot of a cell phone&#10;&#10;Description automatically generated">
            <a:extLst>
              <a:ext uri="{FF2B5EF4-FFF2-40B4-BE49-F238E27FC236}">
                <a16:creationId xmlns:a16="http://schemas.microsoft.com/office/drawing/2014/main" id="{31AD5E9F-C3D2-4982-807C-1D1CD0C2938B}"/>
              </a:ext>
            </a:extLst>
          </p:cNvPr>
          <p:cNvPicPr>
            <a:picLocks noChangeAspect="1"/>
          </p:cNvPicPr>
          <p:nvPr/>
        </p:nvPicPr>
        <p:blipFill>
          <a:blip r:embed="rId6"/>
          <a:stretch>
            <a:fillRect/>
          </a:stretch>
        </p:blipFill>
        <p:spPr>
          <a:xfrm>
            <a:off x="1228554" y="2290746"/>
            <a:ext cx="7983064" cy="4353533"/>
          </a:xfrm>
          <a:prstGeom prst="rect">
            <a:avLst/>
          </a:prstGeom>
        </p:spPr>
      </p:pic>
      <p:pic>
        <p:nvPicPr>
          <p:cNvPr id="26" name="Picture 25">
            <a:extLst>
              <a:ext uri="{FF2B5EF4-FFF2-40B4-BE49-F238E27FC236}">
                <a16:creationId xmlns:a16="http://schemas.microsoft.com/office/drawing/2014/main" id="{AC6D5750-D30F-40FC-85F4-A7D3EC6D545D}"/>
              </a:ext>
            </a:extLst>
          </p:cNvPr>
          <p:cNvPicPr>
            <a:picLocks noChangeAspect="1"/>
          </p:cNvPicPr>
          <p:nvPr/>
        </p:nvPicPr>
        <p:blipFill>
          <a:blip r:embed="rId7"/>
          <a:stretch>
            <a:fillRect/>
          </a:stretch>
        </p:blipFill>
        <p:spPr>
          <a:xfrm>
            <a:off x="368213" y="992125"/>
            <a:ext cx="6353175" cy="6581775"/>
          </a:xfrm>
          <a:prstGeom prst="rect">
            <a:avLst/>
          </a:prstGeom>
        </p:spPr>
      </p:pic>
      <p:pic>
        <p:nvPicPr>
          <p:cNvPr id="30" name="Picture 29">
            <a:extLst>
              <a:ext uri="{FF2B5EF4-FFF2-40B4-BE49-F238E27FC236}">
                <a16:creationId xmlns:a16="http://schemas.microsoft.com/office/drawing/2014/main" id="{31C32491-3801-4FEA-B43F-F8B44E5C21C6}"/>
              </a:ext>
            </a:extLst>
          </p:cNvPr>
          <p:cNvPicPr>
            <a:picLocks noChangeAspect="1"/>
          </p:cNvPicPr>
          <p:nvPr/>
        </p:nvPicPr>
        <p:blipFill>
          <a:blip r:embed="rId8"/>
          <a:stretch>
            <a:fillRect/>
          </a:stretch>
        </p:blipFill>
        <p:spPr>
          <a:xfrm>
            <a:off x="3544801" y="992125"/>
            <a:ext cx="6321233" cy="3981450"/>
          </a:xfrm>
          <a:prstGeom prst="rect">
            <a:avLst/>
          </a:prstGeom>
        </p:spPr>
      </p:pic>
    </p:spTree>
    <p:extLst>
      <p:ext uri="{BB962C8B-B14F-4D97-AF65-F5344CB8AC3E}">
        <p14:creationId xmlns:p14="http://schemas.microsoft.com/office/powerpoint/2010/main" val="539055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499"/>
                                          </p:stCondLst>
                                        </p:cTn>
                                        <p:tgtEl>
                                          <p:spTgt spid="2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499"/>
                                          </p:stCondLst>
                                        </p:cTn>
                                        <p:tgtEl>
                                          <p:spTgt spid="2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4;p13">
            <a:extLst>
              <a:ext uri="{FF2B5EF4-FFF2-40B4-BE49-F238E27FC236}">
                <a16:creationId xmlns:a16="http://schemas.microsoft.com/office/drawing/2014/main" id="{DE1D62A6-62E6-45AB-9301-AEAA733A6571}"/>
              </a:ext>
            </a:extLst>
          </p:cNvPr>
          <p:cNvSpPr txBox="1"/>
          <p:nvPr/>
        </p:nvSpPr>
        <p:spPr>
          <a:xfrm>
            <a:off x="247687" y="93149"/>
            <a:ext cx="1094508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Mismatch: Tutorial’s Difficulty Vs. User’s Skill Level</a:t>
            </a:r>
            <a:endParaRPr lang="en-CA" b="1" dirty="0">
              <a:solidFill>
                <a:srgbClr val="434343"/>
              </a:solidFill>
            </a:endParaRPr>
          </a:p>
        </p:txBody>
      </p:sp>
      <p:grpSp>
        <p:nvGrpSpPr>
          <p:cNvPr id="33" name="Group 32">
            <a:extLst>
              <a:ext uri="{FF2B5EF4-FFF2-40B4-BE49-F238E27FC236}">
                <a16:creationId xmlns:a16="http://schemas.microsoft.com/office/drawing/2014/main" id="{07DED417-FFAB-4C48-8BFC-F9F7A939569B}"/>
              </a:ext>
            </a:extLst>
          </p:cNvPr>
          <p:cNvGrpSpPr/>
          <p:nvPr/>
        </p:nvGrpSpPr>
        <p:grpSpPr>
          <a:xfrm>
            <a:off x="6396602" y="4285497"/>
            <a:ext cx="2694097" cy="1651550"/>
            <a:chOff x="5010348" y="4236167"/>
            <a:chExt cx="2694097" cy="1651550"/>
          </a:xfrm>
        </p:grpSpPr>
        <p:pic>
          <p:nvPicPr>
            <p:cNvPr id="4112" name="Picture 16" descr="Image result for time consuming clipart">
              <a:extLst>
                <a:ext uri="{FF2B5EF4-FFF2-40B4-BE49-F238E27FC236}">
                  <a16:creationId xmlns:a16="http://schemas.microsoft.com/office/drawing/2014/main" id="{5F4A7046-9FBC-4B50-9678-D2F3BADDA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938" y="4236167"/>
              <a:ext cx="1414635" cy="1414635"/>
            </a:xfrm>
            <a:prstGeom prst="rect">
              <a:avLst/>
            </a:prstGeom>
            <a:noFill/>
            <a:extLst>
              <a:ext uri="{909E8E84-426E-40DD-AFC4-6F175D3DCCD1}">
                <a14:hiddenFill xmlns:a14="http://schemas.microsoft.com/office/drawing/2010/main">
                  <a:solidFill>
                    <a:srgbClr val="FFFFFF"/>
                  </a:solidFill>
                </a14:hiddenFill>
              </a:ext>
            </a:extLst>
          </p:spPr>
        </p:pic>
        <p:sp>
          <p:nvSpPr>
            <p:cNvPr id="37" name="Google Shape;279;p23">
              <a:extLst>
                <a:ext uri="{FF2B5EF4-FFF2-40B4-BE49-F238E27FC236}">
                  <a16:creationId xmlns:a16="http://schemas.microsoft.com/office/drawing/2014/main" id="{9FBD3D75-8F55-46AC-9E12-1919D8200E03}"/>
                </a:ext>
              </a:extLst>
            </p:cNvPr>
            <p:cNvSpPr txBox="1">
              <a:spLocks/>
            </p:cNvSpPr>
            <p:nvPr/>
          </p:nvSpPr>
          <p:spPr>
            <a:xfrm>
              <a:off x="5010348" y="5387516"/>
              <a:ext cx="2694097" cy="5002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000" dirty="0"/>
                <a:t>Time Consuming</a:t>
              </a:r>
            </a:p>
            <a:p>
              <a:pPr marL="50800" indent="0">
                <a:lnSpc>
                  <a:spcPct val="100000"/>
                </a:lnSpc>
                <a:spcBef>
                  <a:spcPts val="0"/>
                </a:spcBef>
                <a:buNone/>
              </a:pPr>
              <a:r>
                <a:rPr lang="en-CA" sz="1400" dirty="0">
                  <a:solidFill>
                    <a:schemeClr val="accent3">
                      <a:lumMod val="75000"/>
                    </a:schemeClr>
                  </a:solidFill>
                </a:rPr>
                <a:t>[Grossman et al., 2009]</a:t>
              </a:r>
            </a:p>
          </p:txBody>
        </p:sp>
      </p:grpSp>
      <p:grpSp>
        <p:nvGrpSpPr>
          <p:cNvPr id="15" name="Group 14">
            <a:extLst>
              <a:ext uri="{FF2B5EF4-FFF2-40B4-BE49-F238E27FC236}">
                <a16:creationId xmlns:a16="http://schemas.microsoft.com/office/drawing/2014/main" id="{FA6C20C4-2D0C-4600-B8B7-B7B2319F9933}"/>
              </a:ext>
            </a:extLst>
          </p:cNvPr>
          <p:cNvGrpSpPr/>
          <p:nvPr/>
        </p:nvGrpSpPr>
        <p:grpSpPr>
          <a:xfrm>
            <a:off x="3728444" y="1937578"/>
            <a:ext cx="2323169" cy="2486701"/>
            <a:chOff x="3276448" y="2085976"/>
            <a:chExt cx="2323169" cy="2486701"/>
          </a:xfrm>
        </p:grpSpPr>
        <p:pic>
          <p:nvPicPr>
            <p:cNvPr id="4108" name="Picture 12" descr="Image result for overload">
              <a:extLst>
                <a:ext uri="{FF2B5EF4-FFF2-40B4-BE49-F238E27FC236}">
                  <a16:creationId xmlns:a16="http://schemas.microsoft.com/office/drawing/2014/main" id="{A7B9C4BB-52F9-4AE1-8C0E-6CF4CFCBF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682" y="2085976"/>
              <a:ext cx="1266945" cy="1713024"/>
            </a:xfrm>
            <a:prstGeom prst="rect">
              <a:avLst/>
            </a:prstGeom>
            <a:noFill/>
            <a:extLst>
              <a:ext uri="{909E8E84-426E-40DD-AFC4-6F175D3DCCD1}">
                <a14:hiddenFill xmlns:a14="http://schemas.microsoft.com/office/drawing/2010/main">
                  <a:solidFill>
                    <a:srgbClr val="FFFFFF"/>
                  </a:solidFill>
                </a14:hiddenFill>
              </a:ext>
            </a:extLst>
          </p:spPr>
        </p:pic>
        <p:sp>
          <p:nvSpPr>
            <p:cNvPr id="36" name="Google Shape;279;p23">
              <a:extLst>
                <a:ext uri="{FF2B5EF4-FFF2-40B4-BE49-F238E27FC236}">
                  <a16:creationId xmlns:a16="http://schemas.microsoft.com/office/drawing/2014/main" id="{F166A9AE-F643-4354-B997-B9FC6F005087}"/>
                </a:ext>
              </a:extLst>
            </p:cNvPr>
            <p:cNvSpPr txBox="1">
              <a:spLocks/>
            </p:cNvSpPr>
            <p:nvPr/>
          </p:nvSpPr>
          <p:spPr>
            <a:xfrm>
              <a:off x="3276448" y="3634580"/>
              <a:ext cx="2323169"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2000" dirty="0">
                  <a:solidFill>
                    <a:schemeClr val="tx1"/>
                  </a:solidFill>
                </a:rPr>
                <a:t>Cognitive Overload</a:t>
              </a:r>
            </a:p>
            <a:p>
              <a:pPr marL="50800" indent="0" algn="ctr">
                <a:lnSpc>
                  <a:spcPct val="100000"/>
                </a:lnSpc>
                <a:spcBef>
                  <a:spcPts val="0"/>
                </a:spcBef>
                <a:buNone/>
              </a:pPr>
              <a:r>
                <a:rPr lang="en-CA" sz="1400" dirty="0">
                  <a:solidFill>
                    <a:schemeClr val="accent3">
                      <a:lumMod val="75000"/>
                    </a:schemeClr>
                  </a:solidFill>
                </a:rPr>
                <a:t>[Pass et al., 2003] </a:t>
              </a:r>
            </a:p>
            <a:p>
              <a:pPr marL="50800" indent="0">
                <a:lnSpc>
                  <a:spcPct val="100000"/>
                </a:lnSpc>
                <a:buNone/>
              </a:pPr>
              <a:endParaRPr lang="en-CA" sz="1800" dirty="0">
                <a:solidFill>
                  <a:schemeClr val="tx1"/>
                </a:solidFill>
              </a:endParaRPr>
            </a:p>
          </p:txBody>
        </p:sp>
      </p:grpSp>
      <p:grpSp>
        <p:nvGrpSpPr>
          <p:cNvPr id="23" name="Group 22">
            <a:extLst>
              <a:ext uri="{FF2B5EF4-FFF2-40B4-BE49-F238E27FC236}">
                <a16:creationId xmlns:a16="http://schemas.microsoft.com/office/drawing/2014/main" id="{7CCF4805-790C-4E61-9D6B-4379E745F3AE}"/>
              </a:ext>
            </a:extLst>
          </p:cNvPr>
          <p:cNvGrpSpPr/>
          <p:nvPr/>
        </p:nvGrpSpPr>
        <p:grpSpPr>
          <a:xfrm>
            <a:off x="3292811" y="4456067"/>
            <a:ext cx="3086461" cy="1934888"/>
            <a:chOff x="5644521" y="4605437"/>
            <a:chExt cx="3086461" cy="1934888"/>
          </a:xfrm>
        </p:grpSpPr>
        <p:sp>
          <p:nvSpPr>
            <p:cNvPr id="39" name="Google Shape;279;p23">
              <a:extLst>
                <a:ext uri="{FF2B5EF4-FFF2-40B4-BE49-F238E27FC236}">
                  <a16:creationId xmlns:a16="http://schemas.microsoft.com/office/drawing/2014/main" id="{0808AB6C-E80D-4B21-9308-F5EF2F22620A}"/>
                </a:ext>
              </a:extLst>
            </p:cNvPr>
            <p:cNvSpPr txBox="1">
              <a:spLocks/>
            </p:cNvSpPr>
            <p:nvPr/>
          </p:nvSpPr>
          <p:spPr>
            <a:xfrm>
              <a:off x="5644521" y="5602228"/>
              <a:ext cx="3086461"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lnSpc>
                  <a:spcPct val="100000"/>
                </a:lnSpc>
                <a:buNone/>
              </a:pPr>
              <a:r>
                <a:rPr lang="en-CA" sz="2000" dirty="0">
                  <a:solidFill>
                    <a:schemeClr val="tx1"/>
                  </a:solidFill>
                </a:rPr>
                <a:t>Limited Task Success</a:t>
              </a:r>
            </a:p>
            <a:p>
              <a:pPr marL="50800" indent="0" algn="ctr">
                <a:lnSpc>
                  <a:spcPct val="100000"/>
                </a:lnSpc>
                <a:spcBef>
                  <a:spcPts val="0"/>
                </a:spcBef>
                <a:buNone/>
              </a:pPr>
              <a:r>
                <a:rPr lang="en-CA" sz="1400" dirty="0">
                  <a:solidFill>
                    <a:schemeClr val="accent3">
                      <a:lumMod val="75000"/>
                    </a:schemeClr>
                  </a:solidFill>
                </a:rPr>
                <a:t>[</a:t>
              </a:r>
              <a:r>
                <a:rPr lang="en-CA" sz="1400" dirty="0" err="1">
                  <a:solidFill>
                    <a:schemeClr val="accent3">
                      <a:lumMod val="75000"/>
                    </a:schemeClr>
                  </a:solidFill>
                </a:rPr>
                <a:t>Kiani</a:t>
              </a:r>
              <a:r>
                <a:rPr lang="en-CA" sz="1400" dirty="0">
                  <a:solidFill>
                    <a:schemeClr val="accent3">
                      <a:lumMod val="75000"/>
                    </a:schemeClr>
                  </a:solidFill>
                </a:rPr>
                <a:t> et al., 2019]</a:t>
              </a:r>
            </a:p>
            <a:p>
              <a:pPr marL="50800" indent="0">
                <a:lnSpc>
                  <a:spcPct val="100000"/>
                </a:lnSpc>
                <a:buNone/>
              </a:pPr>
              <a:endParaRPr lang="en-CA" sz="1800" dirty="0">
                <a:solidFill>
                  <a:schemeClr val="tx1"/>
                </a:solidFill>
              </a:endParaRPr>
            </a:p>
          </p:txBody>
        </p:sp>
        <p:pic>
          <p:nvPicPr>
            <p:cNvPr id="2058" name="Picture 10" descr="Image result for hard task png">
              <a:extLst>
                <a:ext uri="{FF2B5EF4-FFF2-40B4-BE49-F238E27FC236}">
                  <a16:creationId xmlns:a16="http://schemas.microsoft.com/office/drawing/2014/main" id="{A567D069-8232-4B75-96B1-D37004BAAC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0116" y="4605437"/>
              <a:ext cx="1180884" cy="11053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AB5F2080-B0B1-416C-BD1D-BCCC0EB146AD}"/>
              </a:ext>
            </a:extLst>
          </p:cNvPr>
          <p:cNvGrpSpPr/>
          <p:nvPr/>
        </p:nvGrpSpPr>
        <p:grpSpPr>
          <a:xfrm>
            <a:off x="6221389" y="2284662"/>
            <a:ext cx="2323169" cy="2118737"/>
            <a:chOff x="5952119" y="2464537"/>
            <a:chExt cx="2323169" cy="2118737"/>
          </a:xfrm>
        </p:grpSpPr>
        <p:sp>
          <p:nvSpPr>
            <p:cNvPr id="34" name="Google Shape;279;p23">
              <a:extLst>
                <a:ext uri="{FF2B5EF4-FFF2-40B4-BE49-F238E27FC236}">
                  <a16:creationId xmlns:a16="http://schemas.microsoft.com/office/drawing/2014/main" id="{BD4C047C-C83B-4449-A6D7-DEE9EF2D2800}"/>
                </a:ext>
              </a:extLst>
            </p:cNvPr>
            <p:cNvSpPr txBox="1">
              <a:spLocks/>
            </p:cNvSpPr>
            <p:nvPr/>
          </p:nvSpPr>
          <p:spPr>
            <a:xfrm>
              <a:off x="5952119" y="3645177"/>
              <a:ext cx="2323169"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gn="ctr">
                <a:lnSpc>
                  <a:spcPct val="100000"/>
                </a:lnSpc>
                <a:buNone/>
              </a:pPr>
              <a:r>
                <a:rPr lang="en-CA" sz="2000" dirty="0">
                  <a:solidFill>
                    <a:schemeClr val="tx1"/>
                  </a:solidFill>
                </a:rPr>
                <a:t>Frustration</a:t>
              </a:r>
            </a:p>
            <a:p>
              <a:pPr marL="50800" indent="0" algn="ctr">
                <a:lnSpc>
                  <a:spcPct val="100000"/>
                </a:lnSpc>
                <a:spcBef>
                  <a:spcPts val="0"/>
                </a:spcBef>
                <a:buNone/>
              </a:pPr>
              <a:r>
                <a:rPr lang="en-CA" sz="1400" dirty="0">
                  <a:solidFill>
                    <a:schemeClr val="accent3">
                      <a:lumMod val="75000"/>
                    </a:schemeClr>
                  </a:solidFill>
                </a:rPr>
                <a:t>[Locke et al., 2002] </a:t>
              </a:r>
            </a:p>
            <a:p>
              <a:pPr marL="50800" indent="0">
                <a:lnSpc>
                  <a:spcPct val="100000"/>
                </a:lnSpc>
                <a:buNone/>
              </a:pPr>
              <a:endParaRPr lang="en-CA" sz="2000" dirty="0">
                <a:solidFill>
                  <a:schemeClr val="tx1"/>
                </a:solidFill>
              </a:endParaRPr>
            </a:p>
            <a:p>
              <a:pPr marL="50800" indent="0">
                <a:lnSpc>
                  <a:spcPct val="100000"/>
                </a:lnSpc>
                <a:buNone/>
              </a:pPr>
              <a:endParaRPr lang="en-CA" sz="1800" dirty="0">
                <a:solidFill>
                  <a:schemeClr val="tx1"/>
                </a:solidFill>
              </a:endParaRPr>
            </a:p>
          </p:txBody>
        </p:sp>
        <p:pic>
          <p:nvPicPr>
            <p:cNvPr id="46" name="Picture 6" descr="Image result for FRUSTRATed illustration">
              <a:extLst>
                <a:ext uri="{FF2B5EF4-FFF2-40B4-BE49-F238E27FC236}">
                  <a16:creationId xmlns:a16="http://schemas.microsoft.com/office/drawing/2014/main" id="{AC8BFD6E-0265-4D70-A033-1ED7DDD2717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8647" b="90000" l="5000" r="94500">
                          <a14:foregroundMark x1="36375" y1="32647" x2="54750" y2="60529"/>
                          <a14:foregroundMark x1="37554" y1="58000" x2="37060" y2="58571"/>
                          <a14:foregroundMark x1="47938" y1="46000" x2="38780" y2="56582"/>
                          <a14:foregroundMark x1="47688" y1="53294" x2="74625" y2="80882"/>
                          <a14:foregroundMark x1="59500" y1="60000" x2="58313" y2="75059"/>
                          <a14:foregroundMark x1="53312" y1="59706" x2="55688" y2="72824"/>
                          <a14:foregroundMark x1="53312" y1="62765" x2="53312" y2="72529"/>
                          <a14:foregroundMark x1="50625" y1="67529" x2="53875" y2="75588"/>
                          <a14:foregroundMark x1="92125" y1="65824" x2="94500" y2="74471"/>
                          <a14:foregroundMark x1="57750" y1="44059" x2="65125" y2="61353"/>
                          <a14:foregroundMark x1="38188" y1="49941" x2="25625" y2="60471"/>
                          <a14:foregroundMark x1="25625" y1="60471" x2="23063" y2="65824"/>
                          <a14:foregroundMark x1="14438" y1="76176" x2="17438" y2="72529"/>
                          <a14:foregroundMark x1="26625" y1="70000" x2="32813" y2="75059"/>
                          <a14:foregroundMark x1="18000" y1="69176" x2="18313" y2="68353"/>
                          <a14:foregroundMark x1="19500" y1="67529" x2="18938" y2="70000"/>
                          <a14:foregroundMark x1="18938" y1="66647" x2="18938" y2="66647"/>
                          <a14:foregroundMark x1="18938" y1="66941" x2="18938" y2="66941"/>
                          <a14:foregroundMark x1="31938" y1="66941" x2="31938" y2="66941"/>
                          <a14:foregroundMark x1="31688" y1="67529" x2="30500" y2="67235"/>
                          <a14:foregroundMark x1="33438" y1="67235" x2="31688" y2="66647"/>
                          <a14:foregroundMark x1="30500" y1="67765" x2="33438" y2="66412"/>
                          <a14:foregroundMark x1="29875" y1="66412" x2="33125" y2="66412"/>
                          <a14:foregroundMark x1="70188" y1="81176" x2="70188" y2="83412"/>
                          <a14:foregroundMark x1="59375" y1="85235" x2="57938" y2="86765"/>
                          <a14:foregroundMark x1="8625" y1="31824" x2="17250" y2="35412"/>
                          <a14:foregroundMark x1="5000" y1="43941" x2="14188" y2="43471"/>
                          <a14:foregroundMark x1="8625" y1="57588" x2="16750" y2="54118"/>
                          <a14:foregroundMark x1="66688" y1="31529" x2="74125" y2="30471"/>
                          <a14:foregroundMark x1="74438" y1="30471" x2="77313" y2="29882"/>
                          <a14:foregroundMark x1="63000" y1="23294" x2="73500" y2="18529"/>
                          <a14:foregroundMark x1="61125" y1="8647" x2="56188" y2="18353"/>
                          <a14:backgroundMark x1="35500" y1="61059" x2="45000" y2="76706"/>
                          <a14:backgroundMark x1="31688" y1="63588" x2="31938" y2="61353"/>
                          <a14:backgroundMark x1="36125" y1="58882" x2="31688" y2="63059"/>
                          <a14:backgroundMark x1="35500" y1="59706" x2="36375" y2="58882"/>
                          <a14:backgroundMark x1="38188" y1="58000" x2="38188" y2="58000"/>
                          <a14:backgroundMark x1="37313" y1="58294" x2="37313" y2="58294"/>
                          <a14:backgroundMark x1="37000" y1="56882" x2="37000" y2="56882"/>
                          <a14:backgroundMark x1="38750" y1="57765" x2="36688" y2="58000"/>
                          <a14:backgroundMark x1="37563" y1="60824" x2="36375" y2="56353"/>
                          <a14:backgroundMark x1="39063" y1="57176" x2="37563" y2="56059"/>
                          <a14:backgroundMark x1="36688" y1="60235" x2="36688" y2="56647"/>
                          <a14:backgroundMark x1="31688" y1="64412" x2="31365" y2="65568"/>
                          <a14:backgroundMark x1="32563" y1="63588" x2="31274" y2="65568"/>
                          <a14:backgroundMark x1="36375" y1="62176" x2="33682" y2="65568"/>
                          <a14:backgroundMark x1="18332" y1="67884" x2="17750" y2="67765"/>
                          <a14:backgroundMark x1="32563" y1="63882" x2="38750" y2="57471"/>
                          <a14:backgroundMark x1="37875" y1="58882" x2="39688" y2="56647"/>
                        </a14:backgroundRemoval>
                      </a14:imgEffect>
                    </a14:imgLayer>
                  </a14:imgProps>
                </a:ext>
                <a:ext uri="{28A0092B-C50C-407E-A947-70E740481C1C}">
                  <a14:useLocalDpi xmlns:a14="http://schemas.microsoft.com/office/drawing/2010/main" val="0"/>
                </a:ext>
              </a:extLst>
            </a:blip>
            <a:srcRect/>
            <a:stretch>
              <a:fillRect/>
            </a:stretch>
          </p:blipFill>
          <p:spPr bwMode="auto">
            <a:xfrm>
              <a:off x="6373257" y="2464537"/>
              <a:ext cx="1365372" cy="145066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a:extLst>
              <a:ext uri="{FF2B5EF4-FFF2-40B4-BE49-F238E27FC236}">
                <a16:creationId xmlns:a16="http://schemas.microsoft.com/office/drawing/2014/main" id="{DBA290C5-4197-4C66-8751-7223A01479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4</a:t>
            </a:fld>
            <a:endParaRPr lang="en-CA"/>
          </a:p>
        </p:txBody>
      </p:sp>
      <p:pic>
        <p:nvPicPr>
          <p:cNvPr id="4098" name="Picture 2" descr="Image result for tutorials">
            <a:extLst>
              <a:ext uri="{FF2B5EF4-FFF2-40B4-BE49-F238E27FC236}">
                <a16:creationId xmlns:a16="http://schemas.microsoft.com/office/drawing/2014/main" id="{498629D7-03AF-4F3E-AEC8-89C468665866}"/>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8671" b="96532" l="34722" r="95556">
                        <a14:foregroundMark x1="55278" y1="15607" x2="64444" y2="53757"/>
                        <a14:foregroundMark x1="49722" y1="69075" x2="55972" y2="86705"/>
                        <a14:foregroundMark x1="42778" y1="82659" x2="86111" y2="82659"/>
                        <a14:foregroundMark x1="49444" y1="91329" x2="69722" y2="91329"/>
                        <a14:foregroundMark x1="69722" y1="91329" x2="86111" y2="89595"/>
                        <a14:foregroundMark x1="86111" y1="89595" x2="87917" y2="89595"/>
                        <a14:foregroundMark x1="38750" y1="78324" x2="38750" y2="92775"/>
                        <a14:foregroundMark x1="56389" y1="25434" x2="73889" y2="65607"/>
                        <a14:foregroundMark x1="73889" y1="65607" x2="88750" y2="83526"/>
                        <a14:foregroundMark x1="88750" y1="83526" x2="88750" y2="83526"/>
                        <a14:foregroundMark x1="80278" y1="32370" x2="94167" y2="96532"/>
                        <a14:foregroundMark x1="86528" y1="36994" x2="48333" y2="54624"/>
                        <a14:foregroundMark x1="48333" y1="54624" x2="48333" y2="54624"/>
                        <a14:foregroundMark x1="48611" y1="18497" x2="40139" y2="75145"/>
                        <a14:foregroundMark x1="49028" y1="22254" x2="75139" y2="19364"/>
                        <a14:foregroundMark x1="75139" y1="19364" x2="88750" y2="19364"/>
                        <a14:foregroundMark x1="87639" y1="22254" x2="94583" y2="31503"/>
                        <a14:foregroundMark x1="95000" y1="23121" x2="85972" y2="58382"/>
                        <a14:foregroundMark x1="85972" y1="58382" x2="85000" y2="69653"/>
                        <a14:foregroundMark x1="96111" y1="46821" x2="87917" y2="89595"/>
                        <a14:foregroundMark x1="88750" y1="43642" x2="88750" y2="66763"/>
                        <a14:foregroundMark x1="80278" y1="69075" x2="64722" y2="83815"/>
                        <a14:foregroundMark x1="64722" y1="83815" x2="47361" y2="82659"/>
                        <a14:foregroundMark x1="47361" y1="82659" x2="35833" y2="89595"/>
                        <a14:foregroundMark x1="43194" y1="9249" x2="43194" y2="9249"/>
                        <a14:foregroundMark x1="66667" y1="11561" x2="66667" y2="11561"/>
                        <a14:foregroundMark x1="71389" y1="10983" x2="90139" y2="10983"/>
                        <a14:foregroundMark x1="76250" y1="8671" x2="45000" y2="10116"/>
                        <a14:foregroundMark x1="46111" y1="23988" x2="70278" y2="65896"/>
                        <a14:foregroundMark x1="49722" y1="65896" x2="34722" y2="82081"/>
                        <a14:foregroundMark x1="34722" y1="82081" x2="34722" y2="82081"/>
                        <a14:foregroundMark x1="37222" y1="65896" x2="38333" y2="72832"/>
                        <a14:foregroundMark x1="54167" y1="32948" x2="74444" y2="32370"/>
                        <a14:foregroundMark x1="74444" y1="32370" x2="78056" y2="32370"/>
                        <a14:foregroundMark x1="54583" y1="36994" x2="76250" y2="43064"/>
                        <a14:backgroundMark x1="33611" y1="50578" x2="35000" y2="47688"/>
                        <a14:backgroundMark x1="36944" y1="45954" x2="36944" y2="54624"/>
                      </a14:backgroundRemoval>
                    </a14:imgEffect>
                  </a14:imgLayer>
                </a14:imgProps>
              </a:ext>
              <a:ext uri="{28A0092B-C50C-407E-A947-70E740481C1C}">
                <a14:useLocalDpi xmlns:a14="http://schemas.microsoft.com/office/drawing/2010/main" val="0"/>
              </a:ext>
            </a:extLst>
          </a:blip>
          <a:srcRect l="32841"/>
          <a:stretch/>
        </p:blipFill>
        <p:spPr bwMode="auto">
          <a:xfrm>
            <a:off x="5208573" y="871695"/>
            <a:ext cx="1942563" cy="139000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B556E794-5F44-4F5A-92C0-6988A3075A6F}"/>
              </a:ext>
            </a:extLst>
          </p:cNvPr>
          <p:cNvGrpSpPr/>
          <p:nvPr/>
        </p:nvGrpSpPr>
        <p:grpSpPr>
          <a:xfrm>
            <a:off x="1002839" y="1003294"/>
            <a:ext cx="3564496" cy="2012311"/>
            <a:chOff x="1002839" y="1003294"/>
            <a:chExt cx="3564496" cy="2012311"/>
          </a:xfrm>
        </p:grpSpPr>
        <p:grpSp>
          <p:nvGrpSpPr>
            <p:cNvPr id="13" name="Group 12">
              <a:extLst>
                <a:ext uri="{FF2B5EF4-FFF2-40B4-BE49-F238E27FC236}">
                  <a16:creationId xmlns:a16="http://schemas.microsoft.com/office/drawing/2014/main" id="{1502406A-CED9-496C-999C-2D73E960616C}"/>
                </a:ext>
              </a:extLst>
            </p:cNvPr>
            <p:cNvGrpSpPr/>
            <p:nvPr/>
          </p:nvGrpSpPr>
          <p:grpSpPr>
            <a:xfrm>
              <a:off x="1267070" y="1003294"/>
              <a:ext cx="3300265" cy="1606252"/>
              <a:chOff x="1267070" y="1003294"/>
              <a:chExt cx="3300265" cy="1606252"/>
            </a:xfrm>
          </p:grpSpPr>
          <p:pic>
            <p:nvPicPr>
              <p:cNvPr id="3" name="Google Shape;111;p13">
                <a:extLst>
                  <a:ext uri="{FF2B5EF4-FFF2-40B4-BE49-F238E27FC236}">
                    <a16:creationId xmlns:a16="http://schemas.microsoft.com/office/drawing/2014/main" id="{FAD63734-7EEF-4645-B142-524CA0FD4D79}"/>
                  </a:ext>
                </a:extLst>
              </p:cNvPr>
              <p:cNvPicPr preferRelativeResize="0"/>
              <p:nvPr/>
            </p:nvPicPr>
            <p:blipFill>
              <a:blip r:embed="rId10">
                <a:alphaModFix/>
              </a:blip>
              <a:stretch>
                <a:fillRect/>
              </a:stretch>
            </p:blipFill>
            <p:spPr>
              <a:xfrm>
                <a:off x="1267070" y="1285571"/>
                <a:ext cx="781050" cy="1323975"/>
              </a:xfrm>
              <a:prstGeom prst="rect">
                <a:avLst/>
              </a:prstGeom>
              <a:noFill/>
              <a:ln>
                <a:noFill/>
              </a:ln>
            </p:spPr>
          </p:pic>
          <p:pic>
            <p:nvPicPr>
              <p:cNvPr id="49" name="Picture 8" descr="Image result for right arrow png">
                <a:extLst>
                  <a:ext uri="{FF2B5EF4-FFF2-40B4-BE49-F238E27FC236}">
                    <a16:creationId xmlns:a16="http://schemas.microsoft.com/office/drawing/2014/main" id="{B8046FE7-E57C-4856-9103-A68EE45492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85942" y="1003294"/>
                <a:ext cx="881393" cy="881393"/>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a:extLst>
                <a:ext uri="{FF2B5EF4-FFF2-40B4-BE49-F238E27FC236}">
                  <a16:creationId xmlns:a16="http://schemas.microsoft.com/office/drawing/2014/main" id="{FDE0E100-F1EF-4C35-82DD-63232B936228}"/>
                </a:ext>
              </a:extLst>
            </p:cNvPr>
            <p:cNvSpPr/>
            <p:nvPr/>
          </p:nvSpPr>
          <p:spPr>
            <a:xfrm>
              <a:off x="1002839" y="2691755"/>
              <a:ext cx="1309511" cy="323850"/>
            </a:xfrm>
            <a:prstGeom prst="rect">
              <a:avLst/>
            </a:prstGeom>
            <a:solidFill>
              <a:srgbClr val="335EEC"/>
            </a:solidFill>
            <a:ln>
              <a:solidFill>
                <a:srgbClr val="366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Bahnschrift SemiCondensed" panose="020B0502040204020203" pitchFamily="34" charset="0"/>
                </a:rPr>
                <a:t>BEGINNER</a:t>
              </a:r>
              <a:endParaRPr lang="en-CA" dirty="0">
                <a:latin typeface="Bahnschrift SemiCondensed" panose="020B0502040204020203" pitchFamily="34" charset="0"/>
              </a:endParaRPr>
            </a:p>
          </p:txBody>
        </p:sp>
      </p:grpSp>
      <p:grpSp>
        <p:nvGrpSpPr>
          <p:cNvPr id="22" name="Group 21">
            <a:extLst>
              <a:ext uri="{FF2B5EF4-FFF2-40B4-BE49-F238E27FC236}">
                <a16:creationId xmlns:a16="http://schemas.microsoft.com/office/drawing/2014/main" id="{701E3D61-1DC0-4F50-88D3-4C4A3892121C}"/>
              </a:ext>
            </a:extLst>
          </p:cNvPr>
          <p:cNvGrpSpPr/>
          <p:nvPr/>
        </p:nvGrpSpPr>
        <p:grpSpPr>
          <a:xfrm>
            <a:off x="7595200" y="849154"/>
            <a:ext cx="3526054" cy="2165132"/>
            <a:chOff x="7595200" y="849154"/>
            <a:chExt cx="3526054" cy="2165132"/>
          </a:xfrm>
        </p:grpSpPr>
        <p:grpSp>
          <p:nvGrpSpPr>
            <p:cNvPr id="14" name="Group 13">
              <a:extLst>
                <a:ext uri="{FF2B5EF4-FFF2-40B4-BE49-F238E27FC236}">
                  <a16:creationId xmlns:a16="http://schemas.microsoft.com/office/drawing/2014/main" id="{1906212B-FA14-46EB-8E8F-9167A96E07EB}"/>
                </a:ext>
              </a:extLst>
            </p:cNvPr>
            <p:cNvGrpSpPr/>
            <p:nvPr/>
          </p:nvGrpSpPr>
          <p:grpSpPr>
            <a:xfrm>
              <a:off x="7595200" y="849154"/>
              <a:ext cx="3526054" cy="1804300"/>
              <a:chOff x="7595200" y="849154"/>
              <a:chExt cx="3526054" cy="1804300"/>
            </a:xfrm>
          </p:grpSpPr>
          <p:pic>
            <p:nvPicPr>
              <p:cNvPr id="11" name="Google Shape;113;p13">
                <a:extLst>
                  <a:ext uri="{FF2B5EF4-FFF2-40B4-BE49-F238E27FC236}">
                    <a16:creationId xmlns:a16="http://schemas.microsoft.com/office/drawing/2014/main" id="{79EDD7FA-9162-48EA-8935-F98FCC138347}"/>
                  </a:ext>
                </a:extLst>
              </p:cNvPr>
              <p:cNvPicPr preferRelativeResize="0"/>
              <p:nvPr/>
            </p:nvPicPr>
            <p:blipFill>
              <a:blip r:embed="rId12">
                <a:alphaModFix/>
              </a:blip>
              <a:stretch>
                <a:fillRect/>
              </a:stretch>
            </p:blipFill>
            <p:spPr>
              <a:xfrm>
                <a:off x="9316981" y="849154"/>
                <a:ext cx="1804273" cy="1804300"/>
              </a:xfrm>
              <a:prstGeom prst="rect">
                <a:avLst/>
              </a:prstGeom>
              <a:noFill/>
              <a:ln>
                <a:noFill/>
              </a:ln>
            </p:spPr>
          </p:pic>
          <p:pic>
            <p:nvPicPr>
              <p:cNvPr id="50" name="Picture 8" descr="Image result for right arrow png">
                <a:extLst>
                  <a:ext uri="{FF2B5EF4-FFF2-40B4-BE49-F238E27FC236}">
                    <a16:creationId xmlns:a16="http://schemas.microsoft.com/office/drawing/2014/main" id="{1A9D78BF-6715-483D-BD46-D848419469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7595200" y="1050261"/>
                <a:ext cx="881393" cy="881393"/>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angle 37">
              <a:extLst>
                <a:ext uri="{FF2B5EF4-FFF2-40B4-BE49-F238E27FC236}">
                  <a16:creationId xmlns:a16="http://schemas.microsoft.com/office/drawing/2014/main" id="{DED0FA66-7D9F-462A-8467-57AEADA0F6EC}"/>
                </a:ext>
              </a:extLst>
            </p:cNvPr>
            <p:cNvSpPr/>
            <p:nvPr/>
          </p:nvSpPr>
          <p:spPr>
            <a:xfrm>
              <a:off x="9665961" y="2690436"/>
              <a:ext cx="1309511" cy="323850"/>
            </a:xfrm>
            <a:prstGeom prst="rect">
              <a:avLst/>
            </a:prstGeom>
            <a:solidFill>
              <a:srgbClr val="FC5851"/>
            </a:solidFill>
            <a:ln>
              <a:solidFill>
                <a:srgbClr val="FC5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Bahnschrift SemiCondensed" panose="020B0502040204020203" pitchFamily="34" charset="0"/>
                </a:rPr>
                <a:t>ADVANCED</a:t>
              </a:r>
              <a:endParaRPr lang="en-CA" dirty="0">
                <a:latin typeface="Bahnschrift SemiCondensed" panose="020B0502040204020203" pitchFamily="34" charset="0"/>
              </a:endParaRPr>
            </a:p>
          </p:txBody>
        </p:sp>
      </p:grpSp>
    </p:spTree>
    <p:extLst>
      <p:ext uri="{BB962C8B-B14F-4D97-AF65-F5344CB8AC3E}">
        <p14:creationId xmlns:p14="http://schemas.microsoft.com/office/powerpoint/2010/main" val="351278264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EEBF6C-4FEE-4476-9BB9-5AACA342BC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5</a:t>
            </a:fld>
            <a:endParaRPr lang="en-CA"/>
          </a:p>
        </p:txBody>
      </p:sp>
      <p:grpSp>
        <p:nvGrpSpPr>
          <p:cNvPr id="28" name="Group 27">
            <a:extLst>
              <a:ext uri="{FF2B5EF4-FFF2-40B4-BE49-F238E27FC236}">
                <a16:creationId xmlns:a16="http://schemas.microsoft.com/office/drawing/2014/main" id="{BFB10A0A-67D3-4EE3-B071-EC419DCC78EA}"/>
              </a:ext>
            </a:extLst>
          </p:cNvPr>
          <p:cNvGrpSpPr/>
          <p:nvPr/>
        </p:nvGrpSpPr>
        <p:grpSpPr>
          <a:xfrm>
            <a:off x="3965070" y="1253771"/>
            <a:ext cx="4297057" cy="5011203"/>
            <a:chOff x="3838222" y="383822"/>
            <a:chExt cx="5023556" cy="6242756"/>
          </a:xfrm>
        </p:grpSpPr>
        <p:sp>
          <p:nvSpPr>
            <p:cNvPr id="4" name="Rectangle 3">
              <a:extLst>
                <a:ext uri="{FF2B5EF4-FFF2-40B4-BE49-F238E27FC236}">
                  <a16:creationId xmlns:a16="http://schemas.microsoft.com/office/drawing/2014/main" id="{072EC5A8-A269-4680-8B23-8C5D0B6ECEFB}"/>
                </a:ext>
              </a:extLst>
            </p:cNvPr>
            <p:cNvSpPr/>
            <p:nvPr/>
          </p:nvSpPr>
          <p:spPr>
            <a:xfrm>
              <a:off x="3838222" y="383822"/>
              <a:ext cx="5023556" cy="62427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7" name="Google Shape;279;p23">
              <a:extLst>
                <a:ext uri="{FF2B5EF4-FFF2-40B4-BE49-F238E27FC236}">
                  <a16:creationId xmlns:a16="http://schemas.microsoft.com/office/drawing/2014/main" id="{B734B86C-EACA-4607-B7CE-8A42EE94E5C4}"/>
                </a:ext>
              </a:extLst>
            </p:cNvPr>
            <p:cNvSpPr txBox="1">
              <a:spLocks/>
            </p:cNvSpPr>
            <p:nvPr/>
          </p:nvSpPr>
          <p:spPr>
            <a:xfrm>
              <a:off x="3939822" y="3647816"/>
              <a:ext cx="4752622"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1600" dirty="0">
                  <a:solidFill>
                    <a:schemeClr val="tx1"/>
                  </a:solidFill>
                </a:rPr>
                <a:t>Step 2:</a:t>
              </a:r>
            </a:p>
            <a:p>
              <a:pPr marL="50800" indent="0" algn="ctr">
                <a:lnSpc>
                  <a:spcPct val="100000"/>
                </a:lnSpc>
                <a:spcBef>
                  <a:spcPts val="0"/>
                </a:spcBef>
                <a:buNone/>
              </a:pPr>
              <a:r>
                <a:rPr lang="en-CA" sz="1400" dirty="0">
                  <a:solidFill>
                    <a:schemeClr val="accent3">
                      <a:lumMod val="75000"/>
                    </a:schemeClr>
                  </a:solidFill>
                </a:rPr>
                <a:t> </a:t>
              </a:r>
            </a:p>
            <a:p>
              <a:pPr marL="50800" indent="0">
                <a:lnSpc>
                  <a:spcPct val="100000"/>
                </a:lnSpc>
                <a:buNone/>
              </a:pPr>
              <a:endParaRPr lang="en-CA" sz="1800" dirty="0">
                <a:solidFill>
                  <a:schemeClr val="tx1"/>
                </a:solidFill>
              </a:endParaRPr>
            </a:p>
          </p:txBody>
        </p:sp>
        <p:grpSp>
          <p:nvGrpSpPr>
            <p:cNvPr id="17" name="Group 16">
              <a:extLst>
                <a:ext uri="{FF2B5EF4-FFF2-40B4-BE49-F238E27FC236}">
                  <a16:creationId xmlns:a16="http://schemas.microsoft.com/office/drawing/2014/main" id="{979C8ABF-9201-4978-9D9D-B3C40C766960}"/>
                </a:ext>
              </a:extLst>
            </p:cNvPr>
            <p:cNvGrpSpPr/>
            <p:nvPr/>
          </p:nvGrpSpPr>
          <p:grpSpPr>
            <a:xfrm>
              <a:off x="3939822" y="2558982"/>
              <a:ext cx="4752622" cy="1171633"/>
              <a:chOff x="3915111" y="3500151"/>
              <a:chExt cx="4752622" cy="1171633"/>
            </a:xfrm>
          </p:grpSpPr>
          <p:sp>
            <p:nvSpPr>
              <p:cNvPr id="6" name="Google Shape;279;p23">
                <a:extLst>
                  <a:ext uri="{FF2B5EF4-FFF2-40B4-BE49-F238E27FC236}">
                    <a16:creationId xmlns:a16="http://schemas.microsoft.com/office/drawing/2014/main" id="{94291511-73C5-439B-BE0E-C3F79E6E29E3}"/>
                  </a:ext>
                </a:extLst>
              </p:cNvPr>
              <p:cNvSpPr txBox="1">
                <a:spLocks/>
              </p:cNvSpPr>
              <p:nvPr/>
            </p:nvSpPr>
            <p:spPr>
              <a:xfrm>
                <a:off x="3915111" y="3500151"/>
                <a:ext cx="4752622"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1600" dirty="0">
                    <a:solidFill>
                      <a:schemeClr val="tx1"/>
                    </a:solidFill>
                  </a:rPr>
                  <a:t>Step 1:</a:t>
                </a:r>
              </a:p>
              <a:p>
                <a:pPr marL="50800" indent="0" algn="ctr">
                  <a:lnSpc>
                    <a:spcPct val="100000"/>
                  </a:lnSpc>
                  <a:spcBef>
                    <a:spcPts val="0"/>
                  </a:spcBef>
                  <a:buNone/>
                </a:pPr>
                <a:r>
                  <a:rPr lang="en-CA" sz="1400" dirty="0">
                    <a:solidFill>
                      <a:schemeClr val="accent3">
                        <a:lumMod val="75000"/>
                      </a:schemeClr>
                    </a:solidFill>
                  </a:rPr>
                  <a:t> </a:t>
                </a:r>
              </a:p>
              <a:p>
                <a:pPr marL="50800" indent="0">
                  <a:lnSpc>
                    <a:spcPct val="100000"/>
                  </a:lnSpc>
                  <a:buNone/>
                </a:pPr>
                <a:endParaRPr lang="en-CA" sz="1800" dirty="0">
                  <a:solidFill>
                    <a:schemeClr val="tx1"/>
                  </a:solidFill>
                </a:endParaRPr>
              </a:p>
            </p:txBody>
          </p:sp>
          <p:sp>
            <p:nvSpPr>
              <p:cNvPr id="8" name="Rectangle 7">
                <a:extLst>
                  <a:ext uri="{FF2B5EF4-FFF2-40B4-BE49-F238E27FC236}">
                    <a16:creationId xmlns:a16="http://schemas.microsoft.com/office/drawing/2014/main" id="{05D7FA08-F5CD-4FFF-8965-8303DAE90687}"/>
                  </a:ext>
                </a:extLst>
              </p:cNvPr>
              <p:cNvSpPr/>
              <p:nvPr/>
            </p:nvSpPr>
            <p:spPr>
              <a:xfrm>
                <a:off x="4042776" y="4089793"/>
                <a:ext cx="2484000" cy="234516"/>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08B6498E-F9A1-47D5-B819-641837CB5BB7}"/>
                  </a:ext>
                </a:extLst>
              </p:cNvPr>
              <p:cNvSpPr/>
              <p:nvPr/>
            </p:nvSpPr>
            <p:spPr>
              <a:xfrm>
                <a:off x="6703954" y="4089793"/>
                <a:ext cx="1908000" cy="234516"/>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D332633F-9CBB-451C-B0D6-A3573E683D46}"/>
                  </a:ext>
                </a:extLst>
              </p:cNvPr>
              <p:cNvSpPr/>
              <p:nvPr/>
            </p:nvSpPr>
            <p:spPr>
              <a:xfrm>
                <a:off x="4042776" y="4437268"/>
                <a:ext cx="4572000" cy="234516"/>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grpSp>
        <p:sp>
          <p:nvSpPr>
            <p:cNvPr id="11" name="Rectangle 10">
              <a:extLst>
                <a:ext uri="{FF2B5EF4-FFF2-40B4-BE49-F238E27FC236}">
                  <a16:creationId xmlns:a16="http://schemas.microsoft.com/office/drawing/2014/main" id="{C1991B67-59B6-4D15-A41C-217E0BB1FD49}"/>
                </a:ext>
              </a:extLst>
            </p:cNvPr>
            <p:cNvSpPr/>
            <p:nvPr/>
          </p:nvSpPr>
          <p:spPr>
            <a:xfrm>
              <a:off x="3838222" y="383822"/>
              <a:ext cx="5023556" cy="3431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A8F83E43-0687-43E8-AE8A-1010345D2A79}"/>
                </a:ext>
              </a:extLst>
            </p:cNvPr>
            <p:cNvSpPr/>
            <p:nvPr/>
          </p:nvSpPr>
          <p:spPr>
            <a:xfrm>
              <a:off x="4802008" y="438253"/>
              <a:ext cx="3600000" cy="21957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dirty="0"/>
                <a:t>www.tutorial.com</a:t>
              </a:r>
            </a:p>
          </p:txBody>
        </p:sp>
        <p:sp>
          <p:nvSpPr>
            <p:cNvPr id="13" name="Isosceles Triangle 12">
              <a:extLst>
                <a:ext uri="{FF2B5EF4-FFF2-40B4-BE49-F238E27FC236}">
                  <a16:creationId xmlns:a16="http://schemas.microsoft.com/office/drawing/2014/main" id="{609CAD5E-D801-40E6-954D-AEFF09003A35}"/>
                </a:ext>
              </a:extLst>
            </p:cNvPr>
            <p:cNvSpPr/>
            <p:nvPr/>
          </p:nvSpPr>
          <p:spPr>
            <a:xfrm rot="16200000">
              <a:off x="3939822" y="467332"/>
              <a:ext cx="203200" cy="15355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4" name="Isosceles Triangle 13">
              <a:extLst>
                <a:ext uri="{FF2B5EF4-FFF2-40B4-BE49-F238E27FC236}">
                  <a16:creationId xmlns:a16="http://schemas.microsoft.com/office/drawing/2014/main" id="{59342359-F057-4C54-895A-7796362AD057}"/>
                </a:ext>
              </a:extLst>
            </p:cNvPr>
            <p:cNvSpPr/>
            <p:nvPr/>
          </p:nvSpPr>
          <p:spPr>
            <a:xfrm rot="5400000" flipH="1">
              <a:off x="4195107" y="467331"/>
              <a:ext cx="203200" cy="15355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5" name="Google Shape;279;p23">
              <a:extLst>
                <a:ext uri="{FF2B5EF4-FFF2-40B4-BE49-F238E27FC236}">
                  <a16:creationId xmlns:a16="http://schemas.microsoft.com/office/drawing/2014/main" id="{11547622-60CA-4851-882B-543AB009C060}"/>
                </a:ext>
              </a:extLst>
            </p:cNvPr>
            <p:cNvSpPr txBox="1">
              <a:spLocks/>
            </p:cNvSpPr>
            <p:nvPr/>
          </p:nvSpPr>
          <p:spPr>
            <a:xfrm>
              <a:off x="3838222" y="634281"/>
              <a:ext cx="4752622"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sz="1800" dirty="0">
                  <a:solidFill>
                    <a:schemeClr val="tx1"/>
                  </a:solidFill>
                </a:rPr>
                <a:t>How to draw a scenery.</a:t>
              </a:r>
            </a:p>
            <a:p>
              <a:pPr marL="50800" indent="0" algn="ctr">
                <a:lnSpc>
                  <a:spcPct val="100000"/>
                </a:lnSpc>
                <a:spcBef>
                  <a:spcPts val="0"/>
                </a:spcBef>
                <a:buNone/>
              </a:pPr>
              <a:r>
                <a:rPr lang="en-CA" sz="1400" dirty="0">
                  <a:solidFill>
                    <a:schemeClr val="accent3">
                      <a:lumMod val="75000"/>
                    </a:schemeClr>
                  </a:solidFill>
                </a:rPr>
                <a:t> </a:t>
              </a:r>
            </a:p>
            <a:p>
              <a:pPr marL="50800" indent="0">
                <a:lnSpc>
                  <a:spcPct val="100000"/>
                </a:lnSpc>
                <a:buNone/>
              </a:pPr>
              <a:endParaRPr lang="en-CA" sz="1800" dirty="0">
                <a:solidFill>
                  <a:schemeClr val="tx1"/>
                </a:solidFill>
              </a:endParaRPr>
            </a:p>
          </p:txBody>
        </p:sp>
        <p:pic>
          <p:nvPicPr>
            <p:cNvPr id="21" name="Picture 20">
              <a:extLst>
                <a:ext uri="{FF2B5EF4-FFF2-40B4-BE49-F238E27FC236}">
                  <a16:creationId xmlns:a16="http://schemas.microsoft.com/office/drawing/2014/main" id="{B37D6E20-7AD2-4D13-A78B-044BACF38E66}"/>
                </a:ext>
              </a:extLst>
            </p:cNvPr>
            <p:cNvPicPr>
              <a:picLocks noChangeAspect="1"/>
            </p:cNvPicPr>
            <p:nvPr/>
          </p:nvPicPr>
          <p:blipFill>
            <a:blip r:embed="rId3"/>
            <a:stretch>
              <a:fillRect/>
            </a:stretch>
          </p:blipFill>
          <p:spPr>
            <a:xfrm>
              <a:off x="4996654" y="1265020"/>
              <a:ext cx="2757421" cy="1493007"/>
            </a:xfrm>
            <a:prstGeom prst="rect">
              <a:avLst/>
            </a:prstGeom>
          </p:spPr>
        </p:pic>
        <p:pic>
          <p:nvPicPr>
            <p:cNvPr id="22" name="Picture 21">
              <a:extLst>
                <a:ext uri="{FF2B5EF4-FFF2-40B4-BE49-F238E27FC236}">
                  <a16:creationId xmlns:a16="http://schemas.microsoft.com/office/drawing/2014/main" id="{6C62A107-2E44-4224-AF8E-E23D90825236}"/>
                </a:ext>
              </a:extLst>
            </p:cNvPr>
            <p:cNvPicPr>
              <a:picLocks noChangeAspect="1"/>
            </p:cNvPicPr>
            <p:nvPr/>
          </p:nvPicPr>
          <p:blipFill>
            <a:blip r:embed="rId4"/>
            <a:stretch>
              <a:fillRect/>
            </a:stretch>
          </p:blipFill>
          <p:spPr>
            <a:xfrm>
              <a:off x="5283200" y="3965709"/>
              <a:ext cx="2184331" cy="1541881"/>
            </a:xfrm>
            <a:prstGeom prst="rect">
              <a:avLst/>
            </a:prstGeom>
          </p:spPr>
        </p:pic>
        <p:sp>
          <p:nvSpPr>
            <p:cNvPr id="23" name="Rectangle 22">
              <a:extLst>
                <a:ext uri="{FF2B5EF4-FFF2-40B4-BE49-F238E27FC236}">
                  <a16:creationId xmlns:a16="http://schemas.microsoft.com/office/drawing/2014/main" id="{A35DF3D0-72A7-4019-B94C-C44865BCA06F}"/>
                </a:ext>
              </a:extLst>
            </p:cNvPr>
            <p:cNvSpPr/>
            <p:nvPr/>
          </p:nvSpPr>
          <p:spPr>
            <a:xfrm>
              <a:off x="4118201" y="5630304"/>
              <a:ext cx="1692000" cy="234515"/>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5B867D79-7159-479D-B7AA-FFA6EF58E648}"/>
                </a:ext>
              </a:extLst>
            </p:cNvPr>
            <p:cNvSpPr/>
            <p:nvPr/>
          </p:nvSpPr>
          <p:spPr>
            <a:xfrm>
              <a:off x="5881311" y="5630304"/>
              <a:ext cx="1692000" cy="234515"/>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6D8C12DB-B9AB-43B6-91C9-3AABC515F28C}"/>
                </a:ext>
              </a:extLst>
            </p:cNvPr>
            <p:cNvSpPr/>
            <p:nvPr/>
          </p:nvSpPr>
          <p:spPr>
            <a:xfrm>
              <a:off x="7644421" y="5630304"/>
              <a:ext cx="1008000" cy="2160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6" name="Rectangle 25">
              <a:extLst>
                <a:ext uri="{FF2B5EF4-FFF2-40B4-BE49-F238E27FC236}">
                  <a16:creationId xmlns:a16="http://schemas.microsoft.com/office/drawing/2014/main" id="{AA6E6F83-5D76-46AD-96CB-4C10BA26C0DB}"/>
                </a:ext>
              </a:extLst>
            </p:cNvPr>
            <p:cNvSpPr/>
            <p:nvPr/>
          </p:nvSpPr>
          <p:spPr>
            <a:xfrm>
              <a:off x="4118201" y="5977761"/>
              <a:ext cx="2736000" cy="2160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0F875BF5-6897-4FDB-AF44-A66B644E6CF1}"/>
                </a:ext>
              </a:extLst>
            </p:cNvPr>
            <p:cNvSpPr/>
            <p:nvPr/>
          </p:nvSpPr>
          <p:spPr>
            <a:xfrm>
              <a:off x="6951712" y="5987533"/>
              <a:ext cx="1692000" cy="2160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grpSp>
      <p:sp>
        <p:nvSpPr>
          <p:cNvPr id="39" name="Google Shape;114;p13">
            <a:extLst>
              <a:ext uri="{FF2B5EF4-FFF2-40B4-BE49-F238E27FC236}">
                <a16:creationId xmlns:a16="http://schemas.microsoft.com/office/drawing/2014/main" id="{14547269-9FC5-469B-9A17-B12D6F88C05C}"/>
              </a:ext>
            </a:extLst>
          </p:cNvPr>
          <p:cNvSpPr txBox="1"/>
          <p:nvPr/>
        </p:nvSpPr>
        <p:spPr>
          <a:xfrm>
            <a:off x="270933" y="300999"/>
            <a:ext cx="11650133" cy="6318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Can we automatically assign a label to this tutorial ?</a:t>
            </a:r>
            <a:endParaRPr lang="en-CA" b="1" dirty="0">
              <a:solidFill>
                <a:srgbClr val="434343"/>
              </a:solidFill>
            </a:endParaRPr>
          </a:p>
        </p:txBody>
      </p:sp>
      <p:grpSp>
        <p:nvGrpSpPr>
          <p:cNvPr id="41" name="Group 40">
            <a:extLst>
              <a:ext uri="{FF2B5EF4-FFF2-40B4-BE49-F238E27FC236}">
                <a16:creationId xmlns:a16="http://schemas.microsoft.com/office/drawing/2014/main" id="{746A8F7F-99CC-4C07-BE9C-CEE0641E28C0}"/>
              </a:ext>
            </a:extLst>
          </p:cNvPr>
          <p:cNvGrpSpPr/>
          <p:nvPr/>
        </p:nvGrpSpPr>
        <p:grpSpPr>
          <a:xfrm>
            <a:off x="2167467" y="932799"/>
            <a:ext cx="7876239" cy="5624202"/>
            <a:chOff x="2167467" y="932799"/>
            <a:chExt cx="7876239" cy="5624202"/>
          </a:xfrm>
        </p:grpSpPr>
        <p:sp>
          <p:nvSpPr>
            <p:cNvPr id="40" name="Rectangle 39">
              <a:extLst>
                <a:ext uri="{FF2B5EF4-FFF2-40B4-BE49-F238E27FC236}">
                  <a16:creationId xmlns:a16="http://schemas.microsoft.com/office/drawing/2014/main" id="{20F023FD-92CC-42B9-AD4A-9AF48DC38325}"/>
                </a:ext>
              </a:extLst>
            </p:cNvPr>
            <p:cNvSpPr/>
            <p:nvPr/>
          </p:nvSpPr>
          <p:spPr>
            <a:xfrm>
              <a:off x="3476978" y="932799"/>
              <a:ext cx="5305778" cy="5624202"/>
            </a:xfrm>
            <a:prstGeom prst="rect">
              <a:avLst/>
            </a:prstGeom>
            <a:solidFill>
              <a:schemeClr val="lt1">
                <a:alpha val="7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4000" dirty="0">
                  <a:latin typeface="Calibri" panose="020F0502020204030204" pitchFamily="34" charset="0"/>
                  <a:cs typeface="Calibri" panose="020F0502020204030204" pitchFamily="34" charset="0"/>
                </a:rPr>
                <a:t>VS</a:t>
              </a:r>
            </a:p>
          </p:txBody>
        </p:sp>
        <p:sp>
          <p:nvSpPr>
            <p:cNvPr id="31" name="Rectangle 30">
              <a:extLst>
                <a:ext uri="{FF2B5EF4-FFF2-40B4-BE49-F238E27FC236}">
                  <a16:creationId xmlns:a16="http://schemas.microsoft.com/office/drawing/2014/main" id="{B4442AB4-A341-4A5E-AA4B-DD8AF0566439}"/>
                </a:ext>
              </a:extLst>
            </p:cNvPr>
            <p:cNvSpPr/>
            <p:nvPr/>
          </p:nvSpPr>
          <p:spPr>
            <a:xfrm>
              <a:off x="2167467" y="3557742"/>
              <a:ext cx="1309511" cy="323850"/>
            </a:xfrm>
            <a:prstGeom prst="rect">
              <a:avLst/>
            </a:prstGeom>
            <a:solidFill>
              <a:srgbClr val="335EEC"/>
            </a:solidFill>
            <a:ln>
              <a:solidFill>
                <a:srgbClr val="366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Bahnschrift SemiCondensed" panose="020B0502040204020203" pitchFamily="34" charset="0"/>
                </a:rPr>
                <a:t>BEGINNER</a:t>
              </a:r>
              <a:endParaRPr lang="en-CA" dirty="0">
                <a:latin typeface="Bahnschrift SemiCondensed" panose="020B0502040204020203" pitchFamily="34" charset="0"/>
              </a:endParaRPr>
            </a:p>
          </p:txBody>
        </p:sp>
        <p:sp>
          <p:nvSpPr>
            <p:cNvPr id="36" name="Rectangle 35">
              <a:extLst>
                <a:ext uri="{FF2B5EF4-FFF2-40B4-BE49-F238E27FC236}">
                  <a16:creationId xmlns:a16="http://schemas.microsoft.com/office/drawing/2014/main" id="{705D3311-DB78-48E6-AAE2-576BE567558F}"/>
                </a:ext>
              </a:extLst>
            </p:cNvPr>
            <p:cNvSpPr/>
            <p:nvPr/>
          </p:nvSpPr>
          <p:spPr>
            <a:xfrm>
              <a:off x="8734195" y="3550004"/>
              <a:ext cx="1309511" cy="323850"/>
            </a:xfrm>
            <a:prstGeom prst="rect">
              <a:avLst/>
            </a:prstGeom>
            <a:solidFill>
              <a:srgbClr val="FC5851"/>
            </a:solidFill>
            <a:ln>
              <a:solidFill>
                <a:srgbClr val="FC5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Bahnschrift SemiCondensed" panose="020B0502040204020203" pitchFamily="34" charset="0"/>
                </a:rPr>
                <a:t>ADVANCED</a:t>
              </a:r>
              <a:endParaRPr lang="en-CA" dirty="0">
                <a:latin typeface="Bahnschrift SemiCondensed" panose="020B0502040204020203" pitchFamily="34" charset="0"/>
              </a:endParaRPr>
            </a:p>
          </p:txBody>
        </p:sp>
      </p:grpSp>
    </p:spTree>
    <p:extLst>
      <p:ext uri="{BB962C8B-B14F-4D97-AF65-F5344CB8AC3E}">
        <p14:creationId xmlns:p14="http://schemas.microsoft.com/office/powerpoint/2010/main" val="128063060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5A67D8-182A-4987-AE9E-FEB771F237E6}"/>
              </a:ext>
            </a:extLst>
          </p:cNvPr>
          <p:cNvSpPr>
            <a:spLocks noGrp="1"/>
          </p:cNvSpPr>
          <p:nvPr>
            <p:ph type="sldNum" idx="12"/>
          </p:nvPr>
        </p:nvSpPr>
        <p:spPr>
          <a:xfrm>
            <a:off x="8610600" y="6356350"/>
            <a:ext cx="2743200" cy="365125"/>
          </a:xfrm>
        </p:spPr>
        <p:txBody>
          <a:bodyPr>
            <a:normAutofit/>
          </a:bodyPr>
          <a:lstStyle/>
          <a:p>
            <a:pPr marL="0" lvl="0" indent="0" rtl="0">
              <a:spcBef>
                <a:spcPts val="0"/>
              </a:spcBef>
              <a:spcAft>
                <a:spcPts val="600"/>
              </a:spcAft>
              <a:buNone/>
            </a:pPr>
            <a:fld id="{00000000-1234-1234-1234-123412341234}" type="slidenum">
              <a:rPr lang="en-CA"/>
              <a:pPr marL="0" lvl="0" indent="0" rtl="0">
                <a:spcBef>
                  <a:spcPts val="0"/>
                </a:spcBef>
                <a:spcAft>
                  <a:spcPts val="600"/>
                </a:spcAft>
                <a:buNone/>
              </a:pPr>
              <a:t>6</a:t>
            </a:fld>
            <a:endParaRPr lang="en-CA"/>
          </a:p>
        </p:txBody>
      </p:sp>
      <p:grpSp>
        <p:nvGrpSpPr>
          <p:cNvPr id="39" name="Group 38">
            <a:extLst>
              <a:ext uri="{FF2B5EF4-FFF2-40B4-BE49-F238E27FC236}">
                <a16:creationId xmlns:a16="http://schemas.microsoft.com/office/drawing/2014/main" id="{7546E109-7C33-4D5B-B0FC-DF3F94A2EB71}"/>
              </a:ext>
            </a:extLst>
          </p:cNvPr>
          <p:cNvGrpSpPr/>
          <p:nvPr/>
        </p:nvGrpSpPr>
        <p:grpSpPr>
          <a:xfrm>
            <a:off x="9129889" y="2674263"/>
            <a:ext cx="1309511" cy="1238250"/>
            <a:chOff x="5872382" y="5298967"/>
            <a:chExt cx="1309511" cy="1238250"/>
          </a:xfrm>
        </p:grpSpPr>
        <p:sp>
          <p:nvSpPr>
            <p:cNvPr id="24" name="Rectangle 23">
              <a:extLst>
                <a:ext uri="{FF2B5EF4-FFF2-40B4-BE49-F238E27FC236}">
                  <a16:creationId xmlns:a16="http://schemas.microsoft.com/office/drawing/2014/main" id="{BBE43470-BA98-45D1-A082-F9953B69B4FC}"/>
                </a:ext>
              </a:extLst>
            </p:cNvPr>
            <p:cNvSpPr/>
            <p:nvPr/>
          </p:nvSpPr>
          <p:spPr>
            <a:xfrm>
              <a:off x="5872382" y="6213367"/>
              <a:ext cx="1309511" cy="323850"/>
            </a:xfrm>
            <a:prstGeom prst="rect">
              <a:avLst/>
            </a:prstGeom>
            <a:solidFill>
              <a:srgbClr val="335EEC"/>
            </a:solidFill>
            <a:ln>
              <a:solidFill>
                <a:srgbClr val="366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Bahnschrift SemiCondensed" panose="020B0502040204020203" pitchFamily="34" charset="0"/>
                </a:rPr>
                <a:t>BEGINNER</a:t>
              </a:r>
              <a:endParaRPr lang="en-CA" dirty="0">
                <a:latin typeface="Bahnschrift SemiCondensed" panose="020B0502040204020203" pitchFamily="34" charset="0"/>
              </a:endParaRPr>
            </a:p>
          </p:txBody>
        </p:sp>
        <p:pic>
          <p:nvPicPr>
            <p:cNvPr id="27" name="Graphic 26" descr="Paper">
              <a:extLst>
                <a:ext uri="{FF2B5EF4-FFF2-40B4-BE49-F238E27FC236}">
                  <a16:creationId xmlns:a16="http://schemas.microsoft.com/office/drawing/2014/main" id="{D3A27B46-1A22-4602-82B9-5C6868E024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69937" y="5298967"/>
              <a:ext cx="914400" cy="914400"/>
            </a:xfrm>
            <a:prstGeom prst="rect">
              <a:avLst/>
            </a:prstGeom>
          </p:spPr>
        </p:pic>
      </p:grpSp>
      <p:grpSp>
        <p:nvGrpSpPr>
          <p:cNvPr id="38" name="Group 37">
            <a:extLst>
              <a:ext uri="{FF2B5EF4-FFF2-40B4-BE49-F238E27FC236}">
                <a16:creationId xmlns:a16="http://schemas.microsoft.com/office/drawing/2014/main" id="{D1D55944-5FB3-4CA3-AA8D-CEBC0A334DD0}"/>
              </a:ext>
            </a:extLst>
          </p:cNvPr>
          <p:cNvGrpSpPr/>
          <p:nvPr/>
        </p:nvGrpSpPr>
        <p:grpSpPr>
          <a:xfrm>
            <a:off x="8320657" y="2640112"/>
            <a:ext cx="1309511" cy="1272401"/>
            <a:chOff x="3991983" y="5266511"/>
            <a:chExt cx="1309511" cy="1272401"/>
          </a:xfrm>
        </p:grpSpPr>
        <p:pic>
          <p:nvPicPr>
            <p:cNvPr id="21" name="Graphic 20" descr="Paper">
              <a:extLst>
                <a:ext uri="{FF2B5EF4-FFF2-40B4-BE49-F238E27FC236}">
                  <a16:creationId xmlns:a16="http://schemas.microsoft.com/office/drawing/2014/main" id="{27818C6E-1270-418E-9C53-CB18F6E087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11574" y="5266511"/>
              <a:ext cx="914400" cy="914400"/>
            </a:xfrm>
            <a:prstGeom prst="rect">
              <a:avLst/>
            </a:prstGeom>
          </p:spPr>
        </p:pic>
        <p:sp>
          <p:nvSpPr>
            <p:cNvPr id="25" name="Rectangle 24">
              <a:extLst>
                <a:ext uri="{FF2B5EF4-FFF2-40B4-BE49-F238E27FC236}">
                  <a16:creationId xmlns:a16="http://schemas.microsoft.com/office/drawing/2014/main" id="{DB3699CE-ACC5-401C-BD96-E12B22D435E5}"/>
                </a:ext>
              </a:extLst>
            </p:cNvPr>
            <p:cNvSpPr/>
            <p:nvPr/>
          </p:nvSpPr>
          <p:spPr>
            <a:xfrm>
              <a:off x="3991983" y="6215062"/>
              <a:ext cx="1309511" cy="323850"/>
            </a:xfrm>
            <a:prstGeom prst="rect">
              <a:avLst/>
            </a:prstGeom>
            <a:solidFill>
              <a:srgbClr val="FC5851"/>
            </a:solidFill>
            <a:ln>
              <a:solidFill>
                <a:srgbClr val="FC5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Bahnschrift SemiCondensed" panose="020B0502040204020203" pitchFamily="34" charset="0"/>
                </a:rPr>
                <a:t>ADVANCED</a:t>
              </a:r>
              <a:endParaRPr lang="en-CA" dirty="0">
                <a:latin typeface="Bahnschrift SemiCondensed" panose="020B0502040204020203" pitchFamily="34" charset="0"/>
              </a:endParaRPr>
            </a:p>
          </p:txBody>
        </p:sp>
      </p:grpSp>
      <p:grpSp>
        <p:nvGrpSpPr>
          <p:cNvPr id="3" name="Group 2">
            <a:extLst>
              <a:ext uri="{FF2B5EF4-FFF2-40B4-BE49-F238E27FC236}">
                <a16:creationId xmlns:a16="http://schemas.microsoft.com/office/drawing/2014/main" id="{C60237B8-AE11-49AA-921A-2AF5E08F02D6}"/>
              </a:ext>
            </a:extLst>
          </p:cNvPr>
          <p:cNvGrpSpPr/>
          <p:nvPr/>
        </p:nvGrpSpPr>
        <p:grpSpPr>
          <a:xfrm>
            <a:off x="6549969" y="2005663"/>
            <a:ext cx="4740140" cy="2938996"/>
            <a:chOff x="6364982" y="1586604"/>
            <a:chExt cx="4740140" cy="2938996"/>
          </a:xfrm>
        </p:grpSpPr>
        <p:sp>
          <p:nvSpPr>
            <p:cNvPr id="14" name="Google Shape;114;p13">
              <a:extLst>
                <a:ext uri="{FF2B5EF4-FFF2-40B4-BE49-F238E27FC236}">
                  <a16:creationId xmlns:a16="http://schemas.microsoft.com/office/drawing/2014/main" id="{E5CB6843-731D-40FA-9EE5-62D2D961C963}"/>
                </a:ext>
              </a:extLst>
            </p:cNvPr>
            <p:cNvSpPr txBox="1"/>
            <p:nvPr/>
          </p:nvSpPr>
          <p:spPr>
            <a:xfrm>
              <a:off x="7381794" y="3893800"/>
              <a:ext cx="3124163"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2000" b="1" dirty="0">
                  <a:solidFill>
                    <a:srgbClr val="434343"/>
                  </a:solidFill>
                  <a:latin typeface="Calibri"/>
                  <a:ea typeface="Calibri"/>
                  <a:cs typeface="Calibri"/>
                  <a:sym typeface="Calibri"/>
                </a:rPr>
                <a:t>Machine Learning Classifier</a:t>
              </a:r>
              <a:endParaRPr lang="en-CA" sz="900" b="1" dirty="0">
                <a:solidFill>
                  <a:srgbClr val="434343"/>
                </a:solidFill>
              </a:endParaRPr>
            </a:p>
          </p:txBody>
        </p:sp>
        <p:pic>
          <p:nvPicPr>
            <p:cNvPr id="2050" name="Picture 2" descr="A Product Management Framework for Machine Learning — Part 2 of 3 ...">
              <a:extLst>
                <a:ext uri="{FF2B5EF4-FFF2-40B4-BE49-F238E27FC236}">
                  <a16:creationId xmlns:a16="http://schemas.microsoft.com/office/drawing/2014/main" id="{37B0F165-FBAA-4F92-B707-72EAE6977E0C}"/>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9336" r="84016">
                          <a14:foregroundMark x1="28476" y1="39541" x2="28476" y2="39541"/>
                          <a14:foregroundMark x1="28008" y1="41709" x2="29011" y2="52423"/>
                          <a14:foregroundMark x1="27072" y1="68495" x2="44251" y2="71684"/>
                          <a14:foregroundMark x1="66243" y1="68750" x2="67914" y2="54592"/>
                          <a14:foregroundMark x1="58021" y1="60077" x2="56618" y2="64286"/>
                          <a14:foregroundMark x1="47727" y1="25128" x2="53342" y2="34056"/>
                          <a14:foregroundMark x1="75735" y1="59821" x2="75602" y2="65306"/>
                          <a14:foregroundMark x1="68850" y1="35842" x2="68850" y2="35842"/>
                          <a14:foregroundMark x1="67781" y1="34566" x2="67781" y2="34566"/>
                          <a14:foregroundMark x1="68048" y1="33036" x2="68048" y2="33036"/>
                          <a14:foregroundMark x1="67781" y1="31633" x2="67781" y2="31633"/>
                          <a14:foregroundMark x1="67380" y1="29337" x2="67380" y2="29337"/>
                          <a14:foregroundMark x1="67647" y1="29847" x2="67647" y2="29847"/>
                          <a14:foregroundMark x1="54412" y1="68240" x2="54412" y2="68240"/>
                          <a14:foregroundMark x1="53075" y1="70281" x2="53075" y2="70281"/>
                          <a14:foregroundMark x1="47861" y1="69005" x2="47861" y2="69005"/>
                          <a14:foregroundMark x1="67914" y1="30612" x2="67914" y2="30612"/>
                        </a14:backgroundRemoval>
                      </a14:imgEffect>
                    </a14:imgLayer>
                  </a14:imgProps>
                </a:ext>
                <a:ext uri="{28A0092B-C50C-407E-A947-70E740481C1C}">
                  <a14:useLocalDpi xmlns:a14="http://schemas.microsoft.com/office/drawing/2010/main" val="0"/>
                </a:ext>
              </a:extLst>
            </a:blip>
            <a:srcRect r="6649"/>
            <a:stretch/>
          </p:blipFill>
          <p:spPr bwMode="auto">
            <a:xfrm>
              <a:off x="6364982" y="1586604"/>
              <a:ext cx="4740140" cy="26658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4BEC9B96-A973-4AC3-8FC0-D331C05FBB8E}"/>
              </a:ext>
            </a:extLst>
          </p:cNvPr>
          <p:cNvGrpSpPr/>
          <p:nvPr/>
        </p:nvGrpSpPr>
        <p:grpSpPr>
          <a:xfrm>
            <a:off x="1073508" y="2265584"/>
            <a:ext cx="3163699" cy="2970007"/>
            <a:chOff x="991785" y="2797674"/>
            <a:chExt cx="3163699" cy="2970007"/>
          </a:xfrm>
        </p:grpSpPr>
        <p:sp>
          <p:nvSpPr>
            <p:cNvPr id="16" name="Google Shape;114;p13">
              <a:extLst>
                <a:ext uri="{FF2B5EF4-FFF2-40B4-BE49-F238E27FC236}">
                  <a16:creationId xmlns:a16="http://schemas.microsoft.com/office/drawing/2014/main" id="{F1597C57-1289-4E50-A9AF-6A3F50885035}"/>
                </a:ext>
              </a:extLst>
            </p:cNvPr>
            <p:cNvSpPr txBox="1"/>
            <p:nvPr/>
          </p:nvSpPr>
          <p:spPr>
            <a:xfrm>
              <a:off x="2087798" y="5135881"/>
              <a:ext cx="1635217"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2000" b="1" dirty="0">
                  <a:solidFill>
                    <a:srgbClr val="434343"/>
                  </a:solidFill>
                  <a:latin typeface="Calibri"/>
                  <a:ea typeface="Calibri"/>
                  <a:cs typeface="Calibri"/>
                  <a:sym typeface="Calibri"/>
                </a:rPr>
                <a:t>Tutorials</a:t>
              </a:r>
              <a:endParaRPr lang="en-CA" sz="900" b="1" dirty="0">
                <a:solidFill>
                  <a:srgbClr val="434343"/>
                </a:solidFill>
              </a:endParaRPr>
            </a:p>
          </p:txBody>
        </p:sp>
        <p:pic>
          <p:nvPicPr>
            <p:cNvPr id="17" name="Graphic 16" descr="Paper">
              <a:extLst>
                <a:ext uri="{FF2B5EF4-FFF2-40B4-BE49-F238E27FC236}">
                  <a16:creationId xmlns:a16="http://schemas.microsoft.com/office/drawing/2014/main" id="{E1874C43-DC28-4A29-BF04-54CB3F44C0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79983" y="3673698"/>
              <a:ext cx="914400" cy="914400"/>
            </a:xfrm>
            <a:prstGeom prst="rect">
              <a:avLst/>
            </a:prstGeom>
          </p:spPr>
        </p:pic>
        <p:pic>
          <p:nvPicPr>
            <p:cNvPr id="18" name="Graphic 17" descr="Paper">
              <a:extLst>
                <a:ext uri="{FF2B5EF4-FFF2-40B4-BE49-F238E27FC236}">
                  <a16:creationId xmlns:a16="http://schemas.microsoft.com/office/drawing/2014/main" id="{B68EDF14-03F2-4981-9D4B-0AB69CCCF3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7682" y="3673698"/>
              <a:ext cx="914400" cy="914400"/>
            </a:xfrm>
            <a:prstGeom prst="rect">
              <a:avLst/>
            </a:prstGeom>
          </p:spPr>
        </p:pic>
        <p:pic>
          <p:nvPicPr>
            <p:cNvPr id="22" name="Graphic 21" descr="Paper">
              <a:extLst>
                <a:ext uri="{FF2B5EF4-FFF2-40B4-BE49-F238E27FC236}">
                  <a16:creationId xmlns:a16="http://schemas.microsoft.com/office/drawing/2014/main" id="{18965971-8858-4EC8-A04F-B4AB4D3217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1785" y="3673698"/>
              <a:ext cx="914400" cy="914400"/>
            </a:xfrm>
            <a:prstGeom prst="rect">
              <a:avLst/>
            </a:prstGeom>
          </p:spPr>
        </p:pic>
        <p:pic>
          <p:nvPicPr>
            <p:cNvPr id="23" name="Graphic 22" descr="Paper">
              <a:extLst>
                <a:ext uri="{FF2B5EF4-FFF2-40B4-BE49-F238E27FC236}">
                  <a16:creationId xmlns:a16="http://schemas.microsoft.com/office/drawing/2014/main" id="{44331FA3-364E-4FEE-9CCE-0EE3C9A971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1084" y="3673698"/>
              <a:ext cx="914400" cy="914400"/>
            </a:xfrm>
            <a:prstGeom prst="rect">
              <a:avLst/>
            </a:prstGeom>
          </p:spPr>
        </p:pic>
        <p:sp>
          <p:nvSpPr>
            <p:cNvPr id="26" name="Rectangle 25">
              <a:extLst>
                <a:ext uri="{FF2B5EF4-FFF2-40B4-BE49-F238E27FC236}">
                  <a16:creationId xmlns:a16="http://schemas.microsoft.com/office/drawing/2014/main" id="{5614705A-8F55-4156-9F73-E33E46AD70C1}"/>
                </a:ext>
              </a:extLst>
            </p:cNvPr>
            <p:cNvSpPr/>
            <p:nvPr/>
          </p:nvSpPr>
          <p:spPr>
            <a:xfrm>
              <a:off x="1144901" y="4766876"/>
              <a:ext cx="1309511" cy="323850"/>
            </a:xfrm>
            <a:prstGeom prst="rect">
              <a:avLst/>
            </a:prstGeom>
            <a:solidFill>
              <a:srgbClr val="FC5851"/>
            </a:solidFill>
            <a:ln>
              <a:solidFill>
                <a:srgbClr val="FC5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Bahnschrift SemiCondensed" panose="020B0502040204020203" pitchFamily="34" charset="0"/>
                </a:rPr>
                <a:t>ADVANCED</a:t>
              </a:r>
              <a:endParaRPr lang="en-CA" dirty="0">
                <a:latin typeface="Bahnschrift SemiCondensed" panose="020B0502040204020203" pitchFamily="34" charset="0"/>
              </a:endParaRPr>
            </a:p>
          </p:txBody>
        </p:sp>
        <p:sp>
          <p:nvSpPr>
            <p:cNvPr id="29" name="Rectangle 28">
              <a:extLst>
                <a:ext uri="{FF2B5EF4-FFF2-40B4-BE49-F238E27FC236}">
                  <a16:creationId xmlns:a16="http://schemas.microsoft.com/office/drawing/2014/main" id="{2208D8C5-5029-48DB-9595-C8CD7DF439ED}"/>
                </a:ext>
              </a:extLst>
            </p:cNvPr>
            <p:cNvSpPr/>
            <p:nvPr/>
          </p:nvSpPr>
          <p:spPr>
            <a:xfrm>
              <a:off x="2705296" y="4766876"/>
              <a:ext cx="1309511" cy="323850"/>
            </a:xfrm>
            <a:prstGeom prst="rect">
              <a:avLst/>
            </a:prstGeom>
            <a:solidFill>
              <a:srgbClr val="335EEC"/>
            </a:solidFill>
            <a:ln>
              <a:solidFill>
                <a:srgbClr val="366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Bahnschrift SemiCondensed" panose="020B0502040204020203" pitchFamily="34" charset="0"/>
                </a:rPr>
                <a:t>BEGINNER</a:t>
              </a:r>
              <a:endParaRPr lang="en-CA" dirty="0">
                <a:latin typeface="Bahnschrift SemiCondensed" panose="020B0502040204020203" pitchFamily="34" charset="0"/>
              </a:endParaRPr>
            </a:p>
          </p:txBody>
        </p:sp>
        <p:pic>
          <p:nvPicPr>
            <p:cNvPr id="30" name="Graphic 29" descr="Paper">
              <a:extLst>
                <a:ext uri="{FF2B5EF4-FFF2-40B4-BE49-F238E27FC236}">
                  <a16:creationId xmlns:a16="http://schemas.microsoft.com/office/drawing/2014/main" id="{019B5299-DD2E-4F75-AC5E-93A752C09E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2456" y="2800001"/>
              <a:ext cx="914400" cy="914400"/>
            </a:xfrm>
            <a:prstGeom prst="rect">
              <a:avLst/>
            </a:prstGeom>
          </p:spPr>
        </p:pic>
        <p:pic>
          <p:nvPicPr>
            <p:cNvPr id="32" name="Graphic 31" descr="Paper">
              <a:extLst>
                <a:ext uri="{FF2B5EF4-FFF2-40B4-BE49-F238E27FC236}">
                  <a16:creationId xmlns:a16="http://schemas.microsoft.com/office/drawing/2014/main" id="{2919993F-2F92-4E36-9188-D61EC1A467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99383" y="2797674"/>
              <a:ext cx="914400" cy="914400"/>
            </a:xfrm>
            <a:prstGeom prst="rect">
              <a:avLst/>
            </a:prstGeom>
          </p:spPr>
        </p:pic>
      </p:grpSp>
      <p:grpSp>
        <p:nvGrpSpPr>
          <p:cNvPr id="4" name="Group 3">
            <a:extLst>
              <a:ext uri="{FF2B5EF4-FFF2-40B4-BE49-F238E27FC236}">
                <a16:creationId xmlns:a16="http://schemas.microsoft.com/office/drawing/2014/main" id="{20031F5E-E819-4B4C-A22E-85D90DB01F13}"/>
              </a:ext>
            </a:extLst>
          </p:cNvPr>
          <p:cNvGrpSpPr/>
          <p:nvPr/>
        </p:nvGrpSpPr>
        <p:grpSpPr>
          <a:xfrm>
            <a:off x="5264181" y="3152218"/>
            <a:ext cx="1224979" cy="881394"/>
            <a:chOff x="4854629" y="2988302"/>
            <a:chExt cx="1224979" cy="881394"/>
          </a:xfrm>
        </p:grpSpPr>
        <p:pic>
          <p:nvPicPr>
            <p:cNvPr id="33" name="Picture 8" descr="Image result for right arrow png">
              <a:extLst>
                <a:ext uri="{FF2B5EF4-FFF2-40B4-BE49-F238E27FC236}">
                  <a16:creationId xmlns:a16="http://schemas.microsoft.com/office/drawing/2014/main" id="{C5026D45-A45D-4C75-9342-0DC141A090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8215" y="2988303"/>
              <a:ext cx="881393" cy="88139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Image result for right arrow png">
              <a:extLst>
                <a:ext uri="{FF2B5EF4-FFF2-40B4-BE49-F238E27FC236}">
                  <a16:creationId xmlns:a16="http://schemas.microsoft.com/office/drawing/2014/main" id="{91CDBBDD-3B1A-4A82-AAA3-5A698DC19E0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54516"/>
            <a:stretch/>
          </p:blipFill>
          <p:spPr bwMode="auto">
            <a:xfrm>
              <a:off x="4854629" y="2988302"/>
              <a:ext cx="400892" cy="881393"/>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Google Shape;114;p13">
            <a:extLst>
              <a:ext uri="{FF2B5EF4-FFF2-40B4-BE49-F238E27FC236}">
                <a16:creationId xmlns:a16="http://schemas.microsoft.com/office/drawing/2014/main" id="{946F3285-536A-4278-80BB-3C216C275BCF}"/>
              </a:ext>
            </a:extLst>
          </p:cNvPr>
          <p:cNvSpPr txBox="1"/>
          <p:nvPr/>
        </p:nvSpPr>
        <p:spPr>
          <a:xfrm>
            <a:off x="4640306" y="2623074"/>
            <a:ext cx="2378974" cy="6318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E3410F"/>
              </a:buClr>
              <a:buSzPts val="3959"/>
              <a:buFont typeface="Calibri"/>
              <a:buNone/>
            </a:pPr>
            <a:r>
              <a:rPr lang="en-CA" sz="2000" b="1" dirty="0">
                <a:solidFill>
                  <a:srgbClr val="434343"/>
                </a:solidFill>
                <a:latin typeface="Calibri"/>
                <a:ea typeface="Calibri"/>
                <a:cs typeface="Calibri"/>
                <a:sym typeface="Calibri"/>
              </a:rPr>
              <a:t>Extract </a:t>
            </a:r>
          </a:p>
          <a:p>
            <a:pPr marL="0" marR="0" lvl="0" indent="0" algn="ctr" rtl="0">
              <a:lnSpc>
                <a:spcPct val="80000"/>
              </a:lnSpc>
              <a:spcBef>
                <a:spcPts val="0"/>
              </a:spcBef>
              <a:spcAft>
                <a:spcPts val="0"/>
              </a:spcAft>
              <a:buClr>
                <a:srgbClr val="E3410F"/>
              </a:buClr>
              <a:buSzPts val="3959"/>
              <a:buFont typeface="Calibri"/>
              <a:buNone/>
            </a:pPr>
            <a:r>
              <a:rPr lang="en-CA" sz="2000" b="1" dirty="0">
                <a:solidFill>
                  <a:srgbClr val="434343"/>
                </a:solidFill>
                <a:latin typeface="Calibri"/>
                <a:ea typeface="Calibri"/>
                <a:cs typeface="Calibri"/>
                <a:sym typeface="Calibri"/>
              </a:rPr>
              <a:t>Features</a:t>
            </a:r>
            <a:endParaRPr lang="en-CA" sz="900" b="1" dirty="0">
              <a:solidFill>
                <a:srgbClr val="434343"/>
              </a:solidFill>
            </a:endParaRPr>
          </a:p>
        </p:txBody>
      </p:sp>
      <p:sp>
        <p:nvSpPr>
          <p:cNvPr id="48" name="Google Shape;114;p13">
            <a:extLst>
              <a:ext uri="{FF2B5EF4-FFF2-40B4-BE49-F238E27FC236}">
                <a16:creationId xmlns:a16="http://schemas.microsoft.com/office/drawing/2014/main" id="{1EC2214C-7F9A-42D4-85F0-EE955BD26C36}"/>
              </a:ext>
            </a:extLst>
          </p:cNvPr>
          <p:cNvSpPr txBox="1"/>
          <p:nvPr/>
        </p:nvSpPr>
        <p:spPr>
          <a:xfrm>
            <a:off x="160441" y="79649"/>
            <a:ext cx="4161402"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Our approach …</a:t>
            </a:r>
            <a:endParaRPr lang="en-CA" b="1" dirty="0">
              <a:solidFill>
                <a:srgbClr val="434343"/>
              </a:solidFill>
            </a:endParaRPr>
          </a:p>
        </p:txBody>
      </p:sp>
    </p:spTree>
    <p:extLst>
      <p:ext uri="{BB962C8B-B14F-4D97-AF65-F5344CB8AC3E}">
        <p14:creationId xmlns:p14="http://schemas.microsoft.com/office/powerpoint/2010/main" val="97025436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2ACDB9-63A3-41EB-A260-9E6BE21B7F30}"/>
              </a:ext>
            </a:extLst>
          </p:cNvPr>
          <p:cNvGrpSpPr/>
          <p:nvPr/>
        </p:nvGrpSpPr>
        <p:grpSpPr>
          <a:xfrm>
            <a:off x="7566781" y="-36079"/>
            <a:ext cx="1309511" cy="1260101"/>
            <a:chOff x="8289119" y="-1015476"/>
            <a:chExt cx="1309511" cy="1260101"/>
          </a:xfrm>
        </p:grpSpPr>
        <p:sp>
          <p:nvSpPr>
            <p:cNvPr id="41" name="Rectangle 40">
              <a:extLst>
                <a:ext uri="{FF2B5EF4-FFF2-40B4-BE49-F238E27FC236}">
                  <a16:creationId xmlns:a16="http://schemas.microsoft.com/office/drawing/2014/main" id="{B7C59A20-0122-4429-A3B3-CD1FC0FEC739}"/>
                </a:ext>
              </a:extLst>
            </p:cNvPr>
            <p:cNvSpPr/>
            <p:nvPr/>
          </p:nvSpPr>
          <p:spPr>
            <a:xfrm>
              <a:off x="8289119" y="-79225"/>
              <a:ext cx="1309511" cy="323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Bahnschrift SemiCondensed" panose="020B0502040204020203" pitchFamily="34" charset="0"/>
                </a:rPr>
                <a:t>UNKNOWN</a:t>
              </a:r>
              <a:endParaRPr lang="en-CA" dirty="0">
                <a:latin typeface="Bahnschrift SemiCondensed" panose="020B0502040204020203" pitchFamily="34" charset="0"/>
              </a:endParaRPr>
            </a:p>
          </p:txBody>
        </p:sp>
        <p:pic>
          <p:nvPicPr>
            <p:cNvPr id="42" name="Graphic 41" descr="Paper">
              <a:extLst>
                <a:ext uri="{FF2B5EF4-FFF2-40B4-BE49-F238E27FC236}">
                  <a16:creationId xmlns:a16="http://schemas.microsoft.com/office/drawing/2014/main" id="{2629E95A-4017-4D6F-9A5C-7B78EA5583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6675" y="-1015476"/>
              <a:ext cx="914400" cy="914400"/>
            </a:xfrm>
            <a:prstGeom prst="rect">
              <a:avLst/>
            </a:prstGeom>
          </p:spPr>
        </p:pic>
      </p:grpSp>
      <p:grpSp>
        <p:nvGrpSpPr>
          <p:cNvPr id="35" name="Group 34">
            <a:extLst>
              <a:ext uri="{FF2B5EF4-FFF2-40B4-BE49-F238E27FC236}">
                <a16:creationId xmlns:a16="http://schemas.microsoft.com/office/drawing/2014/main" id="{C8662F5C-077D-4044-AA3E-264ABB2CA641}"/>
              </a:ext>
            </a:extLst>
          </p:cNvPr>
          <p:cNvGrpSpPr/>
          <p:nvPr/>
        </p:nvGrpSpPr>
        <p:grpSpPr>
          <a:xfrm>
            <a:off x="9384847" y="-40944"/>
            <a:ext cx="1309511" cy="1260101"/>
            <a:chOff x="8289119" y="-1015476"/>
            <a:chExt cx="1309511" cy="1260101"/>
          </a:xfrm>
        </p:grpSpPr>
        <p:pic>
          <p:nvPicPr>
            <p:cNvPr id="37" name="Graphic 36" descr="Paper">
              <a:extLst>
                <a:ext uri="{FF2B5EF4-FFF2-40B4-BE49-F238E27FC236}">
                  <a16:creationId xmlns:a16="http://schemas.microsoft.com/office/drawing/2014/main" id="{AC71D2A7-16D3-4FBF-A8EE-93C6CE7ADA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6675" y="-1015476"/>
              <a:ext cx="914400" cy="914400"/>
            </a:xfrm>
            <a:prstGeom prst="rect">
              <a:avLst/>
            </a:prstGeom>
          </p:spPr>
        </p:pic>
        <p:sp>
          <p:nvSpPr>
            <p:cNvPr id="40" name="Rectangle 39">
              <a:extLst>
                <a:ext uri="{FF2B5EF4-FFF2-40B4-BE49-F238E27FC236}">
                  <a16:creationId xmlns:a16="http://schemas.microsoft.com/office/drawing/2014/main" id="{91EA6D7C-9701-451F-88C5-F0E881DA70D1}"/>
                </a:ext>
              </a:extLst>
            </p:cNvPr>
            <p:cNvSpPr/>
            <p:nvPr/>
          </p:nvSpPr>
          <p:spPr>
            <a:xfrm>
              <a:off x="8289119" y="-79225"/>
              <a:ext cx="1309511" cy="3238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Bahnschrift SemiCondensed" panose="020B0502040204020203" pitchFamily="34" charset="0"/>
                </a:rPr>
                <a:t>UNKNOWN</a:t>
              </a:r>
              <a:endParaRPr lang="en-CA" dirty="0">
                <a:latin typeface="Bahnschrift SemiCondensed" panose="020B0502040204020203" pitchFamily="34" charset="0"/>
              </a:endParaRPr>
            </a:p>
          </p:txBody>
        </p:sp>
      </p:grpSp>
      <p:sp>
        <p:nvSpPr>
          <p:cNvPr id="2" name="Slide Number Placeholder 1">
            <a:extLst>
              <a:ext uri="{FF2B5EF4-FFF2-40B4-BE49-F238E27FC236}">
                <a16:creationId xmlns:a16="http://schemas.microsoft.com/office/drawing/2014/main" id="{C65A67D8-182A-4987-AE9E-FEB771F237E6}"/>
              </a:ext>
            </a:extLst>
          </p:cNvPr>
          <p:cNvSpPr>
            <a:spLocks noGrp="1"/>
          </p:cNvSpPr>
          <p:nvPr>
            <p:ph type="sldNum" idx="12"/>
          </p:nvPr>
        </p:nvSpPr>
        <p:spPr>
          <a:xfrm>
            <a:off x="8610600" y="6356350"/>
            <a:ext cx="2743200" cy="365125"/>
          </a:xfrm>
        </p:spPr>
        <p:txBody>
          <a:bodyPr>
            <a:normAutofit/>
          </a:bodyPr>
          <a:lstStyle/>
          <a:p>
            <a:pPr marL="0" lvl="0" indent="0" rtl="0">
              <a:spcBef>
                <a:spcPts val="0"/>
              </a:spcBef>
              <a:spcAft>
                <a:spcPts val="600"/>
              </a:spcAft>
              <a:buNone/>
            </a:pPr>
            <a:fld id="{00000000-1234-1234-1234-123412341234}" type="slidenum">
              <a:rPr lang="en-CA"/>
              <a:pPr marL="0" lvl="0" indent="0" rtl="0">
                <a:spcBef>
                  <a:spcPts val="0"/>
                </a:spcBef>
                <a:spcAft>
                  <a:spcPts val="600"/>
                </a:spcAft>
                <a:buNone/>
              </a:pPr>
              <a:t>7</a:t>
            </a:fld>
            <a:endParaRPr lang="en-CA"/>
          </a:p>
        </p:txBody>
      </p:sp>
      <p:grpSp>
        <p:nvGrpSpPr>
          <p:cNvPr id="39" name="Group 38">
            <a:extLst>
              <a:ext uri="{FF2B5EF4-FFF2-40B4-BE49-F238E27FC236}">
                <a16:creationId xmlns:a16="http://schemas.microsoft.com/office/drawing/2014/main" id="{7546E109-7C33-4D5B-B0FC-DF3F94A2EB71}"/>
              </a:ext>
            </a:extLst>
          </p:cNvPr>
          <p:cNvGrpSpPr/>
          <p:nvPr/>
        </p:nvGrpSpPr>
        <p:grpSpPr>
          <a:xfrm>
            <a:off x="9129889" y="2674263"/>
            <a:ext cx="1309511" cy="1238250"/>
            <a:chOff x="5872382" y="5298967"/>
            <a:chExt cx="1309511" cy="1238250"/>
          </a:xfrm>
        </p:grpSpPr>
        <p:sp>
          <p:nvSpPr>
            <p:cNvPr id="24" name="Rectangle 23">
              <a:extLst>
                <a:ext uri="{FF2B5EF4-FFF2-40B4-BE49-F238E27FC236}">
                  <a16:creationId xmlns:a16="http://schemas.microsoft.com/office/drawing/2014/main" id="{BBE43470-BA98-45D1-A082-F9953B69B4FC}"/>
                </a:ext>
              </a:extLst>
            </p:cNvPr>
            <p:cNvSpPr/>
            <p:nvPr/>
          </p:nvSpPr>
          <p:spPr>
            <a:xfrm>
              <a:off x="5872382" y="6213367"/>
              <a:ext cx="1309511" cy="323850"/>
            </a:xfrm>
            <a:prstGeom prst="rect">
              <a:avLst/>
            </a:prstGeom>
            <a:solidFill>
              <a:srgbClr val="335EEC"/>
            </a:solidFill>
            <a:ln>
              <a:solidFill>
                <a:srgbClr val="366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Bahnschrift SemiCondensed" panose="020B0502040204020203" pitchFamily="34" charset="0"/>
                </a:rPr>
                <a:t>BEGINNER</a:t>
              </a:r>
              <a:endParaRPr lang="en-CA" dirty="0">
                <a:latin typeface="Bahnschrift SemiCondensed" panose="020B0502040204020203" pitchFamily="34" charset="0"/>
              </a:endParaRPr>
            </a:p>
          </p:txBody>
        </p:sp>
        <p:pic>
          <p:nvPicPr>
            <p:cNvPr id="27" name="Graphic 26" descr="Paper">
              <a:extLst>
                <a:ext uri="{FF2B5EF4-FFF2-40B4-BE49-F238E27FC236}">
                  <a16:creationId xmlns:a16="http://schemas.microsoft.com/office/drawing/2014/main" id="{D3A27B46-1A22-4602-82B9-5C6868E024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69937" y="5298967"/>
              <a:ext cx="914400" cy="914400"/>
            </a:xfrm>
            <a:prstGeom prst="rect">
              <a:avLst/>
            </a:prstGeom>
          </p:spPr>
        </p:pic>
      </p:grpSp>
      <p:grpSp>
        <p:nvGrpSpPr>
          <p:cNvPr id="38" name="Group 37">
            <a:extLst>
              <a:ext uri="{FF2B5EF4-FFF2-40B4-BE49-F238E27FC236}">
                <a16:creationId xmlns:a16="http://schemas.microsoft.com/office/drawing/2014/main" id="{D1D55944-5FB3-4CA3-AA8D-CEBC0A334DD0}"/>
              </a:ext>
            </a:extLst>
          </p:cNvPr>
          <p:cNvGrpSpPr/>
          <p:nvPr/>
        </p:nvGrpSpPr>
        <p:grpSpPr>
          <a:xfrm>
            <a:off x="8320657" y="2640112"/>
            <a:ext cx="1309511" cy="1272401"/>
            <a:chOff x="3991983" y="5266511"/>
            <a:chExt cx="1309511" cy="1272401"/>
          </a:xfrm>
        </p:grpSpPr>
        <p:pic>
          <p:nvPicPr>
            <p:cNvPr id="21" name="Graphic 20" descr="Paper">
              <a:extLst>
                <a:ext uri="{FF2B5EF4-FFF2-40B4-BE49-F238E27FC236}">
                  <a16:creationId xmlns:a16="http://schemas.microsoft.com/office/drawing/2014/main" id="{27818C6E-1270-418E-9C53-CB18F6E087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11574" y="5266511"/>
              <a:ext cx="914400" cy="914400"/>
            </a:xfrm>
            <a:prstGeom prst="rect">
              <a:avLst/>
            </a:prstGeom>
          </p:spPr>
        </p:pic>
        <p:sp>
          <p:nvSpPr>
            <p:cNvPr id="25" name="Rectangle 24">
              <a:extLst>
                <a:ext uri="{FF2B5EF4-FFF2-40B4-BE49-F238E27FC236}">
                  <a16:creationId xmlns:a16="http://schemas.microsoft.com/office/drawing/2014/main" id="{DB3699CE-ACC5-401C-BD96-E12B22D435E5}"/>
                </a:ext>
              </a:extLst>
            </p:cNvPr>
            <p:cNvSpPr/>
            <p:nvPr/>
          </p:nvSpPr>
          <p:spPr>
            <a:xfrm>
              <a:off x="3991983" y="6215062"/>
              <a:ext cx="1309511" cy="323850"/>
            </a:xfrm>
            <a:prstGeom prst="rect">
              <a:avLst/>
            </a:prstGeom>
            <a:solidFill>
              <a:srgbClr val="FC5851"/>
            </a:solidFill>
            <a:ln>
              <a:solidFill>
                <a:srgbClr val="FC5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Bahnschrift SemiCondensed" panose="020B0502040204020203" pitchFamily="34" charset="0"/>
                </a:rPr>
                <a:t>ADVANCED</a:t>
              </a:r>
              <a:endParaRPr lang="en-CA" dirty="0">
                <a:latin typeface="Bahnschrift SemiCondensed" panose="020B0502040204020203" pitchFamily="34" charset="0"/>
              </a:endParaRPr>
            </a:p>
          </p:txBody>
        </p:sp>
      </p:grpSp>
      <p:grpSp>
        <p:nvGrpSpPr>
          <p:cNvPr id="3" name="Group 2">
            <a:extLst>
              <a:ext uri="{FF2B5EF4-FFF2-40B4-BE49-F238E27FC236}">
                <a16:creationId xmlns:a16="http://schemas.microsoft.com/office/drawing/2014/main" id="{C60237B8-AE11-49AA-921A-2AF5E08F02D6}"/>
              </a:ext>
            </a:extLst>
          </p:cNvPr>
          <p:cNvGrpSpPr/>
          <p:nvPr/>
        </p:nvGrpSpPr>
        <p:grpSpPr>
          <a:xfrm>
            <a:off x="6549969" y="2005663"/>
            <a:ext cx="4740140" cy="2938996"/>
            <a:chOff x="6364982" y="1586604"/>
            <a:chExt cx="4740140" cy="2938996"/>
          </a:xfrm>
        </p:grpSpPr>
        <p:sp>
          <p:nvSpPr>
            <p:cNvPr id="14" name="Google Shape;114;p13">
              <a:extLst>
                <a:ext uri="{FF2B5EF4-FFF2-40B4-BE49-F238E27FC236}">
                  <a16:creationId xmlns:a16="http://schemas.microsoft.com/office/drawing/2014/main" id="{E5CB6843-731D-40FA-9EE5-62D2D961C963}"/>
                </a:ext>
              </a:extLst>
            </p:cNvPr>
            <p:cNvSpPr txBox="1"/>
            <p:nvPr/>
          </p:nvSpPr>
          <p:spPr>
            <a:xfrm>
              <a:off x="7381794" y="3893800"/>
              <a:ext cx="3124163"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2000" b="1" dirty="0">
                  <a:solidFill>
                    <a:srgbClr val="434343"/>
                  </a:solidFill>
                  <a:latin typeface="Calibri"/>
                  <a:ea typeface="Calibri"/>
                  <a:cs typeface="Calibri"/>
                  <a:sym typeface="Calibri"/>
                </a:rPr>
                <a:t>Machine Learning Classifier</a:t>
              </a:r>
              <a:endParaRPr lang="en-CA" sz="900" b="1" dirty="0">
                <a:solidFill>
                  <a:srgbClr val="434343"/>
                </a:solidFill>
              </a:endParaRPr>
            </a:p>
          </p:txBody>
        </p:sp>
        <p:pic>
          <p:nvPicPr>
            <p:cNvPr id="2050" name="Picture 2" descr="A Product Management Framework for Machine Learning — Part 2 of 3 ...">
              <a:extLst>
                <a:ext uri="{FF2B5EF4-FFF2-40B4-BE49-F238E27FC236}">
                  <a16:creationId xmlns:a16="http://schemas.microsoft.com/office/drawing/2014/main" id="{37B0F165-FBAA-4F92-B707-72EAE6977E0C}"/>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9336" r="84016">
                          <a14:foregroundMark x1="28476" y1="39541" x2="28476" y2="39541"/>
                          <a14:foregroundMark x1="28008" y1="41709" x2="29011" y2="52423"/>
                          <a14:foregroundMark x1="27072" y1="68495" x2="44251" y2="71684"/>
                          <a14:foregroundMark x1="66243" y1="68750" x2="67914" y2="54592"/>
                          <a14:foregroundMark x1="58021" y1="60077" x2="56618" y2="64286"/>
                          <a14:foregroundMark x1="47727" y1="25128" x2="53342" y2="34056"/>
                          <a14:foregroundMark x1="75735" y1="59821" x2="75602" y2="65306"/>
                          <a14:foregroundMark x1="68850" y1="35842" x2="68850" y2="35842"/>
                          <a14:foregroundMark x1="67781" y1="34566" x2="67781" y2="34566"/>
                          <a14:foregroundMark x1="68048" y1="33036" x2="68048" y2="33036"/>
                          <a14:foregroundMark x1="67781" y1="31633" x2="67781" y2="31633"/>
                          <a14:foregroundMark x1="67380" y1="29337" x2="67380" y2="29337"/>
                          <a14:foregroundMark x1="67647" y1="29847" x2="67647" y2="29847"/>
                          <a14:foregroundMark x1="54412" y1="68240" x2="54412" y2="68240"/>
                          <a14:foregroundMark x1="53075" y1="70281" x2="53075" y2="70281"/>
                          <a14:foregroundMark x1="47861" y1="69005" x2="47861" y2="69005"/>
                          <a14:foregroundMark x1="67914" y1="30612" x2="67914" y2="30612"/>
                        </a14:backgroundRemoval>
                      </a14:imgEffect>
                    </a14:imgLayer>
                  </a14:imgProps>
                </a:ext>
                <a:ext uri="{28A0092B-C50C-407E-A947-70E740481C1C}">
                  <a14:useLocalDpi xmlns:a14="http://schemas.microsoft.com/office/drawing/2010/main" val="0"/>
                </a:ext>
              </a:extLst>
            </a:blip>
            <a:srcRect r="6649"/>
            <a:stretch/>
          </p:blipFill>
          <p:spPr bwMode="auto">
            <a:xfrm>
              <a:off x="6364982" y="1586604"/>
              <a:ext cx="4740140" cy="26658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20031F5E-E819-4B4C-A22E-85D90DB01F13}"/>
              </a:ext>
            </a:extLst>
          </p:cNvPr>
          <p:cNvGrpSpPr/>
          <p:nvPr/>
        </p:nvGrpSpPr>
        <p:grpSpPr>
          <a:xfrm>
            <a:off x="5264181" y="3152218"/>
            <a:ext cx="1224979" cy="881394"/>
            <a:chOff x="4854629" y="2988302"/>
            <a:chExt cx="1224979" cy="881394"/>
          </a:xfrm>
        </p:grpSpPr>
        <p:pic>
          <p:nvPicPr>
            <p:cNvPr id="33" name="Picture 8" descr="Image result for right arrow png">
              <a:extLst>
                <a:ext uri="{FF2B5EF4-FFF2-40B4-BE49-F238E27FC236}">
                  <a16:creationId xmlns:a16="http://schemas.microsoft.com/office/drawing/2014/main" id="{C5026D45-A45D-4C75-9342-0DC141A090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98215" y="2988303"/>
              <a:ext cx="881393" cy="88139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Image result for right arrow png">
              <a:extLst>
                <a:ext uri="{FF2B5EF4-FFF2-40B4-BE49-F238E27FC236}">
                  <a16:creationId xmlns:a16="http://schemas.microsoft.com/office/drawing/2014/main" id="{91CDBBDD-3B1A-4A82-AAA3-5A698DC19E0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54516"/>
            <a:stretch/>
          </p:blipFill>
          <p:spPr bwMode="auto">
            <a:xfrm>
              <a:off x="4854629" y="2988302"/>
              <a:ext cx="400892" cy="881393"/>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Google Shape;114;p13">
            <a:extLst>
              <a:ext uri="{FF2B5EF4-FFF2-40B4-BE49-F238E27FC236}">
                <a16:creationId xmlns:a16="http://schemas.microsoft.com/office/drawing/2014/main" id="{946F3285-536A-4278-80BB-3C216C275BCF}"/>
              </a:ext>
            </a:extLst>
          </p:cNvPr>
          <p:cNvSpPr txBox="1"/>
          <p:nvPr/>
        </p:nvSpPr>
        <p:spPr>
          <a:xfrm>
            <a:off x="4640306" y="2623074"/>
            <a:ext cx="2378974" cy="6318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E3410F"/>
              </a:buClr>
              <a:buSzPts val="3959"/>
              <a:buFont typeface="Calibri"/>
              <a:buNone/>
            </a:pPr>
            <a:r>
              <a:rPr lang="en-CA" sz="2000" b="1" dirty="0">
                <a:solidFill>
                  <a:srgbClr val="434343"/>
                </a:solidFill>
                <a:latin typeface="Calibri"/>
                <a:ea typeface="Calibri"/>
                <a:cs typeface="Calibri"/>
                <a:sym typeface="Calibri"/>
              </a:rPr>
              <a:t>Extract </a:t>
            </a:r>
          </a:p>
          <a:p>
            <a:pPr marL="0" marR="0" lvl="0" indent="0" algn="ctr" rtl="0">
              <a:lnSpc>
                <a:spcPct val="80000"/>
              </a:lnSpc>
              <a:spcBef>
                <a:spcPts val="0"/>
              </a:spcBef>
              <a:spcAft>
                <a:spcPts val="0"/>
              </a:spcAft>
              <a:buClr>
                <a:srgbClr val="E3410F"/>
              </a:buClr>
              <a:buSzPts val="3959"/>
              <a:buFont typeface="Calibri"/>
              <a:buNone/>
            </a:pPr>
            <a:r>
              <a:rPr lang="en-CA" sz="2000" b="1" dirty="0">
                <a:solidFill>
                  <a:srgbClr val="434343"/>
                </a:solidFill>
                <a:latin typeface="Calibri"/>
                <a:ea typeface="Calibri"/>
                <a:cs typeface="Calibri"/>
                <a:sym typeface="Calibri"/>
              </a:rPr>
              <a:t>Features</a:t>
            </a:r>
            <a:endParaRPr lang="en-CA" sz="900" b="1" dirty="0">
              <a:solidFill>
                <a:srgbClr val="434343"/>
              </a:solidFill>
            </a:endParaRPr>
          </a:p>
        </p:txBody>
      </p:sp>
      <p:sp>
        <p:nvSpPr>
          <p:cNvPr id="48" name="Google Shape;114;p13">
            <a:extLst>
              <a:ext uri="{FF2B5EF4-FFF2-40B4-BE49-F238E27FC236}">
                <a16:creationId xmlns:a16="http://schemas.microsoft.com/office/drawing/2014/main" id="{1EC2214C-7F9A-42D4-85F0-EE955BD26C36}"/>
              </a:ext>
            </a:extLst>
          </p:cNvPr>
          <p:cNvSpPr txBox="1"/>
          <p:nvPr/>
        </p:nvSpPr>
        <p:spPr>
          <a:xfrm>
            <a:off x="160441" y="79649"/>
            <a:ext cx="4161402"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Our approach …</a:t>
            </a:r>
            <a:endParaRPr lang="en-CA" b="1" dirty="0">
              <a:solidFill>
                <a:srgbClr val="434343"/>
              </a:solidFill>
            </a:endParaRPr>
          </a:p>
        </p:txBody>
      </p:sp>
      <p:grpSp>
        <p:nvGrpSpPr>
          <p:cNvPr id="43" name="Group 42">
            <a:extLst>
              <a:ext uri="{FF2B5EF4-FFF2-40B4-BE49-F238E27FC236}">
                <a16:creationId xmlns:a16="http://schemas.microsoft.com/office/drawing/2014/main" id="{10C1CA79-A900-4502-BDC7-699AEFF34A7E}"/>
              </a:ext>
            </a:extLst>
          </p:cNvPr>
          <p:cNvGrpSpPr/>
          <p:nvPr/>
        </p:nvGrpSpPr>
        <p:grpSpPr>
          <a:xfrm>
            <a:off x="1073508" y="2265584"/>
            <a:ext cx="3163699" cy="2970007"/>
            <a:chOff x="991785" y="2797674"/>
            <a:chExt cx="3163699" cy="2970007"/>
          </a:xfrm>
        </p:grpSpPr>
        <p:sp>
          <p:nvSpPr>
            <p:cNvPr id="47" name="Google Shape;114;p13">
              <a:extLst>
                <a:ext uri="{FF2B5EF4-FFF2-40B4-BE49-F238E27FC236}">
                  <a16:creationId xmlns:a16="http://schemas.microsoft.com/office/drawing/2014/main" id="{F43129FE-BE34-4557-8AFA-1460F12A9429}"/>
                </a:ext>
              </a:extLst>
            </p:cNvPr>
            <p:cNvSpPr txBox="1"/>
            <p:nvPr/>
          </p:nvSpPr>
          <p:spPr>
            <a:xfrm>
              <a:off x="2087798" y="5135881"/>
              <a:ext cx="1635217"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2000" b="1" dirty="0">
                  <a:solidFill>
                    <a:srgbClr val="434343"/>
                  </a:solidFill>
                  <a:latin typeface="Calibri"/>
                  <a:ea typeface="Calibri"/>
                  <a:cs typeface="Calibri"/>
                  <a:sym typeface="Calibri"/>
                </a:rPr>
                <a:t>Tutorials</a:t>
              </a:r>
              <a:endParaRPr lang="en-CA" sz="900" b="1" dirty="0">
                <a:solidFill>
                  <a:srgbClr val="434343"/>
                </a:solidFill>
              </a:endParaRPr>
            </a:p>
          </p:txBody>
        </p:sp>
        <p:pic>
          <p:nvPicPr>
            <p:cNvPr id="49" name="Graphic 48" descr="Paper">
              <a:extLst>
                <a:ext uri="{FF2B5EF4-FFF2-40B4-BE49-F238E27FC236}">
                  <a16:creationId xmlns:a16="http://schemas.microsoft.com/office/drawing/2014/main" id="{116E48A0-0FF6-4B42-BE71-DDD6862FB8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79983" y="3673698"/>
              <a:ext cx="914400" cy="914400"/>
            </a:xfrm>
            <a:prstGeom prst="rect">
              <a:avLst/>
            </a:prstGeom>
          </p:spPr>
        </p:pic>
        <p:pic>
          <p:nvPicPr>
            <p:cNvPr id="50" name="Graphic 49" descr="Paper">
              <a:extLst>
                <a:ext uri="{FF2B5EF4-FFF2-40B4-BE49-F238E27FC236}">
                  <a16:creationId xmlns:a16="http://schemas.microsoft.com/office/drawing/2014/main" id="{5491D714-1CF2-47EB-BA26-EA8C1F1FD7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57682" y="3673698"/>
              <a:ext cx="914400" cy="914400"/>
            </a:xfrm>
            <a:prstGeom prst="rect">
              <a:avLst/>
            </a:prstGeom>
          </p:spPr>
        </p:pic>
        <p:pic>
          <p:nvPicPr>
            <p:cNvPr id="51" name="Graphic 50" descr="Paper">
              <a:extLst>
                <a:ext uri="{FF2B5EF4-FFF2-40B4-BE49-F238E27FC236}">
                  <a16:creationId xmlns:a16="http://schemas.microsoft.com/office/drawing/2014/main" id="{59A1095C-9E7C-4FFD-8F1A-9F743FE94B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1785" y="3673698"/>
              <a:ext cx="914400" cy="914400"/>
            </a:xfrm>
            <a:prstGeom prst="rect">
              <a:avLst/>
            </a:prstGeom>
          </p:spPr>
        </p:pic>
        <p:pic>
          <p:nvPicPr>
            <p:cNvPr id="52" name="Graphic 51" descr="Paper">
              <a:extLst>
                <a:ext uri="{FF2B5EF4-FFF2-40B4-BE49-F238E27FC236}">
                  <a16:creationId xmlns:a16="http://schemas.microsoft.com/office/drawing/2014/main" id="{47D924D3-B76B-4071-9B4F-344DEBFEB1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41084" y="3673698"/>
              <a:ext cx="914400" cy="914400"/>
            </a:xfrm>
            <a:prstGeom prst="rect">
              <a:avLst/>
            </a:prstGeom>
          </p:spPr>
        </p:pic>
        <p:sp>
          <p:nvSpPr>
            <p:cNvPr id="53" name="Rectangle 52">
              <a:extLst>
                <a:ext uri="{FF2B5EF4-FFF2-40B4-BE49-F238E27FC236}">
                  <a16:creationId xmlns:a16="http://schemas.microsoft.com/office/drawing/2014/main" id="{0979C32D-BB3C-40CE-BD4E-C38A7D86230A}"/>
                </a:ext>
              </a:extLst>
            </p:cNvPr>
            <p:cNvSpPr/>
            <p:nvPr/>
          </p:nvSpPr>
          <p:spPr>
            <a:xfrm>
              <a:off x="1144901" y="4766876"/>
              <a:ext cx="1309511" cy="323850"/>
            </a:xfrm>
            <a:prstGeom prst="rect">
              <a:avLst/>
            </a:prstGeom>
            <a:solidFill>
              <a:srgbClr val="FC5851"/>
            </a:solidFill>
            <a:ln>
              <a:solidFill>
                <a:srgbClr val="FC5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Bahnschrift SemiCondensed" panose="020B0502040204020203" pitchFamily="34" charset="0"/>
                </a:rPr>
                <a:t>ADVANCED</a:t>
              </a:r>
              <a:endParaRPr lang="en-CA" dirty="0">
                <a:latin typeface="Bahnschrift SemiCondensed" panose="020B0502040204020203" pitchFamily="34" charset="0"/>
              </a:endParaRPr>
            </a:p>
          </p:txBody>
        </p:sp>
        <p:sp>
          <p:nvSpPr>
            <p:cNvPr id="54" name="Rectangle 53">
              <a:extLst>
                <a:ext uri="{FF2B5EF4-FFF2-40B4-BE49-F238E27FC236}">
                  <a16:creationId xmlns:a16="http://schemas.microsoft.com/office/drawing/2014/main" id="{71A6B625-10B6-449B-83F3-4E4A2C423170}"/>
                </a:ext>
              </a:extLst>
            </p:cNvPr>
            <p:cNvSpPr/>
            <p:nvPr/>
          </p:nvSpPr>
          <p:spPr>
            <a:xfrm>
              <a:off x="2705296" y="4766876"/>
              <a:ext cx="1309511" cy="323850"/>
            </a:xfrm>
            <a:prstGeom prst="rect">
              <a:avLst/>
            </a:prstGeom>
            <a:solidFill>
              <a:srgbClr val="335EEC"/>
            </a:solidFill>
            <a:ln>
              <a:solidFill>
                <a:srgbClr val="366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Bahnschrift SemiCondensed" panose="020B0502040204020203" pitchFamily="34" charset="0"/>
                </a:rPr>
                <a:t>BEGINNER</a:t>
              </a:r>
              <a:endParaRPr lang="en-CA" dirty="0">
                <a:latin typeface="Bahnschrift SemiCondensed" panose="020B0502040204020203" pitchFamily="34" charset="0"/>
              </a:endParaRPr>
            </a:p>
          </p:txBody>
        </p:sp>
        <p:pic>
          <p:nvPicPr>
            <p:cNvPr id="55" name="Graphic 54" descr="Paper">
              <a:extLst>
                <a:ext uri="{FF2B5EF4-FFF2-40B4-BE49-F238E27FC236}">
                  <a16:creationId xmlns:a16="http://schemas.microsoft.com/office/drawing/2014/main" id="{81E43B94-D4A7-44B8-AA0E-DC5444B50F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42456" y="2800001"/>
              <a:ext cx="914400" cy="914400"/>
            </a:xfrm>
            <a:prstGeom prst="rect">
              <a:avLst/>
            </a:prstGeom>
          </p:spPr>
        </p:pic>
        <p:pic>
          <p:nvPicPr>
            <p:cNvPr id="56" name="Graphic 55" descr="Paper">
              <a:extLst>
                <a:ext uri="{FF2B5EF4-FFF2-40B4-BE49-F238E27FC236}">
                  <a16:creationId xmlns:a16="http://schemas.microsoft.com/office/drawing/2014/main" id="{2AAF1684-6EBB-43ED-AE2B-1612F4DA69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99383" y="2797674"/>
              <a:ext cx="914400" cy="914400"/>
            </a:xfrm>
            <a:prstGeom prst="rect">
              <a:avLst/>
            </a:prstGeom>
          </p:spPr>
        </p:pic>
      </p:grpSp>
    </p:spTree>
    <p:extLst>
      <p:ext uri="{BB962C8B-B14F-4D97-AF65-F5344CB8AC3E}">
        <p14:creationId xmlns:p14="http://schemas.microsoft.com/office/powerpoint/2010/main" val="67622758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0.01172 -0.00695 L 0.01497 -0.00695 C 0.02695 -0.00695 0.04205 0.09537 0.04205 0.1787 L 0.04205 0.36458 " pathEditMode="relative" rAng="0" ptsTypes="AAAA">
                                      <p:cBhvr>
                                        <p:cTn id="6" dur="2000" fill="hold"/>
                                        <p:tgtEl>
                                          <p:spTgt spid="7"/>
                                        </p:tgtEl>
                                        <p:attrNameLst>
                                          <p:attrName>ppt_x</p:attrName>
                                          <p:attrName>ppt_y</p:attrName>
                                        </p:attrNameLst>
                                      </p:cBhvr>
                                      <p:rCtr x="2682" y="18565"/>
                                    </p:animMotion>
                                  </p:childTnLst>
                                </p:cTn>
                              </p:par>
                              <p:par>
                                <p:cTn id="7" presetID="42" presetClass="path" presetSubtype="0" accel="50000" decel="50000" fill="hold" nodeType="withEffect">
                                  <p:stCondLst>
                                    <p:cond delay="1500"/>
                                  </p:stCondLst>
                                  <p:childTnLst>
                                    <p:animMotion origin="layout" path="M -0.01979 -0.02662 L -0.07683 0.31828 " pathEditMode="relative" rAng="0" ptsTypes="AA">
                                      <p:cBhvr>
                                        <p:cTn id="8" dur="1500" fill="hold"/>
                                        <p:tgtEl>
                                          <p:spTgt spid="38"/>
                                        </p:tgtEl>
                                        <p:attrNameLst>
                                          <p:attrName>ppt_x</p:attrName>
                                          <p:attrName>ppt_y</p:attrName>
                                        </p:attrNameLst>
                                      </p:cBhvr>
                                      <p:rCtr x="-2852" y="17245"/>
                                    </p:animMotion>
                                  </p:childTnLst>
                                </p:cTn>
                              </p:par>
                            </p:childTnLst>
                          </p:cTn>
                        </p:par>
                      </p:childTnLst>
                    </p:cTn>
                  </p:par>
                  <p:par>
                    <p:cTn id="9" fill="hold">
                      <p:stCondLst>
                        <p:cond delay="indefinite"/>
                      </p:stCondLst>
                      <p:childTnLst>
                        <p:par>
                          <p:cTn id="10" fill="hold">
                            <p:stCondLst>
                              <p:cond delay="0"/>
                            </p:stCondLst>
                            <p:childTnLst>
                              <p:par>
                                <p:cTn id="11" presetID="50" presetClass="path" presetSubtype="0" accel="50000" decel="50000" fill="hold" nodeType="clickEffect">
                                  <p:stCondLst>
                                    <p:cond delay="0"/>
                                  </p:stCondLst>
                                  <p:childTnLst>
                                    <p:animMotion origin="layout" path="M -0.028 3.7037E-7 L -0.0513 3.7037E-7 C -0.06133 3.7037E-7 -0.07357 0.09861 -0.07357 0.1794 L -0.07357 0.35926 " pathEditMode="relative" rAng="0" ptsTypes="AAAA">
                                      <p:cBhvr>
                                        <p:cTn id="12" dur="2000" fill="hold"/>
                                        <p:tgtEl>
                                          <p:spTgt spid="35"/>
                                        </p:tgtEl>
                                        <p:attrNameLst>
                                          <p:attrName>ppt_x</p:attrName>
                                          <p:attrName>ppt_y</p:attrName>
                                        </p:attrNameLst>
                                      </p:cBhvr>
                                      <p:rCtr x="-2279" y="17963"/>
                                    </p:animMotion>
                                  </p:childTnLst>
                                </p:cTn>
                              </p:par>
                              <p:par>
                                <p:cTn id="13" presetID="42" presetClass="path" presetSubtype="0" accel="50000" decel="50000" fill="hold" nodeType="withEffect">
                                  <p:stCondLst>
                                    <p:cond delay="1500"/>
                                  </p:stCondLst>
                                  <p:childTnLst>
                                    <p:animMotion origin="layout" path="M -0.02604 -0.00555 L 0.0211 0.31482 " pathEditMode="relative" rAng="0" ptsTypes="AA">
                                      <p:cBhvr>
                                        <p:cTn id="14" dur="1500" fill="hold"/>
                                        <p:tgtEl>
                                          <p:spTgt spid="39"/>
                                        </p:tgtEl>
                                        <p:attrNameLst>
                                          <p:attrName>ppt_x</p:attrName>
                                          <p:attrName>ppt_y</p:attrName>
                                        </p:attrNameLst>
                                      </p:cBhvr>
                                      <p:rCtr x="2357" y="16019"/>
                                    </p:animMotion>
                                  </p:childTnLst>
                                </p:cTn>
                              </p:par>
                            </p:childTnLst>
                          </p:cTn>
                        </p:par>
                      </p:childTnLst>
                    </p:cTn>
                  </p:par>
                  <p:par>
                    <p:cTn id="15" fill="hold">
                      <p:stCondLst>
                        <p:cond delay="indefinite"/>
                      </p:stCondLst>
                      <p:childTnLst>
                        <p:par>
                          <p:cTn id="16" fill="hold">
                            <p:stCondLst>
                              <p:cond delay="0"/>
                            </p:stCondLst>
                            <p:childTnLst>
                              <p:par>
                                <p:cTn id="17" presetID="7" presetClass="emph" presetSubtype="2" fill="hold" nodeType="clickEffect">
                                  <p:stCondLst>
                                    <p:cond delay="0"/>
                                  </p:stCondLst>
                                  <p:childTnLst>
                                    <p:animClr clrSpc="rgb" dir="cw">
                                      <p:cBhvr>
                                        <p:cTn id="18" dur="2000" fill="hold"/>
                                        <p:tgtEl>
                                          <p:spTgt spid="36"/>
                                        </p:tgtEl>
                                        <p:attrNameLst>
                                          <p:attrName>stroke.color</p:attrName>
                                        </p:attrNameLst>
                                      </p:cBhvr>
                                      <p:to>
                                        <a:schemeClr val="accent2"/>
                                      </p:to>
                                    </p:animClr>
                                    <p:set>
                                      <p:cBhvr>
                                        <p:cTn id="19" dur="2000" fill="hold"/>
                                        <p:tgtEl>
                                          <p:spTgt spid="3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5D1C581-09AC-4568-AC7A-A5A72473B67A}"/>
              </a:ext>
            </a:extLst>
          </p:cNvPr>
          <p:cNvGrpSpPr/>
          <p:nvPr/>
        </p:nvGrpSpPr>
        <p:grpSpPr>
          <a:xfrm>
            <a:off x="1524000" y="3214985"/>
            <a:ext cx="9734513" cy="939324"/>
            <a:chOff x="1495425" y="3133141"/>
            <a:chExt cx="9734513" cy="939324"/>
          </a:xfrm>
          <a:noFill/>
        </p:grpSpPr>
        <p:sp>
          <p:nvSpPr>
            <p:cNvPr id="39" name="Rectangle 38">
              <a:extLst>
                <a:ext uri="{FF2B5EF4-FFF2-40B4-BE49-F238E27FC236}">
                  <a16:creationId xmlns:a16="http://schemas.microsoft.com/office/drawing/2014/main" id="{1A40B89F-1A12-4C11-A2B6-94E58556CAEA}"/>
                </a:ext>
              </a:extLst>
            </p:cNvPr>
            <p:cNvSpPr/>
            <p:nvPr/>
          </p:nvSpPr>
          <p:spPr>
            <a:xfrm>
              <a:off x="2058374" y="3133141"/>
              <a:ext cx="858561" cy="576743"/>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2" name="Google Shape;279;p23">
              <a:extLst>
                <a:ext uri="{FF2B5EF4-FFF2-40B4-BE49-F238E27FC236}">
                  <a16:creationId xmlns:a16="http://schemas.microsoft.com/office/drawing/2014/main" id="{15E160F6-B403-4D57-A9C5-E4006BC35D61}"/>
                </a:ext>
              </a:extLst>
            </p:cNvPr>
            <p:cNvSpPr txBox="1">
              <a:spLocks/>
            </p:cNvSpPr>
            <p:nvPr/>
          </p:nvSpPr>
          <p:spPr>
            <a:xfrm>
              <a:off x="1495425" y="3134368"/>
              <a:ext cx="9734513" cy="938097"/>
            </a:xfrm>
            <a:prstGeom prst="rect">
              <a:avLst/>
            </a:prstGeom>
            <a:grp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dirty="0">
                  <a:solidFill>
                    <a:schemeClr val="tx1"/>
                  </a:solidFill>
                </a:rPr>
                <a:t>How can we develop an automated system?</a:t>
              </a:r>
            </a:p>
            <a:p>
              <a:pPr marL="50800" indent="0">
                <a:lnSpc>
                  <a:spcPct val="100000"/>
                </a:lnSpc>
                <a:buNone/>
              </a:pPr>
              <a:endParaRPr lang="en-CA" sz="1800" dirty="0">
                <a:solidFill>
                  <a:schemeClr val="tx1"/>
                </a:solidFill>
              </a:endParaRPr>
            </a:p>
          </p:txBody>
        </p:sp>
      </p:grpSp>
      <p:sp>
        <p:nvSpPr>
          <p:cNvPr id="41" name="Google Shape;279;p23">
            <a:extLst>
              <a:ext uri="{FF2B5EF4-FFF2-40B4-BE49-F238E27FC236}">
                <a16:creationId xmlns:a16="http://schemas.microsoft.com/office/drawing/2014/main" id="{CEAAF791-54F9-4377-9ED9-F3768E87D1FB}"/>
              </a:ext>
            </a:extLst>
          </p:cNvPr>
          <p:cNvSpPr txBox="1">
            <a:spLocks/>
          </p:cNvSpPr>
          <p:nvPr/>
        </p:nvSpPr>
        <p:spPr>
          <a:xfrm>
            <a:off x="1524000" y="1448351"/>
            <a:ext cx="9239287"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dirty="0">
                <a:solidFill>
                  <a:schemeClr val="tx1"/>
                </a:solidFill>
              </a:rPr>
              <a:t>What are the features that differentiate advanced tutorials from beginner?</a:t>
            </a:r>
          </a:p>
          <a:p>
            <a:pPr marL="50800" indent="0">
              <a:lnSpc>
                <a:spcPct val="100000"/>
              </a:lnSpc>
              <a:buNone/>
            </a:pPr>
            <a:endParaRPr lang="en-CA" sz="1800" dirty="0">
              <a:solidFill>
                <a:schemeClr val="tx1"/>
              </a:solidFill>
            </a:endParaRPr>
          </a:p>
        </p:txBody>
      </p:sp>
      <p:sp>
        <p:nvSpPr>
          <p:cNvPr id="50" name="Google Shape;279;p23">
            <a:extLst>
              <a:ext uri="{FF2B5EF4-FFF2-40B4-BE49-F238E27FC236}">
                <a16:creationId xmlns:a16="http://schemas.microsoft.com/office/drawing/2014/main" id="{84FFCE10-991D-4D04-A346-A15F093C7DA2}"/>
              </a:ext>
            </a:extLst>
          </p:cNvPr>
          <p:cNvSpPr txBox="1">
            <a:spLocks/>
          </p:cNvSpPr>
          <p:nvPr/>
        </p:nvSpPr>
        <p:spPr>
          <a:xfrm>
            <a:off x="1524000" y="4940600"/>
            <a:ext cx="9734513" cy="9380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lnSpc>
                <a:spcPct val="100000"/>
              </a:lnSpc>
              <a:buNone/>
            </a:pPr>
            <a:r>
              <a:rPr lang="en-CA" dirty="0">
                <a:solidFill>
                  <a:schemeClr val="tx1"/>
                </a:solidFill>
              </a:rPr>
              <a:t>Is the system helpful to the users?</a:t>
            </a:r>
          </a:p>
          <a:p>
            <a:pPr marL="50800" indent="0">
              <a:lnSpc>
                <a:spcPct val="100000"/>
              </a:lnSpc>
              <a:buNone/>
            </a:pPr>
            <a:endParaRPr lang="en-CA" sz="2000" dirty="0">
              <a:solidFill>
                <a:schemeClr val="tx1"/>
              </a:solidFill>
            </a:endParaRPr>
          </a:p>
        </p:txBody>
      </p:sp>
      <p:sp>
        <p:nvSpPr>
          <p:cNvPr id="3" name="Slide Number Placeholder 2">
            <a:extLst>
              <a:ext uri="{FF2B5EF4-FFF2-40B4-BE49-F238E27FC236}">
                <a16:creationId xmlns:a16="http://schemas.microsoft.com/office/drawing/2014/main" id="{700702AE-6190-456E-AAEB-14B4E5AD16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8</a:t>
            </a:fld>
            <a:endParaRPr lang="en-CA"/>
          </a:p>
        </p:txBody>
      </p:sp>
      <p:sp>
        <p:nvSpPr>
          <p:cNvPr id="19" name="Google Shape;114;p13">
            <a:extLst>
              <a:ext uri="{FF2B5EF4-FFF2-40B4-BE49-F238E27FC236}">
                <a16:creationId xmlns:a16="http://schemas.microsoft.com/office/drawing/2014/main" id="{E1F0AD1C-FAF4-4EBE-BEC8-E85E413E31F1}"/>
              </a:ext>
            </a:extLst>
          </p:cNvPr>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cs typeface="Calibri"/>
                <a:sym typeface="Calibri"/>
              </a:rPr>
              <a:t>Research Questions</a:t>
            </a:r>
            <a:endParaRPr lang="en-CA" b="1" dirty="0">
              <a:solidFill>
                <a:srgbClr val="434343"/>
              </a:solidFill>
            </a:endParaRPr>
          </a:p>
        </p:txBody>
      </p:sp>
    </p:spTree>
    <p:extLst>
      <p:ext uri="{BB962C8B-B14F-4D97-AF65-F5344CB8AC3E}">
        <p14:creationId xmlns:p14="http://schemas.microsoft.com/office/powerpoint/2010/main" val="2636610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p:nvPr/>
        </p:nvSpPr>
        <p:spPr>
          <a:xfrm>
            <a:off x="247687" y="93149"/>
            <a:ext cx="10515600" cy="6318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E3410F"/>
              </a:buClr>
              <a:buSzPts val="3959"/>
              <a:buFont typeface="Calibri"/>
              <a:buNone/>
            </a:pPr>
            <a:r>
              <a:rPr lang="en-CA" sz="3959" b="1" dirty="0">
                <a:solidFill>
                  <a:srgbClr val="434343"/>
                </a:solidFill>
                <a:latin typeface="Calibri"/>
                <a:ea typeface="Calibri"/>
                <a:cs typeface="Calibri"/>
                <a:sym typeface="Calibri"/>
              </a:rPr>
              <a:t>Data Collection</a:t>
            </a:r>
            <a:endParaRPr b="1" dirty="0">
              <a:solidFill>
                <a:srgbClr val="434343"/>
              </a:solidFill>
            </a:endParaRPr>
          </a:p>
        </p:txBody>
      </p:sp>
      <p:grpSp>
        <p:nvGrpSpPr>
          <p:cNvPr id="13" name="Group 12">
            <a:extLst>
              <a:ext uri="{FF2B5EF4-FFF2-40B4-BE49-F238E27FC236}">
                <a16:creationId xmlns:a16="http://schemas.microsoft.com/office/drawing/2014/main" id="{F998AF41-786E-42D2-9F82-45F0B9B3408C}"/>
              </a:ext>
            </a:extLst>
          </p:cNvPr>
          <p:cNvGrpSpPr/>
          <p:nvPr/>
        </p:nvGrpSpPr>
        <p:grpSpPr>
          <a:xfrm>
            <a:off x="755500" y="1791780"/>
            <a:ext cx="2957989" cy="3595447"/>
            <a:chOff x="1011656" y="1272030"/>
            <a:chExt cx="2957989" cy="3595447"/>
          </a:xfrm>
        </p:grpSpPr>
        <p:grpSp>
          <p:nvGrpSpPr>
            <p:cNvPr id="14" name="Group 13">
              <a:extLst>
                <a:ext uri="{FF2B5EF4-FFF2-40B4-BE49-F238E27FC236}">
                  <a16:creationId xmlns:a16="http://schemas.microsoft.com/office/drawing/2014/main" id="{2C939A2D-80C8-4707-97CE-37BB2E08FFCE}"/>
                </a:ext>
              </a:extLst>
            </p:cNvPr>
            <p:cNvGrpSpPr/>
            <p:nvPr/>
          </p:nvGrpSpPr>
          <p:grpSpPr>
            <a:xfrm>
              <a:off x="1410842" y="1272030"/>
              <a:ext cx="2159619" cy="1835625"/>
              <a:chOff x="-258640" y="2521712"/>
              <a:chExt cx="2532795" cy="2119083"/>
            </a:xfrm>
          </p:grpSpPr>
          <p:pic>
            <p:nvPicPr>
              <p:cNvPr id="27" name="Picture 2" descr="Image result for video">
                <a:extLst>
                  <a:ext uri="{FF2B5EF4-FFF2-40B4-BE49-F238E27FC236}">
                    <a16:creationId xmlns:a16="http://schemas.microsoft.com/office/drawing/2014/main" id="{CFCA8ACE-86FC-4CF9-BEBB-B37060D28D3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91085" y="2521712"/>
                <a:ext cx="1365349" cy="1365350"/>
              </a:xfrm>
              <a:prstGeom prst="rect">
                <a:avLst/>
              </a:prstGeom>
              <a:noFill/>
              <a:extLst>
                <a:ext uri="{909E8E84-426E-40DD-AFC4-6F175D3DCCD1}">
                  <a14:hiddenFill xmlns:a14="http://schemas.microsoft.com/office/drawing/2010/main">
                    <a:solidFill>
                      <a:srgbClr val="FFFFFF"/>
                    </a:solidFill>
                  </a14:hiddenFill>
                </a:ext>
              </a:extLst>
            </p:spPr>
          </p:pic>
          <p:pic>
            <p:nvPicPr>
              <p:cNvPr id="28" name="Graphic 4" descr="Checklist">
                <a:extLst>
                  <a:ext uri="{FF2B5EF4-FFF2-40B4-BE49-F238E27FC236}">
                    <a16:creationId xmlns:a16="http://schemas.microsoft.com/office/drawing/2014/main" id="{AA15F0C3-B5F4-410C-9D2D-9A7A4B83BDF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973" y="2676982"/>
                <a:ext cx="1129827" cy="1129827"/>
              </a:xfrm>
              <a:prstGeom prst="rect">
                <a:avLst/>
              </a:prstGeom>
            </p:spPr>
          </p:pic>
          <p:sp>
            <p:nvSpPr>
              <p:cNvPr id="29" name="TextBox 28">
                <a:extLst>
                  <a:ext uri="{FF2B5EF4-FFF2-40B4-BE49-F238E27FC236}">
                    <a16:creationId xmlns:a16="http://schemas.microsoft.com/office/drawing/2014/main" id="{6AF7E76F-CDFC-4A1D-A7D3-6678DC70C9C1}"/>
                  </a:ext>
                </a:extLst>
              </p:cNvPr>
              <p:cNvSpPr txBox="1"/>
              <p:nvPr/>
            </p:nvSpPr>
            <p:spPr>
              <a:xfrm>
                <a:off x="-258640" y="3752537"/>
                <a:ext cx="2532795" cy="888258"/>
              </a:xfrm>
              <a:prstGeom prst="rect">
                <a:avLst/>
              </a:prstGeom>
              <a:noFill/>
            </p:spPr>
            <p:txBody>
              <a:bodyPr wrap="square" rtlCol="0">
                <a:spAutoFit/>
              </a:bodyPr>
              <a:lstStyle/>
              <a:p>
                <a:pPr algn="ctr"/>
                <a:r>
                  <a:rPr lang="en-CA" sz="2200" dirty="0">
                    <a:latin typeface="Calibri" panose="020F0502020204030204" pitchFamily="34" charset="0"/>
                    <a:cs typeface="Calibri" panose="020F0502020204030204" pitchFamily="34" charset="0"/>
                  </a:rPr>
                  <a:t>Data Collection</a:t>
                </a:r>
              </a:p>
              <a:p>
                <a:pPr algn="ctr"/>
                <a:r>
                  <a:rPr lang="en-CA" sz="2200" dirty="0">
                    <a:latin typeface="Calibri" panose="020F0502020204030204" pitchFamily="34" charset="0"/>
                    <a:cs typeface="Calibri" panose="020F0502020204030204" pitchFamily="34" charset="0"/>
                  </a:rPr>
                  <a:t>(Text + Video)</a:t>
                </a:r>
              </a:p>
            </p:txBody>
          </p:sp>
        </p:grpSp>
        <p:grpSp>
          <p:nvGrpSpPr>
            <p:cNvPr id="15" name="Google Shape;210;p19">
              <a:extLst>
                <a:ext uri="{FF2B5EF4-FFF2-40B4-BE49-F238E27FC236}">
                  <a16:creationId xmlns:a16="http://schemas.microsoft.com/office/drawing/2014/main" id="{4C71CDD8-9AB7-4671-8133-DA2EFB47B657}"/>
                </a:ext>
              </a:extLst>
            </p:cNvPr>
            <p:cNvGrpSpPr/>
            <p:nvPr/>
          </p:nvGrpSpPr>
          <p:grpSpPr>
            <a:xfrm>
              <a:off x="1011656" y="3106880"/>
              <a:ext cx="2957989" cy="1760597"/>
              <a:chOff x="930337" y="2306625"/>
              <a:chExt cx="2218547" cy="1320482"/>
            </a:xfrm>
          </p:grpSpPr>
          <p:sp>
            <p:nvSpPr>
              <p:cNvPr id="16" name="Google Shape;211;p19">
                <a:extLst>
                  <a:ext uri="{FF2B5EF4-FFF2-40B4-BE49-F238E27FC236}">
                    <a16:creationId xmlns:a16="http://schemas.microsoft.com/office/drawing/2014/main" id="{7800B3BA-E346-4719-8EB2-0EE665AF3EAA}"/>
                  </a:ext>
                </a:extLst>
              </p:cNvPr>
              <p:cNvSpPr txBox="1"/>
              <p:nvPr/>
            </p:nvSpPr>
            <p:spPr>
              <a:xfrm>
                <a:off x="930337" y="3180707"/>
                <a:ext cx="2218547" cy="4464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0"/>
                  </a:spcBef>
                  <a:spcAft>
                    <a:spcPts val="0"/>
                  </a:spcAft>
                  <a:buNone/>
                </a:pPr>
                <a:r>
                  <a:rPr lang="en-CA" sz="2000" b="1" dirty="0">
                    <a:latin typeface="Calibri"/>
                    <a:ea typeface="Calibri"/>
                    <a:cs typeface="Calibri"/>
                    <a:sym typeface="Calibri"/>
                  </a:rPr>
                  <a:t>750 Pre-Labeled </a:t>
                </a:r>
              </a:p>
              <a:p>
                <a:pPr marL="0" lvl="0" indent="0" algn="ctr" rtl="0">
                  <a:lnSpc>
                    <a:spcPct val="115000"/>
                  </a:lnSpc>
                  <a:spcBef>
                    <a:spcPts val="0"/>
                  </a:spcBef>
                  <a:spcAft>
                    <a:spcPts val="0"/>
                  </a:spcAft>
                  <a:buNone/>
                </a:pPr>
                <a:r>
                  <a:rPr lang="en-CA" sz="2000" b="1" dirty="0">
                    <a:latin typeface="Calibri"/>
                    <a:ea typeface="Calibri"/>
                    <a:cs typeface="Calibri"/>
                    <a:sym typeface="Calibri"/>
                  </a:rPr>
                  <a:t>Advanced &amp; Beginner</a:t>
                </a:r>
              </a:p>
              <a:p>
                <a:pPr marL="0" lvl="0" indent="0" algn="ctr" rtl="0">
                  <a:lnSpc>
                    <a:spcPct val="115000"/>
                  </a:lnSpc>
                  <a:spcBef>
                    <a:spcPts val="0"/>
                  </a:spcBef>
                  <a:spcAft>
                    <a:spcPts val="0"/>
                  </a:spcAft>
                  <a:buNone/>
                </a:pPr>
                <a:r>
                  <a:rPr lang="en-CA" sz="2000" b="1" dirty="0">
                    <a:latin typeface="Calibri"/>
                    <a:ea typeface="Calibri"/>
                    <a:cs typeface="Calibri"/>
                    <a:sym typeface="Calibri"/>
                  </a:rPr>
                  <a:t>Tutorials of Photoshop</a:t>
                </a:r>
                <a:endParaRPr sz="2000" b="1" dirty="0">
                  <a:latin typeface="Calibri"/>
                  <a:ea typeface="Calibri"/>
                  <a:cs typeface="Calibri"/>
                  <a:sym typeface="Calibri"/>
                </a:endParaRPr>
              </a:p>
            </p:txBody>
          </p:sp>
          <p:sp>
            <p:nvSpPr>
              <p:cNvPr id="17" name="Google Shape;213;p19">
                <a:extLst>
                  <a:ext uri="{FF2B5EF4-FFF2-40B4-BE49-F238E27FC236}">
                    <a16:creationId xmlns:a16="http://schemas.microsoft.com/office/drawing/2014/main" id="{040233FF-6A19-403F-892E-AE39E0EC75ED}"/>
                  </a:ext>
                </a:extLst>
              </p:cNvPr>
              <p:cNvSpPr/>
              <p:nvPr/>
            </p:nvSpPr>
            <p:spPr>
              <a:xfrm flipH="1">
                <a:off x="1083025" y="2306625"/>
                <a:ext cx="1834800" cy="143400"/>
              </a:xfrm>
              <a:prstGeom prst="parallelogram">
                <a:avLst>
                  <a:gd name="adj" fmla="val 96952"/>
                </a:avLst>
              </a:prstGeom>
              <a:solidFill>
                <a:srgbClr val="41414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CA" sz="1600" dirty="0">
                    <a:latin typeface="Calibri"/>
                    <a:ea typeface="Calibri"/>
                    <a:cs typeface="Calibri"/>
                    <a:sym typeface="Calibri"/>
                  </a:rPr>
                  <a:t>  </a:t>
                </a:r>
                <a:endParaRPr sz="1600" dirty="0">
                  <a:latin typeface="Calibri"/>
                  <a:ea typeface="Calibri"/>
                  <a:cs typeface="Calibri"/>
                  <a:sym typeface="Calibri"/>
                </a:endParaRPr>
              </a:p>
            </p:txBody>
          </p:sp>
        </p:grpSp>
      </p:grpSp>
      <p:sp>
        <p:nvSpPr>
          <p:cNvPr id="2" name="Slide Number Placeholder 1">
            <a:extLst>
              <a:ext uri="{FF2B5EF4-FFF2-40B4-BE49-F238E27FC236}">
                <a16:creationId xmlns:a16="http://schemas.microsoft.com/office/drawing/2014/main" id="{15E1A31D-0924-43B2-BBFF-3D49406AC8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9</a:t>
            </a:fld>
            <a:endParaRPr lang="en-CA"/>
          </a:p>
        </p:txBody>
      </p:sp>
      <p:pic>
        <p:nvPicPr>
          <p:cNvPr id="18" name="Picture 6" descr="Image result for photoshop logo">
            <a:extLst>
              <a:ext uri="{FF2B5EF4-FFF2-40B4-BE49-F238E27FC236}">
                <a16:creationId xmlns:a16="http://schemas.microsoft.com/office/drawing/2014/main" id="{105B3047-7ED5-47ED-A1A0-7912E902B9E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050" y="4499606"/>
            <a:ext cx="594619" cy="58487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9E1A576-43F8-4A61-A679-1F15BEABA077}"/>
              </a:ext>
            </a:extLst>
          </p:cNvPr>
          <p:cNvGrpSpPr/>
          <p:nvPr/>
        </p:nvGrpSpPr>
        <p:grpSpPr>
          <a:xfrm>
            <a:off x="3897675" y="1582107"/>
            <a:ext cx="8037864" cy="3693786"/>
            <a:chOff x="4004097" y="1353506"/>
            <a:chExt cx="8037864" cy="3693786"/>
          </a:xfrm>
        </p:grpSpPr>
        <p:pic>
          <p:nvPicPr>
            <p:cNvPr id="5" name="Picture 4">
              <a:extLst>
                <a:ext uri="{FF2B5EF4-FFF2-40B4-BE49-F238E27FC236}">
                  <a16:creationId xmlns:a16="http://schemas.microsoft.com/office/drawing/2014/main" id="{49FCB6C9-DA7A-4DC3-BB3C-03B239177278}"/>
                </a:ext>
              </a:extLst>
            </p:cNvPr>
            <p:cNvPicPr>
              <a:picLocks noChangeAspect="1"/>
            </p:cNvPicPr>
            <p:nvPr/>
          </p:nvPicPr>
          <p:blipFill>
            <a:blip r:embed="rId7"/>
            <a:stretch>
              <a:fillRect/>
            </a:stretch>
          </p:blipFill>
          <p:spPr>
            <a:xfrm>
              <a:off x="4004097" y="1810706"/>
              <a:ext cx="5268233" cy="3236586"/>
            </a:xfrm>
            <a:prstGeom prst="rect">
              <a:avLst/>
            </a:prstGeom>
          </p:spPr>
        </p:pic>
        <p:pic>
          <p:nvPicPr>
            <p:cNvPr id="6" name="Picture 5">
              <a:extLst>
                <a:ext uri="{FF2B5EF4-FFF2-40B4-BE49-F238E27FC236}">
                  <a16:creationId xmlns:a16="http://schemas.microsoft.com/office/drawing/2014/main" id="{5604C387-81E9-48F3-994B-1CF772EFBE39}"/>
                </a:ext>
              </a:extLst>
            </p:cNvPr>
            <p:cNvPicPr>
              <a:picLocks noChangeAspect="1"/>
            </p:cNvPicPr>
            <p:nvPr/>
          </p:nvPicPr>
          <p:blipFill>
            <a:blip r:embed="rId8"/>
            <a:stretch>
              <a:fillRect/>
            </a:stretch>
          </p:blipFill>
          <p:spPr>
            <a:xfrm>
              <a:off x="9484612" y="2144530"/>
              <a:ext cx="2557349" cy="2880121"/>
            </a:xfrm>
            <a:prstGeom prst="rect">
              <a:avLst/>
            </a:prstGeom>
          </p:spPr>
        </p:pic>
        <p:pic>
          <p:nvPicPr>
            <p:cNvPr id="9" name="Graphic 8" descr="Arrow Rotate right">
              <a:extLst>
                <a:ext uri="{FF2B5EF4-FFF2-40B4-BE49-F238E27FC236}">
                  <a16:creationId xmlns:a16="http://schemas.microsoft.com/office/drawing/2014/main" id="{7F996A9F-24AB-496B-8B3F-C5A1BE5629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49527" y="1353506"/>
              <a:ext cx="914400" cy="914400"/>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3123</TotalTime>
  <Words>2535</Words>
  <Application>Microsoft Office PowerPoint</Application>
  <PresentationFormat>Widescreen</PresentationFormat>
  <Paragraphs>291</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Century Gothic</vt:lpstr>
      <vt:lpstr>Calibri Light</vt:lpstr>
      <vt:lpstr>Arial</vt:lpstr>
      <vt:lpstr>Bahnschrift SemiCondensed</vt:lpstr>
      <vt:lpstr>Wingdings</vt:lpstr>
      <vt:lpstr>Times New Roman</vt:lpstr>
      <vt:lpstr>Calibri</vt:lpstr>
      <vt:lpstr>Office Theme</vt:lpstr>
      <vt:lpstr>An Automated Approach to Assessing an Application Tutorial’s Difficulty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Automated Approach to Assessing an Application Tutorial’s Difficulty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Automated Approach to Assessing an Application Tutorial’s Difficulty</dc:title>
  <dc:creator>Shahed Anzarus sabab</dc:creator>
  <cp:lastModifiedBy>Shahed Anzarus sabab</cp:lastModifiedBy>
  <cp:revision>90</cp:revision>
  <dcterms:created xsi:type="dcterms:W3CDTF">2020-08-10T09:32:53Z</dcterms:created>
  <dcterms:modified xsi:type="dcterms:W3CDTF">2020-08-18T19:49:53Z</dcterms:modified>
</cp:coreProperties>
</file>