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2"/>
  </p:notesMasterIdLst>
  <p:sldIdLst>
    <p:sldId id="410" r:id="rId2"/>
    <p:sldId id="441" r:id="rId3"/>
    <p:sldId id="446" r:id="rId4"/>
    <p:sldId id="413" r:id="rId5"/>
    <p:sldId id="438" r:id="rId6"/>
    <p:sldId id="420" r:id="rId7"/>
    <p:sldId id="427" r:id="rId8"/>
    <p:sldId id="440" r:id="rId9"/>
    <p:sldId id="443" r:id="rId10"/>
    <p:sldId id="437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orbel" panose="020B0503020204020204" pitchFamily="34" charset="0"/>
      <p:regular r:id="rId19"/>
      <p:bold r:id="rId20"/>
      <p:italic r:id="rId21"/>
      <p:boldItalic r:id="rId22"/>
    </p:embeddedFont>
    <p:embeddedFont>
      <p:font typeface="Linux Biolinum" panose="02000503000000000000" pitchFamily="2" charset="0"/>
      <p:regular r:id="rId23"/>
      <p:bold r:id="rId24"/>
      <p:italic r:id="rId25"/>
    </p:embeddedFont>
    <p:embeddedFont>
      <p:font typeface="Linux Libertine" panose="02000503000000000000" pitchFamily="2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B3CFA02-CA2A-4C91-B42E-2A0B5FE9C81E}">
          <p14:sldIdLst>
            <p14:sldId id="410"/>
            <p14:sldId id="441"/>
            <p14:sldId id="446"/>
            <p14:sldId id="413"/>
            <p14:sldId id="438"/>
            <p14:sldId id="420"/>
            <p14:sldId id="427"/>
            <p14:sldId id="440"/>
            <p14:sldId id="443"/>
            <p14:sldId id="43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800080"/>
    <a:srgbClr val="990099"/>
    <a:srgbClr val="CC0099"/>
    <a:srgbClr val="3333FF"/>
    <a:srgbClr val="F7F7F7"/>
    <a:srgbClr val="F2F2F2"/>
    <a:srgbClr val="444444"/>
    <a:srgbClr val="DDEAF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68508" autoAdjust="0"/>
  </p:normalViewPr>
  <p:slideViewPr>
    <p:cSldViewPr snapToGrid="0">
      <p:cViewPr varScale="1">
        <p:scale>
          <a:sx n="58" d="100"/>
          <a:sy n="58" d="100"/>
        </p:scale>
        <p:origin x="1714" y="67"/>
      </p:cViewPr>
      <p:guideLst/>
    </p:cSldViewPr>
  </p:slideViewPr>
  <p:notesTextViewPr>
    <p:cViewPr>
      <p:scale>
        <a:sx n="153" d="100"/>
        <a:sy n="15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E50EF-0A01-433E-83DA-39EADD29CA41}" type="datetimeFigureOut">
              <a:rPr lang="en-CA" smtClean="0"/>
              <a:t>2021-04-13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4CD25-6082-4C48-9D32-425DAC3B39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205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2662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0617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0844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4837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5811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5298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6584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9627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2995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6389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D3E82-61A7-4B91-9DFA-8019F64D9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E514A3-CC4D-42DE-9468-44A8DB1A3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02E14-956F-4FF3-BDC3-C297BD14F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AA79-0787-4955-90BD-EE12A6EBFE82}" type="datetime1">
              <a:rPr lang="en-CA" smtClean="0"/>
              <a:t>2021-04-13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569B8-E7A3-4982-8B1C-69DC9A8A8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5DC03-4FE0-4908-BCB8-7B066E95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316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48C28-37E9-4617-A984-EED979F3C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5B5526-5B7B-478D-928D-0067053DB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887F8-72D5-4F60-9BB3-2A949FE76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FE1B-6F3F-413B-AEDF-4905EABF675D}" type="datetime1">
              <a:rPr lang="en-CA" smtClean="0"/>
              <a:t>2021-04-13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1FEEE-CD79-4F70-82E8-139322FA1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6B3BF-9939-4E45-99A5-503099D26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4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9A2E2C-D058-457C-91AA-80EF88DB34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D946A-25C4-4C62-80D5-389EB3378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01A4F-6CEA-446A-90EA-1B0CF18E7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520D-F3B6-491D-A37F-06F9EEA67B60}" type="datetime1">
              <a:rPr lang="en-CA" smtClean="0"/>
              <a:t>2021-04-13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09277-DB09-4A06-8683-BFA896CD0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C282D-A207-4A1F-A9E3-0921AC287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327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5E4E5-F545-4E6E-A6F0-F95073C4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F0AC7-3442-4ADC-B1D0-2C259B9B4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687D2-AAE0-4982-A5A4-7D5488967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8A6E-4AA8-4B94-9F99-CF603C52DC72}" type="datetime1">
              <a:rPr lang="en-CA" smtClean="0"/>
              <a:t>2021-04-13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66EAA-3711-4241-A5C6-774C65C88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11935-90B6-417F-BA26-4E7DD6D9A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D2DE21B2-8800-4FB5-96D0-AE788737B98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3856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748B3-8A5E-43CC-90E3-F20E88524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FD4F9-FCF0-4459-8276-0A57B93C8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EDC9E-5C74-47CB-A6AF-382B4C355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DEF6-BD94-49A8-8B4D-19B519FFC754}" type="datetime1">
              <a:rPr lang="en-CA" smtClean="0"/>
              <a:t>2021-04-13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3505-A065-4759-9E86-9F918B191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C61FF-BE59-4D79-8967-848ABA335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304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A83D8-F270-4CC3-B6A1-2B62DB239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56A4F-61F6-4616-B60D-6AAA5F2FC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DD0AAE-9EF7-429F-9255-23D73F5CA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C25DD-59DA-4024-B585-E8A18EB20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77EF-8740-4A73-9486-D055FFDA6A16}" type="datetime1">
              <a:rPr lang="en-CA" smtClean="0"/>
              <a:t>2021-04-13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0AE68-3F97-4927-82D6-3B25C1611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2C746-B0DA-4C79-B5B6-F0161AB3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599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B2C03-7B36-406E-A3D5-2F2A111B7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3A566-2CF7-48FB-8037-77003B15F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CF4C5-5302-46B1-B9EE-5E58A3162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271AD6-B32C-4051-9A74-738E0D86D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015378-D320-4A95-B3BD-03FF96A55A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475EE-69CF-436A-B1A8-98397F40B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5FE3-8547-4F9D-8480-D0DF986CAAD2}" type="datetime1">
              <a:rPr lang="en-CA" smtClean="0"/>
              <a:t>2021-04-13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46635C-E89B-42F4-AFB5-65D4DBF58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6135EE-4BF1-4EC1-BACA-9F765B643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7638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3C3B2-787C-470F-AF5C-E06106D83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68FFF-F0C5-4765-8E89-7D10BF9A7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2C5AD-333C-4D93-A372-B5D0074104B7}" type="datetime1">
              <a:rPr lang="en-CA" smtClean="0"/>
              <a:t>2021-04-13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BB56CA-A54B-4DF1-B863-71E332807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4C94EE-B7BE-4B7A-BB00-60210491B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169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C149EB-A31E-4B67-A36D-080081955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9FDA-76DC-4B6F-BAF6-E2524573F2A9}" type="datetime1">
              <a:rPr lang="en-CA" smtClean="0"/>
              <a:t>2021-04-13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84348B-63B7-44FD-B792-FB5101291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FB1E3-4E69-45DB-8AF8-DC04B8948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19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EAA55-1006-4E27-BA24-651A9530F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678AE-76A1-4236-80DC-5E3C0086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85ABD-59D4-4DCB-A3D4-7B8F8E2E6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2B557-962B-431C-8C29-A2C8C064A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10C5-294F-46ED-AE20-D93B6238B351}" type="datetime1">
              <a:rPr lang="en-CA" smtClean="0"/>
              <a:t>2021-04-13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8053-5CBB-410A-A576-5CE2D8D8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E7B66-4839-4EE7-B8F0-234EF6652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5117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2CCE-5F61-4885-8492-C6743B3D8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1F6A68-8D0E-465A-8D47-5C347709AD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DDA4A-75CE-4A7B-8D63-D96C1CB8A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4C706-A0E1-4FA1-A608-7D89F433E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F54B6-0A05-4A4C-BC71-34D0E6C255C3}" type="datetime1">
              <a:rPr lang="en-CA" smtClean="0"/>
              <a:t>2021-04-13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65BECF-7349-4435-83FD-7F7B80976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698CA3-8048-4C1C-A8A9-731C2E24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0802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62FD77-CBD1-4699-BE60-DF1F0D2E2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1868D-7FD8-4B49-8704-1926DF937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120ED-E645-41EF-9233-2BB1F0898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A18F3-7E3C-4DE5-A22E-033869F32AE4}" type="datetime1">
              <a:rPr lang="en-CA" smtClean="0"/>
              <a:t>2021-04-13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77AE5-FF39-4AA5-9063-147D9A5CA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71399-1A3E-4645-85DE-7ED8D9696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E21B2-8800-4FB5-96D0-AE788737B98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588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D9627-79CA-49DB-8BFD-03387C10F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230" y="1171528"/>
            <a:ext cx="10486238" cy="173727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Data-Centric Explanations: Explaining Training Data of Machine Learning Systems to Promote Transparency</a:t>
            </a:r>
            <a:endParaRPr lang="en-CA" sz="3200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A2E1BF-9FF8-4ED1-ACB1-4306012E7F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72388"/>
            <a:ext cx="9144000" cy="781861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Ariful Islam Anik</a:t>
            </a:r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, Andrea Bunt</a:t>
            </a:r>
            <a:b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</a:br>
            <a:r>
              <a:rPr lang="en-US" sz="2200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{</a:t>
            </a:r>
            <a:r>
              <a:rPr lang="en-US" sz="2200" dirty="0" err="1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aianik</a:t>
            </a:r>
            <a:r>
              <a:rPr lang="en-US" sz="2200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, bunt}@cs.umanitoba.ca</a:t>
            </a:r>
            <a:endParaRPr lang="en-US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ED1AE1F-7C9B-4D3B-8799-C2C5DF25E0F6}"/>
              </a:ext>
            </a:extLst>
          </p:cNvPr>
          <p:cNvSpPr txBox="1">
            <a:spLocks/>
          </p:cNvSpPr>
          <p:nvPr/>
        </p:nvSpPr>
        <p:spPr>
          <a:xfrm>
            <a:off x="1524000" y="4817833"/>
            <a:ext cx="9144000" cy="5976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ACM CHI Conference on Human Factors in Computing Systems – May 2021</a:t>
            </a:r>
          </a:p>
          <a:p>
            <a:endParaRPr lang="en-CA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pic>
        <p:nvPicPr>
          <p:cNvPr id="1030" name="Picture 6" descr="University of Manitoba] This is Mini U 40 - CISM">
            <a:extLst>
              <a:ext uri="{FF2B5EF4-FFF2-40B4-BE49-F238E27FC236}">
                <a16:creationId xmlns:a16="http://schemas.microsoft.com/office/drawing/2014/main" id="{DF8599C4-0D78-4848-BBB5-643A75843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84" y="98143"/>
            <a:ext cx="2706149" cy="131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556667-F33F-48F5-8BF1-54DD244E5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240" y="418948"/>
            <a:ext cx="3222530" cy="74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85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D9627-79CA-49DB-8BFD-03387C10F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881" y="917945"/>
            <a:ext cx="10486238" cy="173727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Data-Centric Explanations: Explaining Training Data of Machine Learning Systems to Promote Transparency</a:t>
            </a:r>
            <a:endParaRPr lang="en-CA" sz="3200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A2E1BF-9FF8-4ED1-ACB1-4306012E7F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04136"/>
            <a:ext cx="9144000" cy="781861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Ariful Islam Anik</a:t>
            </a:r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, Andrea Bunt</a:t>
            </a:r>
            <a:b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</a:br>
            <a:r>
              <a:rPr lang="en-US" sz="2200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{</a:t>
            </a:r>
            <a:r>
              <a:rPr lang="en-US" sz="2200" dirty="0" err="1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aianik</a:t>
            </a:r>
            <a:r>
              <a:rPr lang="en-US" sz="2200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, bunt}@cs.umanitoba.ca</a:t>
            </a:r>
            <a:endParaRPr lang="en-US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ED1AE1F-7C9B-4D3B-8799-C2C5DF25E0F6}"/>
              </a:ext>
            </a:extLst>
          </p:cNvPr>
          <p:cNvSpPr txBox="1">
            <a:spLocks/>
          </p:cNvSpPr>
          <p:nvPr/>
        </p:nvSpPr>
        <p:spPr>
          <a:xfrm>
            <a:off x="1605967" y="4534911"/>
            <a:ext cx="9144000" cy="5976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ACM CHI Conference on Human Factors in Computing Systems – May 2021</a:t>
            </a:r>
          </a:p>
          <a:p>
            <a:endParaRPr lang="en-CA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pic>
        <p:nvPicPr>
          <p:cNvPr id="1030" name="Picture 6" descr="University of Manitoba] This is Mini U 40 - CISM">
            <a:extLst>
              <a:ext uri="{FF2B5EF4-FFF2-40B4-BE49-F238E27FC236}">
                <a16:creationId xmlns:a16="http://schemas.microsoft.com/office/drawing/2014/main" id="{DF8599C4-0D78-4848-BBB5-643A75843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84" y="98143"/>
            <a:ext cx="2706149" cy="131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556667-F33F-48F5-8BF1-54DD244E5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240" y="418948"/>
            <a:ext cx="3222530" cy="740811"/>
          </a:xfrm>
          <a:prstGeom prst="rect">
            <a:avLst/>
          </a:prstGeom>
        </p:spPr>
      </p:pic>
      <p:pic>
        <p:nvPicPr>
          <p:cNvPr id="7" name="Picture 2" descr="Natural Sciences and Engineering Research Council - Wikipedia">
            <a:extLst>
              <a:ext uri="{FF2B5EF4-FFF2-40B4-BE49-F238E27FC236}">
                <a16:creationId xmlns:a16="http://schemas.microsoft.com/office/drawing/2014/main" id="{0849271D-A860-4556-8A66-EE9E72E9E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71" y="5801777"/>
            <a:ext cx="2235058" cy="9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645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9503E-8E00-4F70-BA61-83C8D50F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2</a:t>
            </a:fld>
            <a:endParaRPr lang="en-CA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9B5911-AA7F-4C6B-BEDC-94712F28671B}"/>
              </a:ext>
            </a:extLst>
          </p:cNvPr>
          <p:cNvGrpSpPr/>
          <p:nvPr/>
        </p:nvGrpSpPr>
        <p:grpSpPr>
          <a:xfrm>
            <a:off x="772254" y="403793"/>
            <a:ext cx="3357958" cy="2853116"/>
            <a:chOff x="1205159" y="683618"/>
            <a:chExt cx="3377115" cy="294226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2810939-C7A7-43AB-ABFD-DA4377E8970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205160" y="683618"/>
              <a:ext cx="3377114" cy="2456611"/>
              <a:chOff x="2048723" y="501650"/>
              <a:chExt cx="8094554" cy="5888214"/>
            </a:xfrm>
          </p:grpSpPr>
          <p:pic>
            <p:nvPicPr>
              <p:cNvPr id="21" name="Picture 2" descr="How to Build A Recommender System In Less Than 1 Hour">
                <a:extLst>
                  <a:ext uri="{FF2B5EF4-FFF2-40B4-BE49-F238E27FC236}">
                    <a16:creationId xmlns:a16="http://schemas.microsoft.com/office/drawing/2014/main" id="{5AF551AC-373A-439A-82DC-BCE1F0119D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62" r="4275"/>
              <a:stretch/>
            </p:blipFill>
            <p:spPr bwMode="auto">
              <a:xfrm>
                <a:off x="2048723" y="501650"/>
                <a:ext cx="3841796" cy="26567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10" descr="Resume Screening Software: A How-To Guide for Recruiters">
                <a:extLst>
                  <a:ext uri="{FF2B5EF4-FFF2-40B4-BE49-F238E27FC236}">
                    <a16:creationId xmlns:a16="http://schemas.microsoft.com/office/drawing/2014/main" id="{2F9B88DB-D65C-473A-A0A9-FD1EC59B04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963" r="20553"/>
              <a:stretch/>
            </p:blipFill>
            <p:spPr bwMode="auto">
              <a:xfrm>
                <a:off x="6301483" y="501650"/>
                <a:ext cx="3841794" cy="26563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2" descr="Face Recognition - Data Driven Investor - Medium">
                <a:extLst>
                  <a:ext uri="{FF2B5EF4-FFF2-40B4-BE49-F238E27FC236}">
                    <a16:creationId xmlns:a16="http://schemas.microsoft.com/office/drawing/2014/main" id="{EC097A38-F1B4-4392-9FB3-26F342DC58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45" r="4482"/>
              <a:stretch/>
            </p:blipFill>
            <p:spPr bwMode="auto">
              <a:xfrm>
                <a:off x="2048723" y="3556540"/>
                <a:ext cx="3841795" cy="27998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14" descr="Bias detectives: the researchers striving to make algorithms fair">
                <a:extLst>
                  <a:ext uri="{FF2B5EF4-FFF2-40B4-BE49-F238E27FC236}">
                    <a16:creationId xmlns:a16="http://schemas.microsoft.com/office/drawing/2014/main" id="{A6F67E33-8FD1-43B5-810D-91AE949208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301483" y="3556540"/>
                <a:ext cx="3841794" cy="28333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691A862-9C6F-46E6-8B9A-E6F7FBE333FE}"/>
                </a:ext>
              </a:extLst>
            </p:cNvPr>
            <p:cNvSpPr txBox="1"/>
            <p:nvPr/>
          </p:nvSpPr>
          <p:spPr>
            <a:xfrm flipH="1">
              <a:off x="1205159" y="3194991"/>
              <a:ext cx="337711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2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machine learning systems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322EB62-FE0B-4796-B4D0-63D013A00A8E}"/>
              </a:ext>
            </a:extLst>
          </p:cNvPr>
          <p:cNvGrpSpPr/>
          <p:nvPr/>
        </p:nvGrpSpPr>
        <p:grpSpPr>
          <a:xfrm>
            <a:off x="6189447" y="557106"/>
            <a:ext cx="2320348" cy="2871894"/>
            <a:chOff x="7543486" y="2212679"/>
            <a:chExt cx="2320348" cy="2871894"/>
          </a:xfrm>
        </p:grpSpPr>
        <p:pic>
          <p:nvPicPr>
            <p:cNvPr id="31" name="Picture 30" descr="A picture containing sitting, light, table, colorful&#10;&#10;Description automatically generated">
              <a:extLst>
                <a:ext uri="{FF2B5EF4-FFF2-40B4-BE49-F238E27FC236}">
                  <a16:creationId xmlns:a16="http://schemas.microsoft.com/office/drawing/2014/main" id="{11ADDA99-7C0E-42C1-A83C-D2BABF17F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486" y="2212679"/>
              <a:ext cx="2320348" cy="2320348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1395AE4-0BFD-4046-A329-3843D3A5D097}"/>
                </a:ext>
              </a:extLst>
            </p:cNvPr>
            <p:cNvSpPr txBox="1"/>
            <p:nvPr/>
          </p:nvSpPr>
          <p:spPr>
            <a:xfrm>
              <a:off x="7631649" y="4361720"/>
              <a:ext cx="2144023" cy="722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858" tIns="85858" rIns="85858" bIns="8585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200" kern="12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training data</a:t>
              </a:r>
              <a:endParaRPr lang="en-US" sz="2200" kern="1200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7CC617E-A932-4D42-A030-50475A76FED8}"/>
              </a:ext>
            </a:extLst>
          </p:cNvPr>
          <p:cNvGrpSpPr>
            <a:grpSpLocks noChangeAspect="1"/>
          </p:cNvGrpSpPr>
          <p:nvPr/>
        </p:nvGrpSpPr>
        <p:grpSpPr>
          <a:xfrm>
            <a:off x="287175" y="3924386"/>
            <a:ext cx="4328113" cy="2091959"/>
            <a:chOff x="840767" y="976613"/>
            <a:chExt cx="3810486" cy="186039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660F6A7-01B5-4E91-B748-5485832B1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0767" y="976613"/>
              <a:ext cx="3810486" cy="137062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122EA7-ECF2-4C1A-B436-CB8BE3A0323C}"/>
                </a:ext>
              </a:extLst>
            </p:cNvPr>
            <p:cNvSpPr txBox="1"/>
            <p:nvPr/>
          </p:nvSpPr>
          <p:spPr>
            <a:xfrm flipH="1">
              <a:off x="1222704" y="2453815"/>
              <a:ext cx="3046612" cy="383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2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data-driven systems</a:t>
              </a:r>
            </a:p>
          </p:txBody>
        </p:sp>
      </p:grp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2B80748-0546-4C62-A955-C14C81587D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73" y="3548086"/>
            <a:ext cx="2351054" cy="254267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C0CF8BB-87A9-4FF6-9DE8-0B470FA6B6C1}"/>
              </a:ext>
            </a:extLst>
          </p:cNvPr>
          <p:cNvSpPr/>
          <p:nvPr/>
        </p:nvSpPr>
        <p:spPr>
          <a:xfrm>
            <a:off x="8421633" y="1573850"/>
            <a:ext cx="2743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i="1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not accurate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352FE9-CFAE-41DF-AC23-DCD871D3CFB4}"/>
              </a:ext>
            </a:extLst>
          </p:cNvPr>
          <p:cNvSpPr/>
          <p:nvPr/>
        </p:nvSpPr>
        <p:spPr>
          <a:xfrm>
            <a:off x="8421633" y="2031116"/>
            <a:ext cx="2743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i="1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not representative</a:t>
            </a:r>
          </a:p>
        </p:txBody>
      </p:sp>
    </p:spTree>
    <p:extLst>
      <p:ext uri="{BB962C8B-B14F-4D97-AF65-F5344CB8AC3E}">
        <p14:creationId xmlns:p14="http://schemas.microsoft.com/office/powerpoint/2010/main" val="325164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1DD0FD-BCFA-4A28-B038-5F742A471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3</a:t>
            </a:fld>
            <a:endParaRPr lang="en-CA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A6E0B80-A80B-46D1-947F-0F06D5E621D6}"/>
              </a:ext>
            </a:extLst>
          </p:cNvPr>
          <p:cNvGrpSpPr/>
          <p:nvPr/>
        </p:nvGrpSpPr>
        <p:grpSpPr>
          <a:xfrm>
            <a:off x="7058063" y="492759"/>
            <a:ext cx="2320348" cy="2871894"/>
            <a:chOff x="7543486" y="2212679"/>
            <a:chExt cx="2320348" cy="2871894"/>
          </a:xfrm>
        </p:grpSpPr>
        <p:pic>
          <p:nvPicPr>
            <p:cNvPr id="14" name="Picture 13" descr="A picture containing sitting, light, table, colorful&#10;&#10;Description automatically generated">
              <a:extLst>
                <a:ext uri="{FF2B5EF4-FFF2-40B4-BE49-F238E27FC236}">
                  <a16:creationId xmlns:a16="http://schemas.microsoft.com/office/drawing/2014/main" id="{7C22A096-8EBC-41DF-80CE-64C873F50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486" y="2212679"/>
              <a:ext cx="2320348" cy="232034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9EB644-7D2B-40A3-BCF5-27D22D3D6DB5}"/>
                </a:ext>
              </a:extLst>
            </p:cNvPr>
            <p:cNvSpPr txBox="1"/>
            <p:nvPr/>
          </p:nvSpPr>
          <p:spPr>
            <a:xfrm>
              <a:off x="7631649" y="4361720"/>
              <a:ext cx="2144023" cy="722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858" tIns="85858" rIns="85858" bIns="8585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200" kern="12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training data</a:t>
              </a:r>
              <a:endParaRPr lang="en-US" sz="2200" kern="1200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</p:grpSp>
      <p:pic>
        <p:nvPicPr>
          <p:cNvPr id="19" name="Picture 2" descr="The Black Box of Product Management">
            <a:extLst>
              <a:ext uri="{FF2B5EF4-FFF2-40B4-BE49-F238E27FC236}">
                <a16:creationId xmlns:a16="http://schemas.microsoft.com/office/drawing/2014/main" id="{71541DDF-8A06-46AB-88F0-A0482CC39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227" y="492759"/>
            <a:ext cx="2781420" cy="2685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34" name="Picture 10" descr="How can HR re-energise the diversity agenda? - Personnel Today">
            <a:extLst>
              <a:ext uri="{FF2B5EF4-FFF2-40B4-BE49-F238E27FC236}">
                <a16:creationId xmlns:a16="http://schemas.microsoft.com/office/drawing/2014/main" id="{D1AB2287-8F8E-47B6-A439-6390F1D00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924" y="616824"/>
            <a:ext cx="4564843" cy="256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30C9CD3-3947-4E87-8341-19116C698F3A}"/>
              </a:ext>
            </a:extLst>
          </p:cNvPr>
          <p:cNvGrpSpPr/>
          <p:nvPr/>
        </p:nvGrpSpPr>
        <p:grpSpPr>
          <a:xfrm>
            <a:off x="2692913" y="4723683"/>
            <a:ext cx="6121708" cy="903199"/>
            <a:chOff x="2692913" y="4723683"/>
            <a:chExt cx="6121708" cy="90319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B1F94EF-79F5-4D7F-A4A1-936ACF712237}"/>
                </a:ext>
              </a:extLst>
            </p:cNvPr>
            <p:cNvGrpSpPr/>
            <p:nvPr/>
          </p:nvGrpSpPr>
          <p:grpSpPr>
            <a:xfrm>
              <a:off x="2692913" y="4723683"/>
              <a:ext cx="6121708" cy="903199"/>
              <a:chOff x="7299543" y="3998791"/>
              <a:chExt cx="9541008" cy="1107366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DD07F56-3A1D-448D-A7EF-6FD8845DA559}"/>
                  </a:ext>
                </a:extLst>
              </p:cNvPr>
              <p:cNvSpPr/>
              <p:nvPr/>
            </p:nvSpPr>
            <p:spPr>
              <a:xfrm>
                <a:off x="7299543" y="3998791"/>
                <a:ext cx="9541006" cy="110736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354BDF4E-E84D-4708-854D-7A1003CB4621}"/>
                  </a:ext>
                </a:extLst>
              </p:cNvPr>
              <p:cNvGrpSpPr/>
              <p:nvPr/>
            </p:nvGrpSpPr>
            <p:grpSpPr>
              <a:xfrm>
                <a:off x="8393474" y="3998792"/>
                <a:ext cx="8447077" cy="1107365"/>
                <a:chOff x="1093927" y="220995"/>
                <a:chExt cx="8447077" cy="1107365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B826B285-C4DB-4943-BF96-D1BB16BC1254}"/>
                    </a:ext>
                  </a:extLst>
                </p:cNvPr>
                <p:cNvSpPr/>
                <p:nvPr/>
              </p:nvSpPr>
              <p:spPr>
                <a:xfrm>
                  <a:off x="1093927" y="220995"/>
                  <a:ext cx="3181494" cy="947123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07DC686-6F56-4D46-8796-10239BBE64FF}"/>
                    </a:ext>
                  </a:extLst>
                </p:cNvPr>
                <p:cNvSpPr txBox="1"/>
                <p:nvPr/>
              </p:nvSpPr>
              <p:spPr>
                <a:xfrm>
                  <a:off x="1258230" y="220995"/>
                  <a:ext cx="8282774" cy="110736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00237" tIns="100237" rIns="100237" bIns="100237" numCol="1" spcCol="1270" anchor="ctr" anchorCtr="0">
                  <a:noAutofit/>
                </a:bodyPr>
                <a:lstStyle/>
                <a:p>
                  <a:pPr lvl="0">
                    <a:defRPr/>
                  </a:pPr>
                  <a:r>
                    <a:rPr lang="en-US" sz="2000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  <a:t>study the impact on perceptions of ML systems</a:t>
                  </a:r>
                </a:p>
              </p:txBody>
            </p:sp>
          </p:grpSp>
        </p:grp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33680528-30A8-4AA7-B0C5-ED8BC49D2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79128" y="4860807"/>
              <a:ext cx="628949" cy="628949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082F081-134B-49A0-A580-348C2D02F07C}"/>
              </a:ext>
            </a:extLst>
          </p:cNvPr>
          <p:cNvGrpSpPr/>
          <p:nvPr/>
        </p:nvGrpSpPr>
        <p:grpSpPr>
          <a:xfrm>
            <a:off x="2692913" y="3535901"/>
            <a:ext cx="6121708" cy="903199"/>
            <a:chOff x="2692913" y="3535901"/>
            <a:chExt cx="6121708" cy="90319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135A194-38AD-4890-8042-9BC66DC89974}"/>
                </a:ext>
              </a:extLst>
            </p:cNvPr>
            <p:cNvGrpSpPr/>
            <p:nvPr/>
          </p:nvGrpSpPr>
          <p:grpSpPr>
            <a:xfrm>
              <a:off x="2692913" y="3535901"/>
              <a:ext cx="6121708" cy="903199"/>
              <a:chOff x="7299543" y="3998791"/>
              <a:chExt cx="9541008" cy="1107366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55A68523-7786-4B01-9658-B9098911DBAE}"/>
                  </a:ext>
                </a:extLst>
              </p:cNvPr>
              <p:cNvSpPr/>
              <p:nvPr/>
            </p:nvSpPr>
            <p:spPr>
              <a:xfrm>
                <a:off x="7299543" y="3998791"/>
                <a:ext cx="9541006" cy="110736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BF2D6289-F942-4A3D-BE8F-E2F955F87177}"/>
                  </a:ext>
                </a:extLst>
              </p:cNvPr>
              <p:cNvGrpSpPr/>
              <p:nvPr/>
            </p:nvGrpSpPr>
            <p:grpSpPr>
              <a:xfrm>
                <a:off x="8393474" y="3998792"/>
                <a:ext cx="8447077" cy="1107365"/>
                <a:chOff x="1093927" y="220995"/>
                <a:chExt cx="8447077" cy="1107365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94179471-5C89-42C4-8AE4-DB0B38F6E7E4}"/>
                    </a:ext>
                  </a:extLst>
                </p:cNvPr>
                <p:cNvSpPr/>
                <p:nvPr/>
              </p:nvSpPr>
              <p:spPr>
                <a:xfrm>
                  <a:off x="1093927" y="220995"/>
                  <a:ext cx="3181494" cy="947123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FB74F5C-FCB5-475B-8705-17F427FE14AE}"/>
                    </a:ext>
                  </a:extLst>
                </p:cNvPr>
                <p:cNvSpPr txBox="1"/>
                <p:nvPr/>
              </p:nvSpPr>
              <p:spPr>
                <a:xfrm>
                  <a:off x="1258230" y="220995"/>
                  <a:ext cx="8282774" cy="110736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00237" tIns="100237" rIns="100237" bIns="100237" numCol="1" spcCol="1270" anchor="ctr" anchorCtr="0">
                  <a:noAutofit/>
                </a:bodyPr>
                <a:lstStyle/>
                <a:p>
                  <a:pPr lvl="0"/>
                  <a:r>
                    <a:rPr lang="en-CA" sz="2000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  <a:t>presenting training dataset information</a:t>
                  </a:r>
                  <a:endParaRPr lang="en-US" sz="20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endParaRPr>
                </a:p>
              </p:txBody>
            </p:sp>
          </p:grpSp>
        </p:grp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B2CDEA96-35A8-4241-82B0-EB9250582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777480" y="3675127"/>
              <a:ext cx="638175" cy="638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640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Table&#10;&#10;Description automatically generated">
            <a:extLst>
              <a:ext uri="{FF2B5EF4-FFF2-40B4-BE49-F238E27FC236}">
                <a16:creationId xmlns:a16="http://schemas.microsoft.com/office/drawing/2014/main" id="{1FB8BECF-BFD8-4B5F-854E-6380444ABB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" t="21602" r="2479" b="2787"/>
          <a:stretch/>
        </p:blipFill>
        <p:spPr>
          <a:xfrm>
            <a:off x="356264" y="1934166"/>
            <a:ext cx="5615239" cy="34901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976EE4F-D105-4EFA-BF6A-A74F569FA2DE}"/>
              </a:ext>
            </a:extLst>
          </p:cNvPr>
          <p:cNvSpPr txBox="1"/>
          <p:nvPr/>
        </p:nvSpPr>
        <p:spPr>
          <a:xfrm>
            <a:off x="2127765" y="1934166"/>
            <a:ext cx="3780000" cy="3420000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D8886C-E12E-4539-AF16-E7AA58482BB1}"/>
              </a:ext>
            </a:extLst>
          </p:cNvPr>
          <p:cNvSpPr txBox="1"/>
          <p:nvPr/>
        </p:nvSpPr>
        <p:spPr>
          <a:xfrm>
            <a:off x="411660" y="2628615"/>
            <a:ext cx="5454001" cy="64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7BAE794-4FD5-41F5-A7C6-D21CDCCB1505}"/>
              </a:ext>
            </a:extLst>
          </p:cNvPr>
          <p:cNvSpPr txBox="1">
            <a:spLocks/>
          </p:cNvSpPr>
          <p:nvPr/>
        </p:nvSpPr>
        <p:spPr>
          <a:xfrm>
            <a:off x="552974" y="201336"/>
            <a:ext cx="10515600" cy="8025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data-centric explanations: communicating training dataset information </a:t>
            </a:r>
            <a:endParaRPr lang="en-CA" sz="3600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6F374A21-2DE1-4B2B-9E62-F72E60193BE1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spcAft>
                <a:spcPts val="600"/>
              </a:spcAft>
              <a:defRPr/>
            </a:pPr>
            <a:fld id="{CA1BD24A-2F31-4F93-A952-F58425ACF6E8}" type="slidenum">
              <a:rPr lang="en-CA" smtClean="0">
                <a:solidFill>
                  <a:srgbClr val="FFFFFF"/>
                </a:solidFill>
                <a:latin typeface="Corbel" panose="020B0503020204020204"/>
              </a:rPr>
              <a:pPr algn="l" defTabSz="457200">
                <a:spcAft>
                  <a:spcPts val="600"/>
                </a:spcAft>
                <a:defRPr/>
              </a:pPr>
              <a:t>4</a:t>
            </a:fld>
            <a:endParaRPr lang="en-CA" dirty="0">
              <a:solidFill>
                <a:srgbClr val="FFFFFF"/>
              </a:solidFill>
              <a:latin typeface="Corbel" panose="020B0503020204020204"/>
            </a:endParaRPr>
          </a:p>
        </p:txBody>
      </p:sp>
      <p:pic>
        <p:nvPicPr>
          <p:cNvPr id="18" name="Picture 17" descr="Chart, waterfall chart&#10;&#10;Description automatically generated">
            <a:extLst>
              <a:ext uri="{FF2B5EF4-FFF2-40B4-BE49-F238E27FC236}">
                <a16:creationId xmlns:a16="http://schemas.microsoft.com/office/drawing/2014/main" id="{BA37D264-FD03-4D2B-9862-12E8C2395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038" y="934517"/>
            <a:ext cx="5014162" cy="4988965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C22455F-806C-474B-92E4-29001F085CFB}"/>
              </a:ext>
            </a:extLst>
          </p:cNvPr>
          <p:cNvSpPr txBox="1">
            <a:spLocks/>
          </p:cNvSpPr>
          <p:nvPr/>
        </p:nvSpPr>
        <p:spPr>
          <a:xfrm>
            <a:off x="4724400" y="63546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2DE21B2-8800-4FB5-96D0-AE788737B98A}" type="slidenum">
              <a:rPr lang="en-CA" smtClean="0"/>
              <a:pPr algn="ctr"/>
              <a:t>4</a:t>
            </a:fld>
            <a:endParaRPr lang="en-C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0E7559-E9F9-4AB9-89C4-EC2134C9B3CA}"/>
              </a:ext>
            </a:extLst>
          </p:cNvPr>
          <p:cNvSpPr txBox="1"/>
          <p:nvPr/>
        </p:nvSpPr>
        <p:spPr>
          <a:xfrm>
            <a:off x="2127765" y="1935700"/>
            <a:ext cx="3780000" cy="655200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D01241-36F9-48E6-9420-C891F7EA3914}"/>
              </a:ext>
            </a:extLst>
          </p:cNvPr>
          <p:cNvSpPr txBox="1"/>
          <p:nvPr/>
        </p:nvSpPr>
        <p:spPr>
          <a:xfrm>
            <a:off x="2127765" y="3329210"/>
            <a:ext cx="3780000" cy="2026800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11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7" grpId="0"/>
      <p:bldP spid="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B2AD0-D550-4BB0-8565-0323C2E7B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5</a:t>
            </a:fld>
            <a:endParaRPr lang="en-CA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C5B8A19-8CE7-493D-9D1A-EF08F28AE2A3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spcAft>
                <a:spcPts val="600"/>
              </a:spcAft>
              <a:defRPr/>
            </a:pPr>
            <a:fld id="{CA1BD24A-2F31-4F93-A952-F58425ACF6E8}" type="slidenum">
              <a:rPr lang="en-CA" smtClean="0">
                <a:solidFill>
                  <a:srgbClr val="FFFFFF"/>
                </a:solidFill>
                <a:latin typeface="Corbel" panose="020B0503020204020204"/>
              </a:rPr>
              <a:pPr algn="l" defTabSz="457200">
                <a:spcAft>
                  <a:spcPts val="600"/>
                </a:spcAft>
                <a:defRPr/>
              </a:pPr>
              <a:t>5</a:t>
            </a:fld>
            <a:endParaRPr lang="en-CA" dirty="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A76921F-DCCB-4138-81F6-01ADE051C739}"/>
              </a:ext>
            </a:extLst>
          </p:cNvPr>
          <p:cNvSpPr txBox="1">
            <a:spLocks/>
          </p:cNvSpPr>
          <p:nvPr/>
        </p:nvSpPr>
        <p:spPr>
          <a:xfrm>
            <a:off x="552974" y="201336"/>
            <a:ext cx="10515600" cy="802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study</a:t>
            </a:r>
            <a:endParaRPr lang="en-CA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0F5B885-7E81-40A6-A8C5-971591ADC077}"/>
              </a:ext>
            </a:extLst>
          </p:cNvPr>
          <p:cNvGrpSpPr/>
          <p:nvPr/>
        </p:nvGrpSpPr>
        <p:grpSpPr>
          <a:xfrm>
            <a:off x="4793527" y="3218317"/>
            <a:ext cx="2549096" cy="2160000"/>
            <a:chOff x="4575520" y="3128134"/>
            <a:chExt cx="2549096" cy="216000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4D580C4-9E0D-4EED-AF3D-D22993B8910D}"/>
                </a:ext>
              </a:extLst>
            </p:cNvPr>
            <p:cNvGrpSpPr/>
            <p:nvPr/>
          </p:nvGrpSpPr>
          <p:grpSpPr>
            <a:xfrm>
              <a:off x="4575520" y="3128134"/>
              <a:ext cx="2549096" cy="2160000"/>
              <a:chOff x="5261749" y="3524527"/>
              <a:chExt cx="2357891" cy="2160000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8E3A89FD-1A20-4436-8F10-B1A0411C8E05}"/>
                  </a:ext>
                </a:extLst>
              </p:cNvPr>
              <p:cNvSpPr/>
              <p:nvPr/>
            </p:nvSpPr>
            <p:spPr>
              <a:xfrm>
                <a:off x="5358347" y="3524527"/>
                <a:ext cx="2160000" cy="216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70451D7-0BBD-4D47-B95A-E0623DE5F25F}"/>
                  </a:ext>
                </a:extLst>
              </p:cNvPr>
              <p:cNvSpPr txBox="1"/>
              <p:nvPr/>
            </p:nvSpPr>
            <p:spPr>
              <a:xfrm>
                <a:off x="5261749" y="4991089"/>
                <a:ext cx="2357891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17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 data-centric explanations </a:t>
                </a:r>
                <a:br>
                  <a:rPr lang="en-CA" sz="17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</a:br>
                <a:r>
                  <a:rPr lang="en-CA" sz="17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from example systems</a:t>
                </a:r>
              </a:p>
            </p:txBody>
          </p:sp>
        </p:grp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377D0DB8-F774-4109-8476-10D1538B5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96797" y="3591448"/>
              <a:ext cx="827953" cy="827953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AE12D8D-65D5-446C-954A-C7B1B8988AE7}"/>
              </a:ext>
            </a:extLst>
          </p:cNvPr>
          <p:cNvGrpSpPr/>
          <p:nvPr/>
        </p:nvGrpSpPr>
        <p:grpSpPr>
          <a:xfrm>
            <a:off x="1157418" y="3233726"/>
            <a:ext cx="2335158" cy="2160000"/>
            <a:chOff x="1342794" y="2349000"/>
            <a:chExt cx="2335158" cy="216000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B09AF54-22E3-45A8-8362-C1025CC333A4}"/>
                </a:ext>
              </a:extLst>
            </p:cNvPr>
            <p:cNvGrpSpPr/>
            <p:nvPr/>
          </p:nvGrpSpPr>
          <p:grpSpPr>
            <a:xfrm>
              <a:off x="1342794" y="2349000"/>
              <a:ext cx="2335158" cy="2160000"/>
              <a:chOff x="552973" y="4225450"/>
              <a:chExt cx="2335158" cy="21600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2D46FE-C91D-43BE-85EB-BB130F6FA013}"/>
                  </a:ext>
                </a:extLst>
              </p:cNvPr>
              <p:cNvGrpSpPr/>
              <p:nvPr/>
            </p:nvGrpSpPr>
            <p:grpSpPr>
              <a:xfrm>
                <a:off x="552973" y="4225450"/>
                <a:ext cx="2335158" cy="2160000"/>
                <a:chOff x="5358347" y="3524527"/>
                <a:chExt cx="2326696" cy="2160000"/>
              </a:xfrm>
            </p:grpSpPr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60B11F55-79E6-4170-BB5E-27119C4E3BD7}"/>
                    </a:ext>
                  </a:extLst>
                </p:cNvPr>
                <p:cNvSpPr/>
                <p:nvPr/>
              </p:nvSpPr>
              <p:spPr>
                <a:xfrm>
                  <a:off x="5358347" y="3524527"/>
                  <a:ext cx="2326696" cy="2160000"/>
                </a:xfrm>
                <a:prstGeom prst="roundRect">
                  <a:avLst/>
                </a:prstGeom>
                <a:solidFill>
                  <a:schemeClr val="bg1">
                    <a:lumMod val="95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449D469-D15B-4087-B6B1-E37A39DC3CDD}"/>
                    </a:ext>
                  </a:extLst>
                </p:cNvPr>
                <p:cNvSpPr txBox="1"/>
                <p:nvPr/>
              </p:nvSpPr>
              <p:spPr>
                <a:xfrm>
                  <a:off x="5538682" y="5183716"/>
                  <a:ext cx="200557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CA" sz="2000" b="1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  <a:t>27 participants</a:t>
                  </a:r>
                </a:p>
              </p:txBody>
            </p: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4E55625-391E-40A3-9C11-89E26E9418C0}"/>
                  </a:ext>
                </a:extLst>
              </p:cNvPr>
              <p:cNvSpPr txBox="1"/>
              <p:nvPr/>
            </p:nvSpPr>
            <p:spPr>
              <a:xfrm>
                <a:off x="1134289" y="4935688"/>
                <a:ext cx="1586541" cy="38517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0237" tIns="100237" rIns="100237" bIns="100237" numCol="1" spcCol="1270" anchor="ctr" anchorCtr="0">
                <a:noAutofit/>
              </a:bodyPr>
              <a:lstStyle/>
              <a:p>
                <a:pPr marL="0" lvl="0" indent="0" algn="l" defTabSz="10668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CA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8</a:t>
                </a:r>
                <a:r>
                  <a:rPr lang="en-CA" kern="12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 intermediate</a:t>
                </a:r>
                <a:endParaRPr lang="en-US" kern="12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405A27B-3C38-4825-BF0A-B2A9D5CDD803}"/>
                  </a:ext>
                </a:extLst>
              </p:cNvPr>
              <p:cNvSpPr txBox="1"/>
              <p:nvPr/>
            </p:nvSpPr>
            <p:spPr>
              <a:xfrm>
                <a:off x="1109653" y="5422507"/>
                <a:ext cx="1520412" cy="38517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0237" tIns="100237" rIns="100237" bIns="100237" numCol="1" spcCol="1270" anchor="ctr" anchorCtr="0">
                <a:noAutofit/>
              </a:bodyPr>
              <a:lstStyle/>
              <a:p>
                <a:pPr marL="0" lvl="0" indent="0" algn="l" defTabSz="10668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CA" kern="12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10 beginners</a:t>
                </a:r>
                <a:endParaRPr lang="en-US" kern="12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BFED24E-64FC-435C-85BC-58EB4E8ACC5E}"/>
                  </a:ext>
                </a:extLst>
              </p:cNvPr>
              <p:cNvSpPr txBox="1"/>
              <p:nvPr/>
            </p:nvSpPr>
            <p:spPr>
              <a:xfrm>
                <a:off x="1134289" y="4386475"/>
                <a:ext cx="1461232" cy="38517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0237" tIns="100237" rIns="100237" bIns="100237" numCol="1" spcCol="1270" anchor="ctr" anchorCtr="0">
                <a:noAutofit/>
              </a:bodyPr>
              <a:lstStyle/>
              <a:p>
                <a:pPr marL="0" lvl="0" indent="0" algn="just" defTabSz="10668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CA" kern="12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9 experts</a:t>
                </a:r>
                <a:endParaRPr lang="en-US" kern="12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endParaRPr>
              </a:p>
            </p:txBody>
          </p:sp>
        </p:grp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3A069412-3774-4E56-9633-28D5CE536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23785" y="2542110"/>
              <a:ext cx="362896" cy="362896"/>
            </a:xfrm>
            <a:prstGeom prst="rect">
              <a:avLst/>
            </a:prstGeom>
          </p:spPr>
        </p:pic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36B362D3-6BA4-49C2-B6B4-8D410A35F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518842" y="3548326"/>
              <a:ext cx="380631" cy="380631"/>
            </a:xfrm>
            <a:prstGeom prst="rect">
              <a:avLst/>
            </a:prstGeom>
          </p:spPr>
        </p:pic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28A4F890-6D1D-4680-BF82-D46A7B637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514302" y="3051956"/>
              <a:ext cx="385171" cy="385171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EC7F1FE-5F7D-4403-B5A3-67793175353C}"/>
              </a:ext>
            </a:extLst>
          </p:cNvPr>
          <p:cNvGrpSpPr/>
          <p:nvPr/>
        </p:nvGrpSpPr>
        <p:grpSpPr>
          <a:xfrm>
            <a:off x="8783244" y="3233726"/>
            <a:ext cx="2285330" cy="2160000"/>
            <a:chOff x="8110897" y="2349000"/>
            <a:chExt cx="2285330" cy="2160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2E91FD6-0CA3-4B5A-9476-51810F8E9FB0}"/>
                </a:ext>
              </a:extLst>
            </p:cNvPr>
            <p:cNvGrpSpPr/>
            <p:nvPr/>
          </p:nvGrpSpPr>
          <p:grpSpPr>
            <a:xfrm>
              <a:off x="8110897" y="2349000"/>
              <a:ext cx="2285330" cy="2160000"/>
              <a:chOff x="8110897" y="2349000"/>
              <a:chExt cx="2285330" cy="216000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3C7F4AC9-F56F-48B5-8285-84BCB713496C}"/>
                  </a:ext>
                </a:extLst>
              </p:cNvPr>
              <p:cNvGrpSpPr/>
              <p:nvPr/>
            </p:nvGrpSpPr>
            <p:grpSpPr>
              <a:xfrm>
                <a:off x="8110897" y="2349000"/>
                <a:ext cx="2285330" cy="2160000"/>
                <a:chOff x="5786016" y="2533365"/>
                <a:chExt cx="2285330" cy="2160000"/>
              </a:xfrm>
            </p:grpSpPr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1BF09C98-A0DB-45E3-9B5B-9C7374547CF7}"/>
                    </a:ext>
                  </a:extLst>
                </p:cNvPr>
                <p:cNvSpPr/>
                <p:nvPr/>
              </p:nvSpPr>
              <p:spPr>
                <a:xfrm>
                  <a:off x="5786016" y="2533365"/>
                  <a:ext cx="2285330" cy="2160000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C6DA91B-E8AF-4BA2-BA86-3D4D3B8E7781}"/>
                    </a:ext>
                  </a:extLst>
                </p:cNvPr>
                <p:cNvSpPr txBox="1"/>
                <p:nvPr/>
              </p:nvSpPr>
              <p:spPr>
                <a:xfrm>
                  <a:off x="6204950" y="4192554"/>
                  <a:ext cx="1560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CA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  <a:t>data collection</a:t>
                  </a:r>
                </a:p>
              </p:txBody>
            </p:sp>
          </p:grpSp>
          <p:pic>
            <p:nvPicPr>
              <p:cNvPr id="54" name="Graphic 53">
                <a:extLst>
                  <a:ext uri="{FF2B5EF4-FFF2-40B4-BE49-F238E27FC236}">
                    <a16:creationId xmlns:a16="http://schemas.microsoft.com/office/drawing/2014/main" id="{60C5107B-5249-43F7-80A0-5165A2F76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9291573" y="2977176"/>
                <a:ext cx="652930" cy="652930"/>
              </a:xfrm>
              <a:prstGeom prst="rect">
                <a:avLst/>
              </a:prstGeom>
            </p:spPr>
          </p:pic>
        </p:grp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B0ADE58E-3734-4D4D-9236-F06BE0F66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529831" y="3014684"/>
              <a:ext cx="610174" cy="61017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F18C745-847B-4382-8512-71C2FBB0F49D}"/>
              </a:ext>
            </a:extLst>
          </p:cNvPr>
          <p:cNvGrpSpPr/>
          <p:nvPr/>
        </p:nvGrpSpPr>
        <p:grpSpPr>
          <a:xfrm>
            <a:off x="2866035" y="1352495"/>
            <a:ext cx="6121708" cy="903199"/>
            <a:chOff x="2866035" y="1352495"/>
            <a:chExt cx="6121708" cy="90319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C802AE3-7BA9-4602-A54E-4EBC10BABA8C}"/>
                </a:ext>
              </a:extLst>
            </p:cNvPr>
            <p:cNvGrpSpPr/>
            <p:nvPr/>
          </p:nvGrpSpPr>
          <p:grpSpPr>
            <a:xfrm>
              <a:off x="2866035" y="1352495"/>
              <a:ext cx="6121708" cy="903199"/>
              <a:chOff x="7299543" y="3998791"/>
              <a:chExt cx="9541008" cy="1107366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752895F3-91F8-4E55-AD9E-655EC7BF71DA}"/>
                  </a:ext>
                </a:extLst>
              </p:cNvPr>
              <p:cNvSpPr/>
              <p:nvPr/>
            </p:nvSpPr>
            <p:spPr>
              <a:xfrm>
                <a:off x="7299543" y="3998791"/>
                <a:ext cx="9541006" cy="110736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A9ED8D90-7C74-41D8-9CE3-547FA349B784}"/>
                  </a:ext>
                </a:extLst>
              </p:cNvPr>
              <p:cNvGrpSpPr/>
              <p:nvPr/>
            </p:nvGrpSpPr>
            <p:grpSpPr>
              <a:xfrm>
                <a:off x="8393474" y="3998792"/>
                <a:ext cx="8447077" cy="1107365"/>
                <a:chOff x="1093927" y="220995"/>
                <a:chExt cx="8447077" cy="1107365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9E337DCB-9506-4698-89D0-06D71B4BCED8}"/>
                    </a:ext>
                  </a:extLst>
                </p:cNvPr>
                <p:cNvSpPr/>
                <p:nvPr/>
              </p:nvSpPr>
              <p:spPr>
                <a:xfrm>
                  <a:off x="1093927" y="220995"/>
                  <a:ext cx="3181494" cy="947123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8247F1F-C90D-4C70-B11E-FE276B025A4A}"/>
                    </a:ext>
                  </a:extLst>
                </p:cNvPr>
                <p:cNvSpPr txBox="1"/>
                <p:nvPr/>
              </p:nvSpPr>
              <p:spPr>
                <a:xfrm>
                  <a:off x="1258230" y="220995"/>
                  <a:ext cx="8282774" cy="110736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00237" tIns="100237" rIns="100237" bIns="100237" numCol="1" spcCol="1270" anchor="ctr" anchorCtr="0">
                  <a:noAutofit/>
                </a:bodyPr>
                <a:lstStyle/>
                <a:p>
                  <a:pPr defTabSz="1066800"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CA" sz="2000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  <a:t>impact on end-users’ trust and fairness perceptions</a:t>
                  </a:r>
                </a:p>
              </p:txBody>
            </p:sp>
          </p:grpSp>
        </p:grp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8DBBF6C-0927-4D09-8C1D-1EB52AF90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922374" y="1448301"/>
              <a:ext cx="704391" cy="7043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916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04746-50D9-4646-BAB1-343120B6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6</a:t>
            </a:fld>
            <a:endParaRPr lang="en-CA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6B3415F-9E46-4421-B749-CFD04B64094F}"/>
              </a:ext>
            </a:extLst>
          </p:cNvPr>
          <p:cNvSpPr txBox="1">
            <a:spLocks/>
          </p:cNvSpPr>
          <p:nvPr/>
        </p:nvSpPr>
        <p:spPr>
          <a:xfrm>
            <a:off x="552974" y="201336"/>
            <a:ext cx="10515600" cy="802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findings</a:t>
            </a:r>
            <a:endParaRPr lang="en-CA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49A5418-AF82-4FF5-A737-CFBF0CADF0EB}"/>
              </a:ext>
            </a:extLst>
          </p:cNvPr>
          <p:cNvGrpSpPr/>
          <p:nvPr/>
        </p:nvGrpSpPr>
        <p:grpSpPr>
          <a:xfrm>
            <a:off x="552972" y="2306542"/>
            <a:ext cx="5543026" cy="1009048"/>
            <a:chOff x="552972" y="2306542"/>
            <a:chExt cx="5543026" cy="100904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ECF3288-4376-42A0-BC23-DF21F5CDF96A}"/>
                </a:ext>
              </a:extLst>
            </p:cNvPr>
            <p:cNvGrpSpPr/>
            <p:nvPr/>
          </p:nvGrpSpPr>
          <p:grpSpPr>
            <a:xfrm>
              <a:off x="552972" y="2306542"/>
              <a:ext cx="5543026" cy="1009048"/>
              <a:chOff x="5123967" y="2214968"/>
              <a:chExt cx="8344007" cy="1270716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44627C7-318C-48CD-A793-68AEC78FCE48}"/>
                  </a:ext>
                </a:extLst>
              </p:cNvPr>
              <p:cNvSpPr/>
              <p:nvPr/>
            </p:nvSpPr>
            <p:spPr>
              <a:xfrm>
                <a:off x="5123967" y="2214968"/>
                <a:ext cx="8344005" cy="1270716"/>
              </a:xfrm>
              <a:prstGeom prst="roundRect">
                <a:avLst>
                  <a:gd name="adj" fmla="val 10000"/>
                </a:avLst>
              </a:prstGeom>
              <a:solidFill>
                <a:schemeClr val="bg1">
                  <a:lumMod val="95000"/>
                  <a:hueOff val="0"/>
                  <a:satOff val="0"/>
                  <a:lumOff val="0"/>
                  <a:alpha val="50000"/>
                </a:schemeClr>
              </a:solidFill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C7E7DF24-6ACE-4760-9273-029FBEA47B45}"/>
                  </a:ext>
                </a:extLst>
              </p:cNvPr>
              <p:cNvGrpSpPr/>
              <p:nvPr/>
            </p:nvGrpSpPr>
            <p:grpSpPr>
              <a:xfrm>
                <a:off x="6435632" y="2214968"/>
                <a:ext cx="7032342" cy="1270716"/>
                <a:chOff x="1311663" y="1482502"/>
                <a:chExt cx="7032342" cy="1270716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3220C65A-8594-471C-8211-9B37BA2F1E86}"/>
                    </a:ext>
                  </a:extLst>
                </p:cNvPr>
                <p:cNvSpPr/>
                <p:nvPr/>
              </p:nvSpPr>
              <p:spPr>
                <a:xfrm>
                  <a:off x="1467676" y="1482502"/>
                  <a:ext cx="5045927" cy="1270716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4C80533-58C2-4270-A90C-793296C02F28}"/>
                    </a:ext>
                  </a:extLst>
                </p:cNvPr>
                <p:cNvSpPr txBox="1"/>
                <p:nvPr/>
              </p:nvSpPr>
              <p:spPr>
                <a:xfrm>
                  <a:off x="1311663" y="1482502"/>
                  <a:ext cx="7032342" cy="127071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34484" tIns="134484" rIns="134484" bIns="134484" numCol="1" spcCol="1270" anchor="ctr" anchorCtr="0">
                  <a:noAutofit/>
                </a:bodyPr>
                <a:lstStyle/>
                <a:p>
                  <a:r>
                    <a:rPr lang="en-CA" sz="2200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  <a:t>positive impact on trust and fairness perceptions</a:t>
                  </a:r>
                </a:p>
              </p:txBody>
            </p:sp>
          </p:grpSp>
        </p:grp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1F500B8D-BFDE-466D-A2AB-A373932A3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7793" y="2484239"/>
              <a:ext cx="653653" cy="653653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DC7186-B761-48A2-ADD3-8F9ABF20C3A1}"/>
              </a:ext>
            </a:extLst>
          </p:cNvPr>
          <p:cNvGrpSpPr/>
          <p:nvPr/>
        </p:nvGrpSpPr>
        <p:grpSpPr>
          <a:xfrm>
            <a:off x="6436866" y="1079078"/>
            <a:ext cx="5348150" cy="4473024"/>
            <a:chOff x="6503541" y="1003851"/>
            <a:chExt cx="5348150" cy="4813417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72A767A-BA61-494E-B260-32EA2B03EA34}"/>
                </a:ext>
              </a:extLst>
            </p:cNvPr>
            <p:cNvSpPr/>
            <p:nvPr/>
          </p:nvSpPr>
          <p:spPr>
            <a:xfrm>
              <a:off x="6503541" y="1003851"/>
              <a:ext cx="5348150" cy="4813417"/>
            </a:xfrm>
            <a:prstGeom prst="round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7F102D8-3D2A-474D-8EA0-96A3623225BD}"/>
                </a:ext>
              </a:extLst>
            </p:cNvPr>
            <p:cNvSpPr txBox="1"/>
            <p:nvPr/>
          </p:nvSpPr>
          <p:spPr>
            <a:xfrm>
              <a:off x="6547431" y="2770844"/>
              <a:ext cx="5260370" cy="761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000" i="1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“</a:t>
              </a:r>
              <a:r>
                <a:rPr lang="en-US" sz="2000" b="1" i="1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I actually trust [the systems] more now that I have seen [the explanations]</a:t>
              </a:r>
              <a:r>
                <a:rPr lang="en-US" sz="2000" i="1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.”</a:t>
              </a:r>
              <a:endParaRPr lang="en-CA" sz="2000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523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04746-50D9-4646-BAB1-343120B6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7</a:t>
            </a:fld>
            <a:endParaRPr lang="en-CA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6B3415F-9E46-4421-B749-CFD04B64094F}"/>
              </a:ext>
            </a:extLst>
          </p:cNvPr>
          <p:cNvSpPr txBox="1">
            <a:spLocks/>
          </p:cNvSpPr>
          <p:nvPr/>
        </p:nvSpPr>
        <p:spPr>
          <a:xfrm>
            <a:off x="552974" y="201336"/>
            <a:ext cx="10515600" cy="802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findings</a:t>
            </a:r>
            <a:endParaRPr lang="en-CA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01EF3A3-165F-4661-9903-806BD0619E8A}"/>
              </a:ext>
            </a:extLst>
          </p:cNvPr>
          <p:cNvGrpSpPr/>
          <p:nvPr/>
        </p:nvGrpSpPr>
        <p:grpSpPr>
          <a:xfrm>
            <a:off x="6436866" y="1079078"/>
            <a:ext cx="5348150" cy="4473024"/>
            <a:chOff x="6503541" y="1003851"/>
            <a:chExt cx="5348150" cy="4813417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4B4CCB1-CB02-4C20-95EC-1ED86FC76D78}"/>
                </a:ext>
              </a:extLst>
            </p:cNvPr>
            <p:cNvSpPr/>
            <p:nvPr/>
          </p:nvSpPr>
          <p:spPr>
            <a:xfrm>
              <a:off x="6503541" y="1003851"/>
              <a:ext cx="5348150" cy="4813417"/>
            </a:xfrm>
            <a:prstGeom prst="round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AA95530-DC25-4C8F-B6E2-5C71FB714252}"/>
                </a:ext>
              </a:extLst>
            </p:cNvPr>
            <p:cNvSpPr txBox="1"/>
            <p:nvPr/>
          </p:nvSpPr>
          <p:spPr>
            <a:xfrm>
              <a:off x="6547431" y="2728905"/>
              <a:ext cx="52603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000" i="1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“ […]</a:t>
              </a:r>
              <a:r>
                <a:rPr lang="en-US" sz="2000" b="1" i="1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 </a:t>
              </a:r>
              <a:r>
                <a:rPr lang="en-US" sz="2000" i="1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I can see that </a:t>
              </a:r>
              <a:r>
                <a:rPr lang="en-US" sz="2000" b="1" i="1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more than 90% are male</a:t>
              </a:r>
              <a:r>
                <a:rPr lang="en-US" sz="2000" i="1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, so I can conclude that </a:t>
              </a:r>
              <a:r>
                <a:rPr lang="en-US" sz="2000" b="1" i="1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the results could be more reliable to men </a:t>
              </a:r>
              <a:r>
                <a:rPr lang="en-US" sz="2000" i="1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than women.”</a:t>
              </a:r>
              <a:endParaRPr lang="en-CA" sz="2000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49A5418-AF82-4FF5-A737-CFBF0CADF0EB}"/>
              </a:ext>
            </a:extLst>
          </p:cNvPr>
          <p:cNvGrpSpPr/>
          <p:nvPr/>
        </p:nvGrpSpPr>
        <p:grpSpPr>
          <a:xfrm>
            <a:off x="552972" y="2306542"/>
            <a:ext cx="5543026" cy="1009048"/>
            <a:chOff x="552972" y="2306542"/>
            <a:chExt cx="5543026" cy="100904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ECF3288-4376-42A0-BC23-DF21F5CDF96A}"/>
                </a:ext>
              </a:extLst>
            </p:cNvPr>
            <p:cNvGrpSpPr/>
            <p:nvPr/>
          </p:nvGrpSpPr>
          <p:grpSpPr>
            <a:xfrm>
              <a:off x="552972" y="2306542"/>
              <a:ext cx="5543026" cy="1009048"/>
              <a:chOff x="5123967" y="2214968"/>
              <a:chExt cx="8344007" cy="1270716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44627C7-318C-48CD-A793-68AEC78FCE48}"/>
                  </a:ext>
                </a:extLst>
              </p:cNvPr>
              <p:cNvSpPr/>
              <p:nvPr/>
            </p:nvSpPr>
            <p:spPr>
              <a:xfrm>
                <a:off x="5123967" y="2214968"/>
                <a:ext cx="8344005" cy="1270716"/>
              </a:xfrm>
              <a:prstGeom prst="roundRect">
                <a:avLst>
                  <a:gd name="adj" fmla="val 10000"/>
                </a:avLst>
              </a:prstGeom>
              <a:solidFill>
                <a:schemeClr val="bg1">
                  <a:lumMod val="95000"/>
                  <a:hueOff val="0"/>
                  <a:satOff val="0"/>
                  <a:lumOff val="0"/>
                  <a:alpha val="50000"/>
                </a:schemeClr>
              </a:solidFill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C7E7DF24-6ACE-4760-9273-029FBEA47B45}"/>
                  </a:ext>
                </a:extLst>
              </p:cNvPr>
              <p:cNvGrpSpPr/>
              <p:nvPr/>
            </p:nvGrpSpPr>
            <p:grpSpPr>
              <a:xfrm>
                <a:off x="6435632" y="2214968"/>
                <a:ext cx="7032342" cy="1270716"/>
                <a:chOff x="1311663" y="1482502"/>
                <a:chExt cx="7032342" cy="1270716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3220C65A-8594-471C-8211-9B37BA2F1E86}"/>
                    </a:ext>
                  </a:extLst>
                </p:cNvPr>
                <p:cNvSpPr/>
                <p:nvPr/>
              </p:nvSpPr>
              <p:spPr>
                <a:xfrm>
                  <a:off x="1467676" y="1482502"/>
                  <a:ext cx="5045927" cy="1270716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4C80533-58C2-4270-A90C-793296C02F28}"/>
                    </a:ext>
                  </a:extLst>
                </p:cNvPr>
                <p:cNvSpPr txBox="1"/>
                <p:nvPr/>
              </p:nvSpPr>
              <p:spPr>
                <a:xfrm>
                  <a:off x="1311663" y="1482502"/>
                  <a:ext cx="7032342" cy="127071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34484" tIns="134484" rIns="134484" bIns="134484" numCol="1" spcCol="1270" anchor="ctr" anchorCtr="0">
                  <a:noAutofit/>
                </a:bodyPr>
                <a:lstStyle/>
                <a:p>
                  <a:r>
                    <a:rPr lang="en-CA" sz="2200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  <a:t>positive impact on trust and fairness perceptions</a:t>
                  </a:r>
                </a:p>
              </p:txBody>
            </p:sp>
          </p:grpSp>
        </p:grp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1F500B8D-BFDE-466D-A2AB-A373932A3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7793" y="2484239"/>
              <a:ext cx="653653" cy="653653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3DEADC7-CA69-48E7-8EC8-A6A0B41F3BD3}"/>
              </a:ext>
            </a:extLst>
          </p:cNvPr>
          <p:cNvGrpSpPr/>
          <p:nvPr/>
        </p:nvGrpSpPr>
        <p:grpSpPr>
          <a:xfrm>
            <a:off x="552971" y="3538916"/>
            <a:ext cx="5543024" cy="1009048"/>
            <a:chOff x="552971" y="3538916"/>
            <a:chExt cx="5543024" cy="100904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03B0F02-FC1A-4DDF-9B6A-E9D4F604E167}"/>
                </a:ext>
              </a:extLst>
            </p:cNvPr>
            <p:cNvGrpSpPr/>
            <p:nvPr/>
          </p:nvGrpSpPr>
          <p:grpSpPr>
            <a:xfrm>
              <a:off x="552971" y="3538916"/>
              <a:ext cx="5543024" cy="1009048"/>
              <a:chOff x="5123967" y="2214968"/>
              <a:chExt cx="8344004" cy="1270716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5277009F-5546-454A-B6CB-DA031410A95D}"/>
                  </a:ext>
                </a:extLst>
              </p:cNvPr>
              <p:cNvSpPr/>
              <p:nvPr/>
            </p:nvSpPr>
            <p:spPr>
              <a:xfrm>
                <a:off x="5123967" y="2214968"/>
                <a:ext cx="8344002" cy="1270716"/>
              </a:xfrm>
              <a:prstGeom prst="roundRect">
                <a:avLst>
                  <a:gd name="adj" fmla="val 10000"/>
                </a:avLst>
              </a:prstGeom>
              <a:solidFill>
                <a:schemeClr val="bg1">
                  <a:lumMod val="95000"/>
                  <a:hueOff val="0"/>
                  <a:satOff val="0"/>
                  <a:lumOff val="0"/>
                  <a:alpha val="50000"/>
                </a:schemeClr>
              </a:solidFill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584E45CF-468D-4D48-ABA0-810734DDFCAF}"/>
                  </a:ext>
                </a:extLst>
              </p:cNvPr>
              <p:cNvGrpSpPr/>
              <p:nvPr/>
            </p:nvGrpSpPr>
            <p:grpSpPr>
              <a:xfrm>
                <a:off x="6435632" y="2214968"/>
                <a:ext cx="7032339" cy="1270716"/>
                <a:chOff x="1311663" y="1482502"/>
                <a:chExt cx="7032339" cy="1270716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F9D3A682-6353-41B5-90EA-4D9741BED68D}"/>
                    </a:ext>
                  </a:extLst>
                </p:cNvPr>
                <p:cNvSpPr/>
                <p:nvPr/>
              </p:nvSpPr>
              <p:spPr>
                <a:xfrm>
                  <a:off x="1467676" y="1482502"/>
                  <a:ext cx="5045927" cy="1270716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DA47FA7E-0D2D-4233-8566-21196BE36FAC}"/>
                    </a:ext>
                  </a:extLst>
                </p:cNvPr>
                <p:cNvSpPr txBox="1"/>
                <p:nvPr/>
              </p:nvSpPr>
              <p:spPr>
                <a:xfrm>
                  <a:off x="1311663" y="1482502"/>
                  <a:ext cx="7032339" cy="127071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34484" tIns="134484" rIns="134484" bIns="134484" numCol="1" spcCol="1270" anchor="ctr" anchorCtr="0">
                  <a:noAutofit/>
                </a:bodyPr>
                <a:lstStyle/>
                <a:p>
                  <a:r>
                    <a:rPr lang="en-CA" sz="2200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  <a:t>demographics help to identify biases in the data</a:t>
                  </a:r>
                </a:p>
              </p:txBody>
            </p:sp>
          </p:grpSp>
        </p:grp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091BD42E-640F-490A-84EF-A470CAEB4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15609" y="3774430"/>
              <a:ext cx="538019" cy="538019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6B4D815-55B5-4F8B-9307-AFB1432EBBDB}"/>
              </a:ext>
            </a:extLst>
          </p:cNvPr>
          <p:cNvSpPr txBox="1"/>
          <p:nvPr/>
        </p:nvSpPr>
        <p:spPr>
          <a:xfrm>
            <a:off x="552970" y="2325065"/>
            <a:ext cx="5543024" cy="972000"/>
          </a:xfrm>
          <a:prstGeom prst="rect">
            <a:avLst/>
          </a:prstGeom>
          <a:solidFill>
            <a:srgbClr val="F2F2F2">
              <a:alpha val="90000"/>
            </a:srgbClr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966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04746-50D9-4646-BAB1-343120B6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8</a:t>
            </a:fld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D148F1-6B77-4C68-9AE3-3917EE879D01}"/>
              </a:ext>
            </a:extLst>
          </p:cNvPr>
          <p:cNvSpPr/>
          <p:nvPr/>
        </p:nvSpPr>
        <p:spPr>
          <a:xfrm>
            <a:off x="4136572" y="1533327"/>
            <a:ext cx="59767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000" b="1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are machine learning experts underestimating the capabilities of end-users?</a:t>
            </a:r>
            <a:endParaRPr lang="en-CA" sz="30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E783203-5B0C-456F-9703-B41DC6AA11A2}"/>
              </a:ext>
            </a:extLst>
          </p:cNvPr>
          <p:cNvGrpSpPr/>
          <p:nvPr/>
        </p:nvGrpSpPr>
        <p:grpSpPr>
          <a:xfrm>
            <a:off x="1551542" y="3571969"/>
            <a:ext cx="9088915" cy="1644688"/>
            <a:chOff x="5436198" y="857918"/>
            <a:chExt cx="6518235" cy="512934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0B215553-62E3-468F-80DE-6ECA9F1B1568}"/>
                </a:ext>
              </a:extLst>
            </p:cNvPr>
            <p:cNvSpPr/>
            <p:nvPr/>
          </p:nvSpPr>
          <p:spPr>
            <a:xfrm>
              <a:off x="5436198" y="857918"/>
              <a:ext cx="6518235" cy="5129348"/>
            </a:xfrm>
            <a:prstGeom prst="round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8A1CA89-FDE3-4515-A6AF-65B8C2E043D0}"/>
                </a:ext>
              </a:extLst>
            </p:cNvPr>
            <p:cNvSpPr txBox="1"/>
            <p:nvPr/>
          </p:nvSpPr>
          <p:spPr>
            <a:xfrm>
              <a:off x="5436198" y="2414339"/>
              <a:ext cx="6518235" cy="2207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CA" sz="2000" i="1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“I </a:t>
              </a:r>
              <a:r>
                <a:rPr lang="en-US" sz="2000" i="1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think if a user </a:t>
              </a:r>
              <a:r>
                <a:rPr lang="en-US" sz="2000" b="1" i="1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does not have any machine learning background or CS background, they will find it hard at first.</a:t>
              </a:r>
              <a:r>
                <a:rPr lang="en-US" sz="2000" i="1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”</a:t>
              </a:r>
              <a:endParaRPr lang="en-CA" sz="2000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E2A98970-98BE-48B6-8765-F3AE10853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2926" y="945826"/>
            <a:ext cx="2233646" cy="223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4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04746-50D9-4646-BAB1-343120B6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9</a:t>
            </a:fld>
            <a:endParaRPr lang="en-CA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FD97166-C42B-4DE2-BBD0-B1DC70325980}"/>
              </a:ext>
            </a:extLst>
          </p:cNvPr>
          <p:cNvSpPr txBox="1">
            <a:spLocks/>
          </p:cNvSpPr>
          <p:nvPr/>
        </p:nvSpPr>
        <p:spPr>
          <a:xfrm>
            <a:off x="552974" y="201336"/>
            <a:ext cx="10515600" cy="802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contributions</a:t>
            </a:r>
            <a:endParaRPr lang="en-CA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7735182-712A-4A03-ADA4-EE8C6A895531}"/>
              </a:ext>
            </a:extLst>
          </p:cNvPr>
          <p:cNvGrpSpPr>
            <a:grpSpLocks noChangeAspect="1"/>
          </p:cNvGrpSpPr>
          <p:nvPr/>
        </p:nvGrpSpPr>
        <p:grpSpPr>
          <a:xfrm>
            <a:off x="1289574" y="1924300"/>
            <a:ext cx="4168251" cy="3009400"/>
            <a:chOff x="517812" y="1831893"/>
            <a:chExt cx="4657507" cy="3362636"/>
          </a:xfrm>
        </p:grpSpPr>
        <p:pic>
          <p:nvPicPr>
            <p:cNvPr id="37" name="Picture 36" descr="Table&#10;&#10;Description automatically generated">
              <a:extLst>
                <a:ext uri="{FF2B5EF4-FFF2-40B4-BE49-F238E27FC236}">
                  <a16:creationId xmlns:a16="http://schemas.microsoft.com/office/drawing/2014/main" id="{891A22F1-7238-4181-9E3E-5AA23886DC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9" t="21602" r="2479" b="2787"/>
            <a:stretch/>
          </p:blipFill>
          <p:spPr>
            <a:xfrm>
              <a:off x="517812" y="1831893"/>
              <a:ext cx="4657507" cy="2894901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CB1A44-CF36-4B4D-B97B-D2CDB26582D0}"/>
                </a:ext>
              </a:extLst>
            </p:cNvPr>
            <p:cNvSpPr/>
            <p:nvPr/>
          </p:nvSpPr>
          <p:spPr>
            <a:xfrm>
              <a:off x="517813" y="4678962"/>
              <a:ext cx="4657506" cy="515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data-centric explanations</a:t>
              </a:r>
              <a:endParaRPr lang="en-US" sz="2000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26F11E6A-AD2E-46D1-9599-CC3391CD6CA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49850" y="1677974"/>
            <a:ext cx="3083450" cy="308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9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dk1">
            <a:alpha val="60000"/>
          </a:schemeClr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22285</TotalTime>
  <Words>272</Words>
  <Application>Microsoft Office PowerPoint</Application>
  <PresentationFormat>Widescreen</PresentationFormat>
  <Paragraphs>55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Linux Biolinum</vt:lpstr>
      <vt:lpstr>Corbel</vt:lpstr>
      <vt:lpstr>Calibri</vt:lpstr>
      <vt:lpstr>Linux Libertine</vt:lpstr>
      <vt:lpstr>Arial</vt:lpstr>
      <vt:lpstr>Calibri Light</vt:lpstr>
      <vt:lpstr>Office Theme</vt:lpstr>
      <vt:lpstr>Data-Centric Explanations: Explaining Training Data of Machine Learning Systems to Promote Transparency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Data-Centric Explanations: Explaining Training Data of Machine Learning Systems to Promote Transparency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Data-centric Explanations: Explaining Training Data of Machine Learning Systems to Promote Transparency</dc:title>
  <dc:creator>Ariful Islam Anik</dc:creator>
  <cp:lastModifiedBy>Ariful Islam Anik</cp:lastModifiedBy>
  <cp:revision>412</cp:revision>
  <dcterms:created xsi:type="dcterms:W3CDTF">2020-10-18T05:32:13Z</dcterms:created>
  <dcterms:modified xsi:type="dcterms:W3CDTF">2021-04-13T23:54:56Z</dcterms:modified>
</cp:coreProperties>
</file>